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708" r:id="rId2"/>
  </p:sldMasterIdLst>
  <p:notesMasterIdLst>
    <p:notesMasterId r:id="rId20"/>
  </p:notesMasterIdLst>
  <p:sldIdLst>
    <p:sldId id="766" r:id="rId3"/>
    <p:sldId id="268" r:id="rId4"/>
    <p:sldId id="270" r:id="rId5"/>
    <p:sldId id="767" r:id="rId6"/>
    <p:sldId id="768" r:id="rId7"/>
    <p:sldId id="271" r:id="rId8"/>
    <p:sldId id="769" r:id="rId9"/>
    <p:sldId id="269" r:id="rId10"/>
    <p:sldId id="763" r:id="rId11"/>
    <p:sldId id="261" r:id="rId12"/>
    <p:sldId id="260" r:id="rId13"/>
    <p:sldId id="263" r:id="rId14"/>
    <p:sldId id="262" r:id="rId15"/>
    <p:sldId id="264" r:id="rId16"/>
    <p:sldId id="267" r:id="rId17"/>
    <p:sldId id="266" r:id="rId18"/>
    <p:sldId id="26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1003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3" d="100"/>
          <a:sy n="63" d="100"/>
        </p:scale>
        <p:origin x="696" y="52"/>
      </p:cViewPr>
      <p:guideLst>
        <p:guide orient="horz" pos="2160"/>
        <p:guide pos="3840"/>
      </p:guideLst>
    </p:cSldViewPr>
  </p:slideViewPr>
  <p:notesTextViewPr>
    <p:cViewPr>
      <p:scale>
        <a:sx n="1" d="1"/>
        <a:sy n="1" d="1"/>
      </p:scale>
      <p:origin x="0" y="0"/>
    </p:cViewPr>
  </p:notesTextViewPr>
  <p:sorterViewPr>
    <p:cViewPr varScale="1">
      <p:scale>
        <a:sx n="1" d="1"/>
        <a:sy n="1" d="1"/>
      </p:scale>
      <p:origin x="0" y="-2853"/>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D6C34F-70D8-425E-A5A3-D6FF5629704E}" type="datetimeFigureOut">
              <a:rPr lang="en-GB" smtClean="0"/>
              <a:t>17/12/2019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62AE7F-E496-41BE-B06D-FE76478B755F}" type="slidenum">
              <a:rPr lang="en-GB" smtClean="0"/>
              <a:t>‹#›</a:t>
            </a:fld>
            <a:endParaRPr lang="en-GB"/>
          </a:p>
        </p:txBody>
      </p:sp>
    </p:spTree>
    <p:extLst>
      <p:ext uri="{BB962C8B-B14F-4D97-AF65-F5344CB8AC3E}">
        <p14:creationId xmlns:p14="http://schemas.microsoft.com/office/powerpoint/2010/main" val="1161988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21CB92B-20DC-478A-928C-092AB688CD37}" type="slidenum">
              <a:rPr kumimoji="0" lang="en-GB" sz="1200" b="0" i="0" u="none" strike="noStrike" kern="1200" cap="none" spc="0" normalizeH="0" baseline="0" noProof="0" smtClean="0">
                <a:ln>
                  <a:noFill/>
                </a:ln>
                <a:solidFill>
                  <a:prstClr val="black"/>
                </a:solidFill>
                <a:effectLst/>
                <a:uLnTx/>
                <a:uFillTx/>
                <a:latin typeface="Arial"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GB" sz="12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15276061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F61D27E1-CA1D-4C3A-A1BC-7FF904A03B4B}" type="slidenum">
              <a:rPr lang="en-GB" smtClean="0"/>
              <a:t>10</a:t>
            </a:fld>
            <a:endParaRPr lang="en-GB"/>
          </a:p>
        </p:txBody>
      </p:sp>
    </p:spTree>
    <p:extLst>
      <p:ext uri="{BB962C8B-B14F-4D97-AF65-F5344CB8AC3E}">
        <p14:creationId xmlns:p14="http://schemas.microsoft.com/office/powerpoint/2010/main" val="3924715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25 years at AQA, last 7 at board level</a:t>
            </a:r>
          </a:p>
          <a:p>
            <a:r>
              <a:rPr lang="en-GB" dirty="0"/>
              <a:t>History can be traced back well over 100 years when Uni of M was one of the founders of Joint Matriculation Board</a:t>
            </a:r>
          </a:p>
          <a:p>
            <a:r>
              <a:rPr lang="en-GB" dirty="0"/>
              <a:t>Responsible mainly for GCSEs and A-levels, however have taken responsibility for vocational qualifications and professional Counselling qualifications.</a:t>
            </a:r>
          </a:p>
          <a:p>
            <a:r>
              <a:rPr lang="en-GB" dirty="0"/>
              <a:t>Now own independent consultancy, offering support on assessment and developing leaders, usually in an assessment context</a:t>
            </a:r>
          </a:p>
          <a:p>
            <a:endParaRPr lang="en-GB" dirty="0"/>
          </a:p>
          <a:p>
            <a:r>
              <a:rPr lang="en-GB" dirty="0"/>
              <a:t>I have been involved in qualification design throughout that period and although not a law specialist, the principles of what makes for robust standards and good qualification design are relevant and transferable in all contexts.</a:t>
            </a:r>
          </a:p>
          <a:p>
            <a:endParaRPr lang="en-GB" dirty="0"/>
          </a:p>
          <a:p>
            <a:r>
              <a:rPr lang="en-GB" dirty="0"/>
              <a:t>Started role in Jan this year after applying just over 12 months ago</a:t>
            </a:r>
          </a:p>
          <a:p>
            <a:r>
              <a:rPr lang="en-GB" dirty="0"/>
              <a:t>Main responsibility is to provide assurance SRA that the new SQE will be meet the highest standards of professional qualification</a:t>
            </a:r>
          </a:p>
        </p:txBody>
      </p:sp>
      <p:sp>
        <p:nvSpPr>
          <p:cNvPr id="4" name="Slide Number Placeholder 3"/>
          <p:cNvSpPr>
            <a:spLocks noGrp="1"/>
          </p:cNvSpPr>
          <p:nvPr>
            <p:ph type="sldNum" sz="quarter" idx="5"/>
          </p:nvPr>
        </p:nvSpPr>
        <p:spPr/>
        <p:txBody>
          <a:bodyPr/>
          <a:lstStyle/>
          <a:p>
            <a:fld id="{F61D27E1-CA1D-4C3A-A1BC-7FF904A03B4B}" type="slidenum">
              <a:rPr lang="en-GB" smtClean="0"/>
              <a:t>11</a:t>
            </a:fld>
            <a:endParaRPr lang="en-GB"/>
          </a:p>
        </p:txBody>
      </p:sp>
    </p:spTree>
    <p:extLst>
      <p:ext uri="{BB962C8B-B14F-4D97-AF65-F5344CB8AC3E}">
        <p14:creationId xmlns:p14="http://schemas.microsoft.com/office/powerpoint/2010/main" val="8644008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My role involves gathering evidence and, especially in this design stage, exploring ideas for how to design the SQE qualification and deliver the highest standards in a way that is safe, practicable and cost effective.</a:t>
            </a:r>
          </a:p>
          <a:p>
            <a:endParaRPr lang="en-GB" dirty="0"/>
          </a:p>
          <a:p>
            <a:r>
              <a:rPr lang="en-GB" dirty="0"/>
              <a:t>I have already published my report in to the SQE1 pilot and will publish another report when all the SQE2 pilot activities are complete, in Spring 2020. </a:t>
            </a:r>
          </a:p>
          <a:p>
            <a:endParaRPr lang="en-GB" dirty="0"/>
          </a:p>
          <a:p>
            <a:r>
              <a:rPr lang="en-GB" dirty="0"/>
              <a:t>In my assurance role I look to offer advice to SRA and Kaplan on how to most effectively deliver a successful outcome for the first live SQE exam.  My role is essentially one of audit and assurance, I make recommendations based on my 25 years of experience in qualification design.</a:t>
            </a:r>
          </a:p>
        </p:txBody>
      </p:sp>
      <p:sp>
        <p:nvSpPr>
          <p:cNvPr id="4" name="Slide Number Placeholder 3"/>
          <p:cNvSpPr>
            <a:spLocks noGrp="1"/>
          </p:cNvSpPr>
          <p:nvPr>
            <p:ph type="sldNum" sz="quarter" idx="5"/>
          </p:nvPr>
        </p:nvSpPr>
        <p:spPr/>
        <p:txBody>
          <a:bodyPr/>
          <a:lstStyle/>
          <a:p>
            <a:fld id="{F61D27E1-CA1D-4C3A-A1BC-7FF904A03B4B}" type="slidenum">
              <a:rPr lang="en-GB" smtClean="0"/>
              <a:t>12</a:t>
            </a:fld>
            <a:endParaRPr lang="en-GB" dirty="0"/>
          </a:p>
        </p:txBody>
      </p:sp>
    </p:spTree>
    <p:extLst>
      <p:ext uri="{BB962C8B-B14F-4D97-AF65-F5344CB8AC3E}">
        <p14:creationId xmlns:p14="http://schemas.microsoft.com/office/powerpoint/2010/main" val="41062591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SRA have published my report on how the SQE1 pilot held in March this year performed.  The headlines were:</a:t>
            </a:r>
          </a:p>
          <a:p>
            <a:endParaRPr lang="en-GB" dirty="0"/>
          </a:p>
          <a:p>
            <a:pPr lvl="0"/>
            <a:r>
              <a:rPr lang="en-GB" dirty="0"/>
              <a:t>The assessment of functioning legal knowledge worked well, the use of best answer questions allows a range of scenarios to be presented to candidates to widely assess their knowledge and it’s relevant application.  Pilot candidates did not find the questions asked particularly easy, roughly only 50% of the questions were answered correctly by pilot candidates.</a:t>
            </a:r>
            <a:r>
              <a:rPr lang="en-GB" dirty="0">
                <a:solidFill>
                  <a:prstClr val="black"/>
                </a:solidFill>
              </a:rPr>
              <a:t> However we have to remember that how candidates perform in a pilot, compared to the live exam, is different, the levels of preparation and motivation of candidates are likely to be lower, so live performance data will be different.</a:t>
            </a:r>
          </a:p>
          <a:p>
            <a:endParaRPr lang="en-GB" dirty="0"/>
          </a:p>
          <a:p>
            <a:r>
              <a:rPr lang="en-GB" dirty="0"/>
              <a:t>The operational logistics surrounding the pilot worked well, Kaplan have experience in the related area of running the QLTS.  Obviously this was at a lower scale than in the live context so there will be no room for complacency.</a:t>
            </a:r>
          </a:p>
          <a:p>
            <a:endParaRPr lang="en-GB" dirty="0"/>
          </a:p>
          <a:p>
            <a:r>
              <a:rPr lang="en-GB" dirty="0"/>
              <a:t>The assessment of skills, as was trialled in the March pilot, did not deliver a technically defensible assessment, there is a session later today to go in to this issue in much more detail so can I encourage you to participate in that if you’d like to find out more.  </a:t>
            </a:r>
          </a:p>
        </p:txBody>
      </p:sp>
      <p:sp>
        <p:nvSpPr>
          <p:cNvPr id="4" name="Slide Number Placeholder 3"/>
          <p:cNvSpPr>
            <a:spLocks noGrp="1"/>
          </p:cNvSpPr>
          <p:nvPr>
            <p:ph type="sldNum" sz="quarter" idx="5"/>
          </p:nvPr>
        </p:nvSpPr>
        <p:spPr/>
        <p:txBody>
          <a:bodyPr/>
          <a:lstStyle/>
          <a:p>
            <a:fld id="{F61D27E1-CA1D-4C3A-A1BC-7FF904A03B4B}" type="slidenum">
              <a:rPr lang="en-GB" smtClean="0"/>
              <a:t>13</a:t>
            </a:fld>
            <a:endParaRPr lang="en-GB"/>
          </a:p>
        </p:txBody>
      </p:sp>
    </p:spTree>
    <p:extLst>
      <p:ext uri="{BB962C8B-B14F-4D97-AF65-F5344CB8AC3E}">
        <p14:creationId xmlns:p14="http://schemas.microsoft.com/office/powerpoint/2010/main" val="9224473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16013"/>
            <a:ext cx="5486400" cy="3086100"/>
          </a:xfrm>
        </p:spPr>
      </p:sp>
      <p:sp>
        <p:nvSpPr>
          <p:cNvPr id="3" name="Notes Placeholder 2"/>
          <p:cNvSpPr>
            <a:spLocks noGrp="1"/>
          </p:cNvSpPr>
          <p:nvPr>
            <p:ph type="body" idx="1"/>
          </p:nvPr>
        </p:nvSpPr>
        <p:spPr>
          <a:xfrm>
            <a:off x="692696" y="4400550"/>
            <a:ext cx="5486400" cy="3600450"/>
          </a:xfrm>
        </p:spPr>
        <p:txBody>
          <a:bodyPr/>
          <a:lstStyle/>
          <a:p>
            <a:r>
              <a:rPr lang="en-GB" dirty="0"/>
              <a:t>The design for the SQE2 pilot enables the concepts of a universal exam or to have specialisms or to have a combination to be tested.</a:t>
            </a:r>
          </a:p>
          <a:p>
            <a:endParaRPr lang="en-GB" dirty="0"/>
          </a:p>
          <a:p>
            <a:r>
              <a:rPr lang="en-GB" dirty="0"/>
              <a:t>The candidate performance data generated will be helpful to assist the decision making process about the final SQE design in the live context.  However when we drill down in to sub-sets of data, e.g. those candidates with work experience, we will have much smaller data sets, which will have less statistical significance.   The interpretation of all summary performance will need to be treated with some caution, but particularly when we look at how sub-sets of candidates have performed, due to the small numbers involved.  And of course these pilot candidates are not wholly representative of the first live candidates.</a:t>
            </a:r>
          </a:p>
          <a:p>
            <a:endParaRPr lang="en-GB" dirty="0"/>
          </a:p>
          <a:p>
            <a:r>
              <a:rPr lang="en-GB" dirty="0"/>
              <a:t>Conducting the SQE2 pilot is a complex operation, it involves getting relevant candidates, actors and solicitor assessors in the right place at the right time for a wide range of performance and written activities.  Despite these complexities the pilot conducted last week appeared to go relatively smoothly.  However, in order to check this properly, there will be a qualitative survey of candidates and assessors to seek their feedback on their experiences.</a:t>
            </a:r>
          </a:p>
        </p:txBody>
      </p:sp>
      <p:sp>
        <p:nvSpPr>
          <p:cNvPr id="4" name="Slide Number Placeholder 3"/>
          <p:cNvSpPr>
            <a:spLocks noGrp="1"/>
          </p:cNvSpPr>
          <p:nvPr>
            <p:ph type="sldNum" sz="quarter" idx="5"/>
          </p:nvPr>
        </p:nvSpPr>
        <p:spPr/>
        <p:txBody>
          <a:bodyPr/>
          <a:lstStyle/>
          <a:p>
            <a:fld id="{F61D27E1-CA1D-4C3A-A1BC-7FF904A03B4B}" type="slidenum">
              <a:rPr lang="en-GB" smtClean="0"/>
              <a:t>14</a:t>
            </a:fld>
            <a:endParaRPr lang="en-GB" dirty="0"/>
          </a:p>
        </p:txBody>
      </p:sp>
    </p:spTree>
    <p:extLst>
      <p:ext uri="{BB962C8B-B14F-4D97-AF65-F5344CB8AC3E}">
        <p14:creationId xmlns:p14="http://schemas.microsoft.com/office/powerpoint/2010/main" val="37525523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16013"/>
            <a:ext cx="5486400" cy="3086100"/>
          </a:xfrm>
        </p:spPr>
      </p:sp>
      <p:sp>
        <p:nvSpPr>
          <p:cNvPr id="3" name="Notes Placeholder 2"/>
          <p:cNvSpPr>
            <a:spLocks noGrp="1"/>
          </p:cNvSpPr>
          <p:nvPr>
            <p:ph type="body" idx="1"/>
          </p:nvPr>
        </p:nvSpPr>
        <p:spPr>
          <a:xfrm>
            <a:off x="692696" y="4400550"/>
            <a:ext cx="5486400" cy="3600450"/>
          </a:xfrm>
        </p:spPr>
        <p:txBody>
          <a:bodyPr/>
          <a:lstStyle/>
          <a:p>
            <a:r>
              <a:rPr lang="en-GB" dirty="0"/>
              <a:t>The design for the SQE2 pilot enables the concepts of a universal exam or to have specialisms or to have a combination to be tested.</a:t>
            </a:r>
          </a:p>
          <a:p>
            <a:endParaRPr lang="en-GB" dirty="0"/>
          </a:p>
          <a:p>
            <a:r>
              <a:rPr lang="en-GB" dirty="0"/>
              <a:t>The candidate performance data generated will be helpful to assist the decision making process about the final SQE design in the live context.  However when we drill down in to sub-sets of data, e.g. those candidates with work experience, we will have much smaller data sets, which will have less statistical significance.   The interpretation of all summary performance will need to be treated with some caution, but particularly when we look at how sub-sets of candidates have performed, due to the small numbers involved.  And of course these pilot candidates are not wholly representative of the first live candidates.</a:t>
            </a:r>
          </a:p>
          <a:p>
            <a:endParaRPr lang="en-GB" dirty="0"/>
          </a:p>
          <a:p>
            <a:r>
              <a:rPr lang="en-GB" dirty="0"/>
              <a:t>Conducting the SQE2 pilot is a complex operation, it involves getting relevant candidates, actors and solicitor assessors in the right place at the right time for a wide range of performance and written activities.  Despite these complexities the pilot conducted last week appeared to go relatively smoothly.  However, in order to check this properly, there will be a qualitative survey of candidates and assessors to seek their feedback on their experiences.</a:t>
            </a:r>
          </a:p>
        </p:txBody>
      </p:sp>
      <p:sp>
        <p:nvSpPr>
          <p:cNvPr id="4" name="Slide Number Placeholder 3"/>
          <p:cNvSpPr>
            <a:spLocks noGrp="1"/>
          </p:cNvSpPr>
          <p:nvPr>
            <p:ph type="sldNum" sz="quarter" idx="5"/>
          </p:nvPr>
        </p:nvSpPr>
        <p:spPr/>
        <p:txBody>
          <a:bodyPr/>
          <a:lstStyle/>
          <a:p>
            <a:fld id="{F61D27E1-CA1D-4C3A-A1BC-7FF904A03B4B}" type="slidenum">
              <a:rPr lang="en-GB" smtClean="0"/>
              <a:t>15</a:t>
            </a:fld>
            <a:endParaRPr lang="en-GB" dirty="0"/>
          </a:p>
        </p:txBody>
      </p:sp>
    </p:spTree>
    <p:extLst>
      <p:ext uri="{BB962C8B-B14F-4D97-AF65-F5344CB8AC3E}">
        <p14:creationId xmlns:p14="http://schemas.microsoft.com/office/powerpoint/2010/main" val="34653595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preparing my report on the SQE2 pilot, these are the type of questions I will seek to gather evidence for, in order to offer advice for the live SQE design and ongoing SQE2 activities.</a:t>
            </a:r>
          </a:p>
          <a:p>
            <a:endParaRPr lang="en-GB" dirty="0"/>
          </a:p>
          <a:p>
            <a:r>
              <a:rPr lang="en-GB" dirty="0"/>
              <a:t>My concern is that, as far as is possible in a pilot, and through relevant stakeholder feedback, there is evidence which provides positive response to these questions.</a:t>
            </a:r>
          </a:p>
          <a:p>
            <a:endParaRPr lang="en-GB" dirty="0"/>
          </a:p>
          <a:p>
            <a:r>
              <a:rPr lang="en-GB" dirty="0"/>
              <a:t>To provide an example of why these questions are important, lets take the question about did everyone get a very similar assessment.  In any high stakes qualification design we want to ensure all candidates get a very similar, as close to identical, assessment.  This is relevant in a number of ways, for example:</a:t>
            </a:r>
          </a:p>
          <a:p>
            <a:pPr marL="171450" indent="-171450">
              <a:buFontTx/>
              <a:buChar char="-"/>
            </a:pPr>
            <a:r>
              <a:rPr lang="en-GB" dirty="0"/>
              <a:t>Did all the assessors consistently apply the marking criteria in the same way</a:t>
            </a:r>
          </a:p>
          <a:p>
            <a:pPr marL="171450" indent="-171450">
              <a:buFontTx/>
              <a:buChar char="-"/>
            </a:pPr>
            <a:r>
              <a:rPr lang="en-GB" dirty="0"/>
              <a:t>where specialism is allowed how can we prove that candidates taking one specialism compared to candidates taking another got assessments of equal demand and if not, do we have a secure method to ensure no one group is advantaged or disadvantaged?</a:t>
            </a:r>
          </a:p>
          <a:p>
            <a:pPr marL="171450" indent="-171450">
              <a:buFontTx/>
              <a:buChar char="-"/>
            </a:pPr>
            <a:endParaRPr lang="en-GB" dirty="0"/>
          </a:p>
          <a:p>
            <a:r>
              <a:rPr lang="en-GB" dirty="0"/>
              <a:t>A defensible assessment model in theory and in practice is what the SQE2 pilot is helping to provide evidence for to enable final design decisions. </a:t>
            </a:r>
          </a:p>
        </p:txBody>
      </p:sp>
      <p:sp>
        <p:nvSpPr>
          <p:cNvPr id="4" name="Slide Number Placeholder 3"/>
          <p:cNvSpPr>
            <a:spLocks noGrp="1"/>
          </p:cNvSpPr>
          <p:nvPr>
            <p:ph type="sldNum" sz="quarter" idx="5"/>
          </p:nvPr>
        </p:nvSpPr>
        <p:spPr/>
        <p:txBody>
          <a:bodyPr/>
          <a:lstStyle/>
          <a:p>
            <a:fld id="{F61D27E1-CA1D-4C3A-A1BC-7FF904A03B4B}" type="slidenum">
              <a:rPr lang="en-GB" smtClean="0"/>
              <a:t>16</a:t>
            </a:fld>
            <a:endParaRPr lang="en-GB"/>
          </a:p>
        </p:txBody>
      </p:sp>
    </p:spTree>
    <p:extLst>
      <p:ext uri="{BB962C8B-B14F-4D97-AF65-F5344CB8AC3E}">
        <p14:creationId xmlns:p14="http://schemas.microsoft.com/office/powerpoint/2010/main" val="26433393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Ultimately assessments are there to enable a decision to be taken, in this case a very high stakes decision, should this candidate qualify to practice or not.</a:t>
            </a:r>
          </a:p>
          <a:p>
            <a:endParaRPr lang="en-GB" dirty="0"/>
          </a:p>
          <a:p>
            <a:r>
              <a:rPr lang="en-GB" dirty="0"/>
              <a:t>In order to settle on the final SQE design the evidence from the pilot, evidence from relevant assessment research and literature, and evidence from similar high stakes professional contexts </a:t>
            </a:r>
            <a:r>
              <a:rPr lang="en-GB" dirty="0" err="1"/>
              <a:t>eg</a:t>
            </a:r>
            <a:r>
              <a:rPr lang="en-GB" dirty="0"/>
              <a:t> the medical profession are all relevant.</a:t>
            </a:r>
          </a:p>
          <a:p>
            <a:endParaRPr lang="en-GB" dirty="0"/>
          </a:p>
          <a:p>
            <a:r>
              <a:rPr lang="en-GB" dirty="0"/>
              <a:t>My job, and that of the relevant folk in SRA and Kaplan is to ensure the outcome is fair, defensible and will command public confidence.  It is important that this is the case not just for the first award of the first live SQE, but the SQE is built to deliver this year on year, maintaining the high standards set on the first occasion the exam is graded on a ongoing basis. </a:t>
            </a:r>
          </a:p>
        </p:txBody>
      </p:sp>
      <p:sp>
        <p:nvSpPr>
          <p:cNvPr id="4" name="Slide Number Placeholder 3"/>
          <p:cNvSpPr>
            <a:spLocks noGrp="1"/>
          </p:cNvSpPr>
          <p:nvPr>
            <p:ph type="sldNum" sz="quarter" idx="5"/>
          </p:nvPr>
        </p:nvSpPr>
        <p:spPr/>
        <p:txBody>
          <a:bodyPr/>
          <a:lstStyle/>
          <a:p>
            <a:fld id="{F61D27E1-CA1D-4C3A-A1BC-7FF904A03B4B}" type="slidenum">
              <a:rPr lang="en-GB" smtClean="0"/>
              <a:t>17</a:t>
            </a:fld>
            <a:endParaRPr lang="en-GB"/>
          </a:p>
        </p:txBody>
      </p:sp>
    </p:spTree>
    <p:extLst>
      <p:ext uri="{BB962C8B-B14F-4D97-AF65-F5344CB8AC3E}">
        <p14:creationId xmlns:p14="http://schemas.microsoft.com/office/powerpoint/2010/main" val="37561044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a:extLst>
              <a:ext uri="{28A0092B-C50C-407E-A947-70E740481C1C}">
                <a14:useLocalDpi xmlns:a14="http://schemas.microsoft.com/office/drawing/2010/main" val="0"/>
              </a:ext>
            </a:extLst>
          </a:blip>
          <a:srcRect t="-3584"/>
          <a:stretch/>
        </p:blipFill>
        <p:spPr>
          <a:xfrm>
            <a:off x="5892800" y="1308101"/>
            <a:ext cx="6299200" cy="5549900"/>
          </a:xfrm>
          <a:prstGeom prst="rect">
            <a:avLst/>
          </a:prstGeom>
        </p:spPr>
      </p:pic>
      <p:sp>
        <p:nvSpPr>
          <p:cNvPr id="60418" name="Rectangle 2"/>
          <p:cNvSpPr>
            <a:spLocks noGrp="1" noChangeArrowheads="1"/>
          </p:cNvSpPr>
          <p:nvPr>
            <p:ph type="ctrTitle"/>
          </p:nvPr>
        </p:nvSpPr>
        <p:spPr>
          <a:xfrm>
            <a:off x="2256367" y="1989140"/>
            <a:ext cx="8925984" cy="1470025"/>
          </a:xfrm>
        </p:spPr>
        <p:txBody>
          <a:bodyPr/>
          <a:lstStyle>
            <a:lvl1pPr algn="ctr">
              <a:defRPr>
                <a:solidFill>
                  <a:schemeClr val="tx1">
                    <a:lumMod val="85000"/>
                    <a:lumOff val="15000"/>
                  </a:schemeClr>
                </a:solidFill>
              </a:defRPr>
            </a:lvl1pPr>
          </a:lstStyle>
          <a:p>
            <a:r>
              <a:rPr lang="en-GB" dirty="0"/>
              <a:t>Click to edit Master title style</a:t>
            </a:r>
          </a:p>
        </p:txBody>
      </p:sp>
      <p:sp>
        <p:nvSpPr>
          <p:cNvPr id="60419" name="Rectangle 3"/>
          <p:cNvSpPr>
            <a:spLocks noGrp="1" noChangeArrowheads="1"/>
          </p:cNvSpPr>
          <p:nvPr>
            <p:ph type="subTitle" idx="1"/>
          </p:nvPr>
        </p:nvSpPr>
        <p:spPr>
          <a:xfrm>
            <a:off x="2351620" y="3789363"/>
            <a:ext cx="8832849" cy="1752600"/>
          </a:xfrm>
        </p:spPr>
        <p:txBody>
          <a:bodyPr/>
          <a:lstStyle>
            <a:lvl1pPr marL="0" indent="0" algn="ctr">
              <a:buFontTx/>
              <a:buNone/>
              <a:defRPr>
                <a:solidFill>
                  <a:schemeClr val="tx1">
                    <a:lumMod val="85000"/>
                    <a:lumOff val="15000"/>
                  </a:schemeClr>
                </a:solidFill>
              </a:defRPr>
            </a:lvl1pPr>
          </a:lstStyle>
          <a:p>
            <a:r>
              <a:rPr lang="en-GB" dirty="0"/>
              <a:t>Click to edit Master subtitle style</a:t>
            </a:r>
          </a:p>
        </p:txBody>
      </p:sp>
    </p:spTree>
    <p:extLst>
      <p:ext uri="{BB962C8B-B14F-4D97-AF65-F5344CB8AC3E}">
        <p14:creationId xmlns:p14="http://schemas.microsoft.com/office/powerpoint/2010/main" val="189595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204571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59902" y="125414"/>
            <a:ext cx="2527300" cy="6256337"/>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775884" y="125414"/>
            <a:ext cx="7380816" cy="62563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4459255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descr="I:\mydocs\Images\square-background\sra_background_cubes_red_option.jpg"/>
          <p:cNvPicPr>
            <a:picLocks noChangeAspect="1" noChangeArrowheads="1"/>
          </p:cNvPicPr>
          <p:nvPr userDrawn="1"/>
        </p:nvPicPr>
        <p:blipFill>
          <a:blip r:embed="rId2" cstate="print"/>
          <a:srcRect l="8440"/>
          <a:stretch>
            <a:fillRect/>
          </a:stretch>
        </p:blipFill>
        <p:spPr bwMode="auto">
          <a:xfrm flipH="1" flipV="1">
            <a:off x="5893984" y="1316765"/>
            <a:ext cx="6298009" cy="5541235"/>
          </a:xfrm>
          <a:prstGeom prst="rect">
            <a:avLst/>
          </a:prstGeom>
          <a:noFill/>
          <a:ln w="9525">
            <a:noFill/>
            <a:miter lim="800000"/>
            <a:headEnd/>
            <a:tailEnd/>
          </a:ln>
        </p:spPr>
      </p:pic>
      <p:pic>
        <p:nvPicPr>
          <p:cNvPr id="5" name="Picture 2" descr="I:\red-banner.jpg"/>
          <p:cNvPicPr>
            <a:picLocks noChangeAspect="1" noChangeArrowheads="1"/>
          </p:cNvPicPr>
          <p:nvPr userDrawn="1"/>
        </p:nvPicPr>
        <p:blipFill>
          <a:blip r:embed="rId3" cstate="print"/>
          <a:srcRect/>
          <a:stretch>
            <a:fillRect/>
          </a:stretch>
        </p:blipFill>
        <p:spPr bwMode="auto">
          <a:xfrm>
            <a:off x="0" y="1"/>
            <a:ext cx="12192000" cy="1361017"/>
          </a:xfrm>
          <a:prstGeom prst="rect">
            <a:avLst/>
          </a:prstGeom>
          <a:noFill/>
          <a:ln w="9525">
            <a:noFill/>
            <a:miter lim="800000"/>
            <a:headEnd/>
            <a:tailEnd/>
          </a:ln>
        </p:spPr>
      </p:pic>
      <p:pic>
        <p:nvPicPr>
          <p:cNvPr id="6" name="Picture 3" descr="I:\mydocs\Images\logos\sra-white-logo.png"/>
          <p:cNvPicPr>
            <a:picLocks noChangeAspect="1" noChangeArrowheads="1"/>
          </p:cNvPicPr>
          <p:nvPr userDrawn="1"/>
        </p:nvPicPr>
        <p:blipFill>
          <a:blip r:embed="rId4" cstate="print"/>
          <a:srcRect/>
          <a:stretch>
            <a:fillRect/>
          </a:stretch>
        </p:blipFill>
        <p:spPr bwMode="auto">
          <a:xfrm>
            <a:off x="9552517" y="234952"/>
            <a:ext cx="2207683" cy="882649"/>
          </a:xfrm>
          <a:prstGeom prst="rect">
            <a:avLst/>
          </a:prstGeom>
          <a:noFill/>
          <a:ln w="9525">
            <a:noFill/>
            <a:miter lim="800000"/>
            <a:headEnd/>
            <a:tailEnd/>
          </a:ln>
        </p:spPr>
      </p:pic>
      <p:sp>
        <p:nvSpPr>
          <p:cNvPr id="60418" name="Rectangle 2"/>
          <p:cNvSpPr>
            <a:spLocks noGrp="1" noChangeArrowheads="1"/>
          </p:cNvSpPr>
          <p:nvPr>
            <p:ph type="ctrTitle"/>
          </p:nvPr>
        </p:nvSpPr>
        <p:spPr>
          <a:xfrm>
            <a:off x="2256367" y="1989140"/>
            <a:ext cx="8925984" cy="1470025"/>
          </a:xfrm>
        </p:spPr>
        <p:txBody>
          <a:bodyPr/>
          <a:lstStyle>
            <a:lvl1pPr algn="ctr">
              <a:defRPr>
                <a:solidFill>
                  <a:schemeClr val="tx1">
                    <a:lumMod val="85000"/>
                    <a:lumOff val="15000"/>
                  </a:schemeClr>
                </a:solidFill>
              </a:defRPr>
            </a:lvl1pPr>
          </a:lstStyle>
          <a:p>
            <a:r>
              <a:rPr lang="en-US"/>
              <a:t>Click to edit Master title style</a:t>
            </a:r>
            <a:endParaRPr lang="en-GB" dirty="0"/>
          </a:p>
        </p:txBody>
      </p:sp>
      <p:sp>
        <p:nvSpPr>
          <p:cNvPr id="60419" name="Rectangle 3"/>
          <p:cNvSpPr>
            <a:spLocks noGrp="1" noChangeArrowheads="1"/>
          </p:cNvSpPr>
          <p:nvPr>
            <p:ph type="subTitle" idx="1"/>
          </p:nvPr>
        </p:nvSpPr>
        <p:spPr>
          <a:xfrm>
            <a:off x="2351620" y="3789363"/>
            <a:ext cx="8832849" cy="1752600"/>
          </a:xfrm>
        </p:spPr>
        <p:txBody>
          <a:bodyPr/>
          <a:lstStyle>
            <a:lvl1pPr marL="0" indent="0" algn="ctr">
              <a:buFontTx/>
              <a:buNone/>
              <a:defRPr>
                <a:solidFill>
                  <a:schemeClr val="tx1">
                    <a:lumMod val="85000"/>
                    <a:lumOff val="15000"/>
                  </a:schemeClr>
                </a:solidFill>
              </a:defRPr>
            </a:lvl1pPr>
          </a:lstStyle>
          <a:p>
            <a:r>
              <a:rPr lang="en-US"/>
              <a:t>Click to edit Master subtitle style</a:t>
            </a:r>
            <a:endParaRPr lang="en-GB" dirty="0"/>
          </a:p>
        </p:txBody>
      </p:sp>
      <p:sp>
        <p:nvSpPr>
          <p:cNvPr id="2" name="Slide Number Placeholder 1">
            <a:extLst>
              <a:ext uri="{FF2B5EF4-FFF2-40B4-BE49-F238E27FC236}">
                <a16:creationId xmlns:a16="http://schemas.microsoft.com/office/drawing/2014/main" id="{85DD6084-95A3-4BB7-8923-648A28983EC1}"/>
              </a:ext>
            </a:extLst>
          </p:cNvPr>
          <p:cNvSpPr>
            <a:spLocks noGrp="1"/>
          </p:cNvSpPr>
          <p:nvPr>
            <p:ph type="sldNum" sz="quarter" idx="10"/>
          </p:nvPr>
        </p:nvSpPr>
        <p:spPr/>
        <p:txBody>
          <a:bodyPr/>
          <a:lstStyle/>
          <a:p>
            <a:fld id="{71556916-3026-4832-9292-F5DD05CE6D2D}" type="slidenum">
              <a:rPr lang="en-GB" smtClean="0"/>
              <a:t>‹#›</a:t>
            </a:fld>
            <a:endParaRPr lang="en-GB"/>
          </a:p>
        </p:txBody>
      </p:sp>
    </p:spTree>
    <p:extLst>
      <p:ext uri="{BB962C8B-B14F-4D97-AF65-F5344CB8AC3E}">
        <p14:creationId xmlns:p14="http://schemas.microsoft.com/office/powerpoint/2010/main" val="12127205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defRPr sz="3200"/>
            </a:lvl1pPr>
            <a:lvl2pPr>
              <a:defRPr sz="2933"/>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10578047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5333"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667"/>
            </a:lvl1pPr>
            <a:lvl2pPr marL="609585" indent="0">
              <a:buNone/>
              <a:defRPr sz="2400"/>
            </a:lvl2pPr>
            <a:lvl3pPr marL="1219170" indent="0">
              <a:buNone/>
              <a:defRPr sz="2133"/>
            </a:lvl3pPr>
            <a:lvl4pPr marL="1828754" indent="0">
              <a:buNone/>
              <a:defRPr sz="1867"/>
            </a:lvl4pPr>
            <a:lvl5pPr marL="2438339" indent="0">
              <a:buNone/>
              <a:defRPr sz="1867"/>
            </a:lvl5pPr>
            <a:lvl6pPr marL="3047924" indent="0">
              <a:buNone/>
              <a:defRPr sz="1867"/>
            </a:lvl6pPr>
            <a:lvl7pPr marL="3657509" indent="0">
              <a:buNone/>
              <a:defRPr sz="1867"/>
            </a:lvl7pPr>
            <a:lvl8pPr marL="4267093" indent="0">
              <a:buNone/>
              <a:defRPr sz="1867"/>
            </a:lvl8pPr>
            <a:lvl9pPr marL="4876678" indent="0">
              <a:buNone/>
              <a:defRPr sz="1867"/>
            </a:lvl9pPr>
          </a:lstStyle>
          <a:p>
            <a:pPr lvl="0"/>
            <a:r>
              <a:rPr lang="en-US"/>
              <a:t>Click to edit Master text styles</a:t>
            </a:r>
          </a:p>
        </p:txBody>
      </p:sp>
    </p:spTree>
    <p:extLst>
      <p:ext uri="{BB962C8B-B14F-4D97-AF65-F5344CB8AC3E}">
        <p14:creationId xmlns:p14="http://schemas.microsoft.com/office/powerpoint/2010/main" val="4005204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775884" y="1905000"/>
            <a:ext cx="4953000" cy="4476751"/>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932086" y="1905000"/>
            <a:ext cx="4955116" cy="4476751"/>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4790578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5342761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2010044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77281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p:spPr>
        <p:txBody>
          <a:bodyPr anchor="b"/>
          <a:lstStyle>
            <a:lvl1pPr algn="l">
              <a:defRPr sz="2667" b="1"/>
            </a:lvl1pPr>
          </a:lstStyle>
          <a:p>
            <a:r>
              <a:rPr lang="en-US"/>
              <a:t>Click to edit Master title style</a:t>
            </a:r>
            <a:endParaRPr lang="en-GB"/>
          </a:p>
        </p:txBody>
      </p:sp>
      <p:sp>
        <p:nvSpPr>
          <p:cNvPr id="3" name="Content Placeholder 2"/>
          <p:cNvSpPr>
            <a:spLocks noGrp="1"/>
          </p:cNvSpPr>
          <p:nvPr>
            <p:ph idx="1"/>
          </p:nvPr>
        </p:nvSpPr>
        <p:spPr>
          <a:xfrm>
            <a:off x="4766733" y="273052"/>
            <a:ext cx="6815667" cy="5853113"/>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2" y="1435102"/>
            <a:ext cx="4011084" cy="46910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Tree>
    <p:extLst>
      <p:ext uri="{BB962C8B-B14F-4D97-AF65-F5344CB8AC3E}">
        <p14:creationId xmlns:p14="http://schemas.microsoft.com/office/powerpoint/2010/main" val="4292806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2462128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nchor="b"/>
          <a:lstStyle>
            <a:lvl1pPr algn="l">
              <a:defRPr sz="2667"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2389717" y="5367338"/>
            <a:ext cx="7315200" cy="8048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Tree>
    <p:extLst>
      <p:ext uri="{BB962C8B-B14F-4D97-AF65-F5344CB8AC3E}">
        <p14:creationId xmlns:p14="http://schemas.microsoft.com/office/powerpoint/2010/main" val="34151853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9447830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59902" y="125414"/>
            <a:ext cx="2527300" cy="6256337"/>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775884" y="125414"/>
            <a:ext cx="7380816" cy="62563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225564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5333"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667"/>
            </a:lvl1pPr>
            <a:lvl2pPr marL="609585" indent="0">
              <a:buNone/>
              <a:defRPr sz="2400"/>
            </a:lvl2pPr>
            <a:lvl3pPr marL="1219170" indent="0">
              <a:buNone/>
              <a:defRPr sz="2133"/>
            </a:lvl3pPr>
            <a:lvl4pPr marL="1828754" indent="0">
              <a:buNone/>
              <a:defRPr sz="1867"/>
            </a:lvl4pPr>
            <a:lvl5pPr marL="2438339" indent="0">
              <a:buNone/>
              <a:defRPr sz="1867"/>
            </a:lvl5pPr>
            <a:lvl6pPr marL="3047924" indent="0">
              <a:buNone/>
              <a:defRPr sz="1867"/>
            </a:lvl6pPr>
            <a:lvl7pPr marL="3657509" indent="0">
              <a:buNone/>
              <a:defRPr sz="1867"/>
            </a:lvl7pPr>
            <a:lvl8pPr marL="4267093" indent="0">
              <a:buNone/>
              <a:defRPr sz="1867"/>
            </a:lvl8pPr>
            <a:lvl9pPr marL="4876678" indent="0">
              <a:buNone/>
              <a:defRPr sz="1867"/>
            </a:lvl9pPr>
          </a:lstStyle>
          <a:p>
            <a:pPr lvl="0"/>
            <a:r>
              <a:rPr lang="en-US"/>
              <a:t>Click to edit Master text styles</a:t>
            </a:r>
          </a:p>
        </p:txBody>
      </p:sp>
    </p:spTree>
    <p:extLst>
      <p:ext uri="{BB962C8B-B14F-4D97-AF65-F5344CB8AC3E}">
        <p14:creationId xmlns:p14="http://schemas.microsoft.com/office/powerpoint/2010/main" val="4001943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775884" y="1905000"/>
            <a:ext cx="4953000" cy="4476751"/>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932086" y="1905000"/>
            <a:ext cx="4955116" cy="4476751"/>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991786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365524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282010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7534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p:spPr>
        <p:txBody>
          <a:bodyPr anchor="b"/>
          <a:lstStyle>
            <a:lvl1pPr algn="l">
              <a:defRPr sz="2667" b="1"/>
            </a:lvl1pPr>
          </a:lstStyle>
          <a:p>
            <a:r>
              <a:rPr lang="en-US"/>
              <a:t>Click to edit Master title style</a:t>
            </a:r>
            <a:endParaRPr lang="en-GB"/>
          </a:p>
        </p:txBody>
      </p:sp>
      <p:sp>
        <p:nvSpPr>
          <p:cNvPr id="3" name="Content Placeholder 2"/>
          <p:cNvSpPr>
            <a:spLocks noGrp="1"/>
          </p:cNvSpPr>
          <p:nvPr>
            <p:ph idx="1"/>
          </p:nvPr>
        </p:nvSpPr>
        <p:spPr>
          <a:xfrm>
            <a:off x="4766733" y="273052"/>
            <a:ext cx="6815667" cy="5853113"/>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2" y="1435102"/>
            <a:ext cx="4011084" cy="46910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Tree>
    <p:extLst>
      <p:ext uri="{BB962C8B-B14F-4D97-AF65-F5344CB8AC3E}">
        <p14:creationId xmlns:p14="http://schemas.microsoft.com/office/powerpoint/2010/main" val="3948002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nchor="b"/>
          <a:lstStyle>
            <a:lvl1pPr algn="l">
              <a:defRPr sz="2667"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pPr lvl="0"/>
            <a:endParaRPr lang="en-GB" noProof="0" dirty="0"/>
          </a:p>
        </p:txBody>
      </p:sp>
      <p:sp>
        <p:nvSpPr>
          <p:cNvPr id="4" name="Text Placeholder 3"/>
          <p:cNvSpPr>
            <a:spLocks noGrp="1"/>
          </p:cNvSpPr>
          <p:nvPr>
            <p:ph type="body" sz="half" idx="2"/>
          </p:nvPr>
        </p:nvSpPr>
        <p:spPr>
          <a:xfrm>
            <a:off x="2389717" y="5367338"/>
            <a:ext cx="7315200" cy="8048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Tree>
    <p:extLst>
      <p:ext uri="{BB962C8B-B14F-4D97-AF65-F5344CB8AC3E}">
        <p14:creationId xmlns:p14="http://schemas.microsoft.com/office/powerpoint/2010/main" val="1639609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1583499" y="2852936"/>
            <a:ext cx="6527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dirty="0"/>
              <a:t>Title of presentation</a:t>
            </a:r>
          </a:p>
        </p:txBody>
      </p:sp>
      <p:sp>
        <p:nvSpPr>
          <p:cNvPr id="1028" name="Rectangle 3"/>
          <p:cNvSpPr>
            <a:spLocks noGrp="1" noChangeArrowheads="1"/>
          </p:cNvSpPr>
          <p:nvPr>
            <p:ph type="body" idx="1"/>
          </p:nvPr>
        </p:nvSpPr>
        <p:spPr bwMode="auto">
          <a:xfrm>
            <a:off x="334434" y="1892301"/>
            <a:ext cx="11523133" cy="447675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pic>
        <p:nvPicPr>
          <p:cNvPr id="7" name="Picture 6" descr="red pp banner.jpg"/>
          <p:cNvPicPr>
            <a:picLocks noChangeAspect="1"/>
          </p:cNvPicPr>
          <p:nvPr userDrawn="1"/>
        </p:nvPicPr>
        <p:blipFill>
          <a:blip r:embed="rId13" cstate="print"/>
          <a:stretch>
            <a:fillRect/>
          </a:stretch>
        </p:blipFill>
        <p:spPr>
          <a:xfrm>
            <a:off x="0" y="0"/>
            <a:ext cx="12192000" cy="1351280"/>
          </a:xfrm>
          <a:prstGeom prst="rect">
            <a:avLst/>
          </a:prstGeom>
        </p:spPr>
      </p:pic>
    </p:spTree>
    <p:extLst>
      <p:ext uri="{BB962C8B-B14F-4D97-AF65-F5344CB8AC3E}">
        <p14:creationId xmlns:p14="http://schemas.microsoft.com/office/powerpoint/2010/main" val="41932229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4267">
          <a:solidFill>
            <a:schemeClr val="bg1"/>
          </a:solidFill>
          <a:latin typeface="+mj-lt"/>
          <a:ea typeface="ＭＳ Ｐゴシック" charset="0"/>
          <a:cs typeface="ＭＳ Ｐゴシック" charset="0"/>
        </a:defRPr>
      </a:lvl1pPr>
      <a:lvl2pPr algn="l" rtl="0" eaLnBrk="0" fontAlgn="base" hangingPunct="0">
        <a:spcBef>
          <a:spcPct val="0"/>
        </a:spcBef>
        <a:spcAft>
          <a:spcPct val="0"/>
        </a:spcAft>
        <a:defRPr sz="4267">
          <a:solidFill>
            <a:schemeClr val="bg1"/>
          </a:solidFill>
          <a:latin typeface="Arial" charset="0"/>
          <a:ea typeface="ＭＳ Ｐゴシック" charset="0"/>
          <a:cs typeface="ＭＳ Ｐゴシック" charset="0"/>
        </a:defRPr>
      </a:lvl2pPr>
      <a:lvl3pPr algn="l" rtl="0" eaLnBrk="0" fontAlgn="base" hangingPunct="0">
        <a:spcBef>
          <a:spcPct val="0"/>
        </a:spcBef>
        <a:spcAft>
          <a:spcPct val="0"/>
        </a:spcAft>
        <a:defRPr sz="4267">
          <a:solidFill>
            <a:schemeClr val="bg1"/>
          </a:solidFill>
          <a:latin typeface="Arial" charset="0"/>
          <a:ea typeface="ＭＳ Ｐゴシック" charset="0"/>
          <a:cs typeface="ＭＳ Ｐゴシック" charset="0"/>
        </a:defRPr>
      </a:lvl3pPr>
      <a:lvl4pPr algn="l" rtl="0" eaLnBrk="0" fontAlgn="base" hangingPunct="0">
        <a:spcBef>
          <a:spcPct val="0"/>
        </a:spcBef>
        <a:spcAft>
          <a:spcPct val="0"/>
        </a:spcAft>
        <a:defRPr sz="4267">
          <a:solidFill>
            <a:schemeClr val="bg1"/>
          </a:solidFill>
          <a:latin typeface="Arial" charset="0"/>
          <a:ea typeface="ＭＳ Ｐゴシック" charset="0"/>
          <a:cs typeface="ＭＳ Ｐゴシック" charset="0"/>
        </a:defRPr>
      </a:lvl4pPr>
      <a:lvl5pPr algn="l" rtl="0" eaLnBrk="0" fontAlgn="base" hangingPunct="0">
        <a:spcBef>
          <a:spcPct val="0"/>
        </a:spcBef>
        <a:spcAft>
          <a:spcPct val="0"/>
        </a:spcAft>
        <a:defRPr sz="4267">
          <a:solidFill>
            <a:schemeClr val="bg1"/>
          </a:solidFill>
          <a:latin typeface="Arial" charset="0"/>
          <a:ea typeface="ＭＳ Ｐゴシック" charset="0"/>
          <a:cs typeface="ＭＳ Ｐゴシック" charset="0"/>
        </a:defRPr>
      </a:lvl5pPr>
      <a:lvl6pPr marL="609585" algn="l" rtl="0" fontAlgn="base">
        <a:spcBef>
          <a:spcPct val="0"/>
        </a:spcBef>
        <a:spcAft>
          <a:spcPct val="0"/>
        </a:spcAft>
        <a:defRPr sz="4267">
          <a:solidFill>
            <a:schemeClr val="tx2"/>
          </a:solidFill>
          <a:latin typeface="Arial" charset="0"/>
        </a:defRPr>
      </a:lvl6pPr>
      <a:lvl7pPr marL="1219170" algn="l" rtl="0" fontAlgn="base">
        <a:spcBef>
          <a:spcPct val="0"/>
        </a:spcBef>
        <a:spcAft>
          <a:spcPct val="0"/>
        </a:spcAft>
        <a:defRPr sz="4267">
          <a:solidFill>
            <a:schemeClr val="tx2"/>
          </a:solidFill>
          <a:latin typeface="Arial" charset="0"/>
        </a:defRPr>
      </a:lvl7pPr>
      <a:lvl8pPr marL="1828754" algn="l" rtl="0" fontAlgn="base">
        <a:spcBef>
          <a:spcPct val="0"/>
        </a:spcBef>
        <a:spcAft>
          <a:spcPct val="0"/>
        </a:spcAft>
        <a:defRPr sz="4267">
          <a:solidFill>
            <a:schemeClr val="tx2"/>
          </a:solidFill>
          <a:latin typeface="Arial" charset="0"/>
        </a:defRPr>
      </a:lvl8pPr>
      <a:lvl9pPr marL="2438339" algn="l" rtl="0" fontAlgn="base">
        <a:spcBef>
          <a:spcPct val="0"/>
        </a:spcBef>
        <a:spcAft>
          <a:spcPct val="0"/>
        </a:spcAft>
        <a:defRPr sz="4267">
          <a:solidFill>
            <a:schemeClr val="tx2"/>
          </a:solidFill>
          <a:latin typeface="Arial" charset="0"/>
        </a:defRPr>
      </a:lvl9pPr>
    </p:titleStyle>
    <p:bodyStyle>
      <a:lvl1pPr marL="457189" indent="-457189" algn="l" rtl="0" eaLnBrk="0" fontAlgn="base" hangingPunct="0">
        <a:spcBef>
          <a:spcPct val="20000"/>
        </a:spcBef>
        <a:spcAft>
          <a:spcPct val="0"/>
        </a:spcAft>
        <a:buClr>
          <a:srgbClr val="9E1B34"/>
        </a:buClr>
        <a:buChar char="•"/>
        <a:defRPr sz="3733">
          <a:solidFill>
            <a:srgbClr val="262626"/>
          </a:solidFill>
          <a:latin typeface="+mn-lt"/>
          <a:ea typeface="ＭＳ Ｐゴシック" charset="0"/>
          <a:cs typeface="ＭＳ Ｐゴシック" charset="0"/>
        </a:defRPr>
      </a:lvl1pPr>
      <a:lvl2pPr marL="990575" indent="-380990" algn="l" rtl="0" eaLnBrk="0" fontAlgn="base" hangingPunct="0">
        <a:spcBef>
          <a:spcPct val="20000"/>
        </a:spcBef>
        <a:spcAft>
          <a:spcPct val="0"/>
        </a:spcAft>
        <a:buClr>
          <a:srgbClr val="9E1B34"/>
        </a:buClr>
        <a:buChar char="–"/>
        <a:defRPr sz="3200">
          <a:solidFill>
            <a:srgbClr val="262626"/>
          </a:solidFill>
          <a:latin typeface="+mn-lt"/>
          <a:ea typeface="ＭＳ Ｐゴシック" charset="0"/>
        </a:defRPr>
      </a:lvl2pPr>
      <a:lvl3pPr marL="1523962" indent="-304792" algn="l" rtl="0" eaLnBrk="0" fontAlgn="base" hangingPunct="0">
        <a:spcBef>
          <a:spcPct val="20000"/>
        </a:spcBef>
        <a:spcAft>
          <a:spcPct val="0"/>
        </a:spcAft>
        <a:buClr>
          <a:srgbClr val="9E1B34"/>
        </a:buClr>
        <a:buChar char="•"/>
        <a:defRPr sz="2667">
          <a:solidFill>
            <a:srgbClr val="262626"/>
          </a:solidFill>
          <a:latin typeface="+mn-lt"/>
          <a:ea typeface="ＭＳ Ｐゴシック" charset="0"/>
        </a:defRPr>
      </a:lvl3pPr>
      <a:lvl4pPr marL="2133547" indent="-304792" algn="l" rtl="0" eaLnBrk="0" fontAlgn="base" hangingPunct="0">
        <a:spcBef>
          <a:spcPct val="20000"/>
        </a:spcBef>
        <a:spcAft>
          <a:spcPct val="0"/>
        </a:spcAft>
        <a:buClr>
          <a:srgbClr val="9E1B34"/>
        </a:buClr>
        <a:buChar char="–"/>
        <a:defRPr>
          <a:solidFill>
            <a:srgbClr val="262626"/>
          </a:solidFill>
          <a:latin typeface="+mn-lt"/>
          <a:ea typeface="ＭＳ Ｐゴシック" charset="0"/>
        </a:defRPr>
      </a:lvl4pPr>
      <a:lvl5pPr marL="2743131" indent="-304792" algn="l" rtl="0" eaLnBrk="0" fontAlgn="base" hangingPunct="0">
        <a:spcBef>
          <a:spcPct val="20000"/>
        </a:spcBef>
        <a:spcAft>
          <a:spcPct val="0"/>
        </a:spcAft>
        <a:buClr>
          <a:srgbClr val="9E1B34"/>
        </a:buClr>
        <a:buChar char="»"/>
        <a:defRPr sz="2133">
          <a:solidFill>
            <a:srgbClr val="262626"/>
          </a:solidFill>
          <a:latin typeface="+mn-lt"/>
          <a:ea typeface="ＭＳ Ｐゴシック" charset="0"/>
        </a:defRPr>
      </a:lvl5pPr>
      <a:lvl6pPr marL="3352716" indent="-304792" algn="l" rtl="0" fontAlgn="base">
        <a:spcBef>
          <a:spcPct val="20000"/>
        </a:spcBef>
        <a:spcAft>
          <a:spcPct val="0"/>
        </a:spcAft>
        <a:buClr>
          <a:srgbClr val="9E1B34"/>
        </a:buClr>
        <a:buChar char="»"/>
        <a:defRPr sz="2133">
          <a:solidFill>
            <a:schemeClr val="tx1"/>
          </a:solidFill>
          <a:latin typeface="+mn-lt"/>
        </a:defRPr>
      </a:lvl6pPr>
      <a:lvl7pPr marL="3962301" indent="-304792" algn="l" rtl="0" fontAlgn="base">
        <a:spcBef>
          <a:spcPct val="20000"/>
        </a:spcBef>
        <a:spcAft>
          <a:spcPct val="0"/>
        </a:spcAft>
        <a:buClr>
          <a:srgbClr val="9E1B34"/>
        </a:buClr>
        <a:buChar char="»"/>
        <a:defRPr sz="2133">
          <a:solidFill>
            <a:schemeClr val="tx1"/>
          </a:solidFill>
          <a:latin typeface="+mn-lt"/>
        </a:defRPr>
      </a:lvl7pPr>
      <a:lvl8pPr marL="4571886" indent="-304792" algn="l" rtl="0" fontAlgn="base">
        <a:spcBef>
          <a:spcPct val="20000"/>
        </a:spcBef>
        <a:spcAft>
          <a:spcPct val="0"/>
        </a:spcAft>
        <a:buClr>
          <a:srgbClr val="9E1B34"/>
        </a:buClr>
        <a:buChar char="»"/>
        <a:defRPr sz="2133">
          <a:solidFill>
            <a:schemeClr val="tx1"/>
          </a:solidFill>
          <a:latin typeface="+mn-lt"/>
        </a:defRPr>
      </a:lvl8pPr>
      <a:lvl9pPr marL="5181470" indent="-304792" algn="l" rtl="0" fontAlgn="base">
        <a:spcBef>
          <a:spcPct val="20000"/>
        </a:spcBef>
        <a:spcAft>
          <a:spcPct val="0"/>
        </a:spcAft>
        <a:buClr>
          <a:srgbClr val="9E1B34"/>
        </a:buClr>
        <a:buChar char="»"/>
        <a:defRPr sz="2133">
          <a:solidFill>
            <a:schemeClr val="tx1"/>
          </a:solidFill>
          <a:latin typeface="+mn-lt"/>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I:\red-banner.jpg"/>
          <p:cNvPicPr>
            <a:picLocks noChangeAspect="1" noChangeArrowheads="1"/>
          </p:cNvPicPr>
          <p:nvPr userDrawn="1"/>
        </p:nvPicPr>
        <p:blipFill>
          <a:blip r:embed="rId13" cstate="print"/>
          <a:srcRect/>
          <a:stretch>
            <a:fillRect/>
          </a:stretch>
        </p:blipFill>
        <p:spPr bwMode="auto">
          <a:xfrm>
            <a:off x="0" y="1"/>
            <a:ext cx="12192000" cy="1361017"/>
          </a:xfrm>
          <a:prstGeom prst="rect">
            <a:avLst/>
          </a:prstGeom>
          <a:noFill/>
          <a:ln w="9525">
            <a:noFill/>
            <a:miter lim="800000"/>
            <a:headEnd/>
            <a:tailEnd/>
          </a:ln>
        </p:spPr>
      </p:pic>
      <p:sp>
        <p:nvSpPr>
          <p:cNvPr id="1027" name="Rectangle 2"/>
          <p:cNvSpPr>
            <a:spLocks noGrp="1" noChangeArrowheads="1"/>
          </p:cNvSpPr>
          <p:nvPr>
            <p:ph type="title"/>
          </p:nvPr>
        </p:nvSpPr>
        <p:spPr bwMode="auto">
          <a:xfrm>
            <a:off x="334433" y="260351"/>
            <a:ext cx="6527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Title of presentation</a:t>
            </a:r>
          </a:p>
        </p:txBody>
      </p:sp>
      <p:sp>
        <p:nvSpPr>
          <p:cNvPr id="1028" name="Rectangle 3"/>
          <p:cNvSpPr>
            <a:spLocks noGrp="1" noChangeArrowheads="1"/>
          </p:cNvSpPr>
          <p:nvPr>
            <p:ph type="body" idx="1"/>
          </p:nvPr>
        </p:nvSpPr>
        <p:spPr bwMode="auto">
          <a:xfrm>
            <a:off x="334434" y="1892301"/>
            <a:ext cx="11523133" cy="447675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1029" name="Picture 3" descr="I:\mydocs\Images\logos\sra-white-logo.png"/>
          <p:cNvPicPr>
            <a:picLocks noChangeAspect="1" noChangeArrowheads="1"/>
          </p:cNvPicPr>
          <p:nvPr userDrawn="1"/>
        </p:nvPicPr>
        <p:blipFill>
          <a:blip r:embed="rId14" cstate="print"/>
          <a:srcRect/>
          <a:stretch>
            <a:fillRect/>
          </a:stretch>
        </p:blipFill>
        <p:spPr bwMode="auto">
          <a:xfrm>
            <a:off x="9552517" y="234952"/>
            <a:ext cx="2207683" cy="882649"/>
          </a:xfrm>
          <a:prstGeom prst="rect">
            <a:avLst/>
          </a:prstGeom>
          <a:noFill/>
          <a:ln w="9525">
            <a:noFill/>
            <a:miter lim="800000"/>
            <a:headEnd/>
            <a:tailEnd/>
          </a:ln>
        </p:spPr>
      </p:pic>
      <p:sp>
        <p:nvSpPr>
          <p:cNvPr id="2" name="Slide Number Placeholder 1">
            <a:extLst>
              <a:ext uri="{FF2B5EF4-FFF2-40B4-BE49-F238E27FC236}">
                <a16:creationId xmlns:a16="http://schemas.microsoft.com/office/drawing/2014/main" id="{EE41A35C-E00E-4B04-97F8-B4BE76AEA5DA}"/>
              </a:ext>
            </a:extLst>
          </p:cNvPr>
          <p:cNvSpPr>
            <a:spLocks noGrp="1"/>
          </p:cNvSpPr>
          <p:nvPr>
            <p:ph type="sldNum" sz="quarter" idx="4"/>
          </p:nvPr>
        </p:nvSpPr>
        <p:spPr>
          <a:xfrm>
            <a:off x="8610600" y="6356351"/>
            <a:ext cx="2743200" cy="366183"/>
          </a:xfrm>
          <a:prstGeom prst="rect">
            <a:avLst/>
          </a:prstGeom>
        </p:spPr>
        <p:txBody>
          <a:bodyPr vert="horz" lIns="91440" tIns="45720" rIns="91440" bIns="45720" rtlCol="0" anchor="ctr"/>
          <a:lstStyle>
            <a:lvl1pPr algn="r">
              <a:defRPr sz="1600">
                <a:solidFill>
                  <a:schemeClr val="tx1">
                    <a:tint val="75000"/>
                  </a:schemeClr>
                </a:solidFill>
              </a:defRPr>
            </a:lvl1pPr>
          </a:lstStyle>
          <a:p>
            <a:fld id="{71556916-3026-4832-9292-F5DD05CE6D2D}" type="slidenum">
              <a:rPr lang="en-GB" smtClean="0"/>
              <a:t>‹#›</a:t>
            </a:fld>
            <a:endParaRPr lang="en-GB"/>
          </a:p>
        </p:txBody>
      </p:sp>
    </p:spTree>
    <p:extLst>
      <p:ext uri="{BB962C8B-B14F-4D97-AF65-F5344CB8AC3E}">
        <p14:creationId xmlns:p14="http://schemas.microsoft.com/office/powerpoint/2010/main" val="147587981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fontAlgn="base" hangingPunct="1">
        <a:spcBef>
          <a:spcPct val="0"/>
        </a:spcBef>
        <a:spcAft>
          <a:spcPct val="0"/>
        </a:spcAft>
        <a:defRPr sz="4267">
          <a:solidFill>
            <a:schemeClr val="bg1"/>
          </a:solidFill>
          <a:latin typeface="+mj-lt"/>
          <a:ea typeface="ＭＳ Ｐゴシック" charset="0"/>
          <a:cs typeface="ＭＳ Ｐゴシック" charset="0"/>
        </a:defRPr>
      </a:lvl1pPr>
      <a:lvl2pPr algn="l" rtl="0" eaLnBrk="1" fontAlgn="base" hangingPunct="1">
        <a:spcBef>
          <a:spcPct val="0"/>
        </a:spcBef>
        <a:spcAft>
          <a:spcPct val="0"/>
        </a:spcAft>
        <a:defRPr sz="4267">
          <a:solidFill>
            <a:schemeClr val="bg1"/>
          </a:solidFill>
          <a:latin typeface="Arial" charset="0"/>
          <a:ea typeface="ＭＳ Ｐゴシック" charset="0"/>
          <a:cs typeface="ＭＳ Ｐゴシック" charset="0"/>
        </a:defRPr>
      </a:lvl2pPr>
      <a:lvl3pPr algn="l" rtl="0" eaLnBrk="1" fontAlgn="base" hangingPunct="1">
        <a:spcBef>
          <a:spcPct val="0"/>
        </a:spcBef>
        <a:spcAft>
          <a:spcPct val="0"/>
        </a:spcAft>
        <a:defRPr sz="4267">
          <a:solidFill>
            <a:schemeClr val="bg1"/>
          </a:solidFill>
          <a:latin typeface="Arial" charset="0"/>
          <a:ea typeface="ＭＳ Ｐゴシック" charset="0"/>
          <a:cs typeface="ＭＳ Ｐゴシック" charset="0"/>
        </a:defRPr>
      </a:lvl3pPr>
      <a:lvl4pPr algn="l" rtl="0" eaLnBrk="1" fontAlgn="base" hangingPunct="1">
        <a:spcBef>
          <a:spcPct val="0"/>
        </a:spcBef>
        <a:spcAft>
          <a:spcPct val="0"/>
        </a:spcAft>
        <a:defRPr sz="4267">
          <a:solidFill>
            <a:schemeClr val="bg1"/>
          </a:solidFill>
          <a:latin typeface="Arial" charset="0"/>
          <a:ea typeface="ＭＳ Ｐゴシック" charset="0"/>
          <a:cs typeface="ＭＳ Ｐゴシック" charset="0"/>
        </a:defRPr>
      </a:lvl4pPr>
      <a:lvl5pPr algn="l" rtl="0" eaLnBrk="1" fontAlgn="base" hangingPunct="1">
        <a:spcBef>
          <a:spcPct val="0"/>
        </a:spcBef>
        <a:spcAft>
          <a:spcPct val="0"/>
        </a:spcAft>
        <a:defRPr sz="4267">
          <a:solidFill>
            <a:schemeClr val="bg1"/>
          </a:solidFill>
          <a:latin typeface="Arial" charset="0"/>
          <a:ea typeface="ＭＳ Ｐゴシック" charset="0"/>
          <a:cs typeface="ＭＳ Ｐゴシック" charset="0"/>
        </a:defRPr>
      </a:lvl5pPr>
      <a:lvl6pPr marL="609585" algn="l" rtl="0" eaLnBrk="1" fontAlgn="base" hangingPunct="1">
        <a:spcBef>
          <a:spcPct val="0"/>
        </a:spcBef>
        <a:spcAft>
          <a:spcPct val="0"/>
        </a:spcAft>
        <a:defRPr sz="4267">
          <a:solidFill>
            <a:schemeClr val="tx2"/>
          </a:solidFill>
          <a:latin typeface="Arial" charset="0"/>
        </a:defRPr>
      </a:lvl6pPr>
      <a:lvl7pPr marL="1219170" algn="l" rtl="0" eaLnBrk="1" fontAlgn="base" hangingPunct="1">
        <a:spcBef>
          <a:spcPct val="0"/>
        </a:spcBef>
        <a:spcAft>
          <a:spcPct val="0"/>
        </a:spcAft>
        <a:defRPr sz="4267">
          <a:solidFill>
            <a:schemeClr val="tx2"/>
          </a:solidFill>
          <a:latin typeface="Arial" charset="0"/>
        </a:defRPr>
      </a:lvl7pPr>
      <a:lvl8pPr marL="1828754" algn="l" rtl="0" eaLnBrk="1" fontAlgn="base" hangingPunct="1">
        <a:spcBef>
          <a:spcPct val="0"/>
        </a:spcBef>
        <a:spcAft>
          <a:spcPct val="0"/>
        </a:spcAft>
        <a:defRPr sz="4267">
          <a:solidFill>
            <a:schemeClr val="tx2"/>
          </a:solidFill>
          <a:latin typeface="Arial" charset="0"/>
        </a:defRPr>
      </a:lvl8pPr>
      <a:lvl9pPr marL="2438339" algn="l" rtl="0" eaLnBrk="1" fontAlgn="base" hangingPunct="1">
        <a:spcBef>
          <a:spcPct val="0"/>
        </a:spcBef>
        <a:spcAft>
          <a:spcPct val="0"/>
        </a:spcAft>
        <a:defRPr sz="4267">
          <a:solidFill>
            <a:schemeClr val="tx2"/>
          </a:solidFill>
          <a:latin typeface="Arial" charset="0"/>
        </a:defRPr>
      </a:lvl9pPr>
    </p:titleStyle>
    <p:bodyStyle>
      <a:lvl1pPr marL="457189" indent="-457189" algn="l" rtl="0" eaLnBrk="1" fontAlgn="base" hangingPunct="1">
        <a:spcBef>
          <a:spcPct val="20000"/>
        </a:spcBef>
        <a:spcAft>
          <a:spcPct val="0"/>
        </a:spcAft>
        <a:buClr>
          <a:srgbClr val="9E1B34"/>
        </a:buClr>
        <a:buChar char="•"/>
        <a:defRPr sz="3733">
          <a:solidFill>
            <a:srgbClr val="262626"/>
          </a:solidFill>
          <a:latin typeface="+mn-lt"/>
          <a:ea typeface="ＭＳ Ｐゴシック" charset="0"/>
          <a:cs typeface="ＭＳ Ｐゴシック" charset="0"/>
        </a:defRPr>
      </a:lvl1pPr>
      <a:lvl2pPr marL="990575" indent="-380990" algn="l" rtl="0" eaLnBrk="1" fontAlgn="base" hangingPunct="1">
        <a:spcBef>
          <a:spcPct val="20000"/>
        </a:spcBef>
        <a:spcAft>
          <a:spcPct val="0"/>
        </a:spcAft>
        <a:buClr>
          <a:srgbClr val="9E1B34"/>
        </a:buClr>
        <a:buChar char="–"/>
        <a:defRPr sz="3200">
          <a:solidFill>
            <a:srgbClr val="262626"/>
          </a:solidFill>
          <a:latin typeface="+mn-lt"/>
          <a:ea typeface="ＭＳ Ｐゴシック" charset="0"/>
        </a:defRPr>
      </a:lvl2pPr>
      <a:lvl3pPr marL="1523962" indent="-304792" algn="l" rtl="0" eaLnBrk="1" fontAlgn="base" hangingPunct="1">
        <a:spcBef>
          <a:spcPct val="20000"/>
        </a:spcBef>
        <a:spcAft>
          <a:spcPct val="0"/>
        </a:spcAft>
        <a:buClr>
          <a:srgbClr val="9E1B34"/>
        </a:buClr>
        <a:buChar char="•"/>
        <a:defRPr sz="2667">
          <a:solidFill>
            <a:srgbClr val="262626"/>
          </a:solidFill>
          <a:latin typeface="+mn-lt"/>
          <a:ea typeface="ＭＳ Ｐゴシック" charset="0"/>
        </a:defRPr>
      </a:lvl3pPr>
      <a:lvl4pPr marL="2133547" indent="-304792" algn="l" rtl="0" eaLnBrk="1" fontAlgn="base" hangingPunct="1">
        <a:spcBef>
          <a:spcPct val="20000"/>
        </a:spcBef>
        <a:spcAft>
          <a:spcPct val="0"/>
        </a:spcAft>
        <a:buClr>
          <a:srgbClr val="9E1B34"/>
        </a:buClr>
        <a:buChar char="–"/>
        <a:defRPr>
          <a:solidFill>
            <a:srgbClr val="262626"/>
          </a:solidFill>
          <a:latin typeface="+mn-lt"/>
          <a:ea typeface="ＭＳ Ｐゴシック" charset="0"/>
        </a:defRPr>
      </a:lvl4pPr>
      <a:lvl5pPr marL="2743131" indent="-304792" algn="l" rtl="0" eaLnBrk="1" fontAlgn="base" hangingPunct="1">
        <a:spcBef>
          <a:spcPct val="20000"/>
        </a:spcBef>
        <a:spcAft>
          <a:spcPct val="0"/>
        </a:spcAft>
        <a:buClr>
          <a:srgbClr val="9E1B34"/>
        </a:buClr>
        <a:buChar char="»"/>
        <a:defRPr sz="2133">
          <a:solidFill>
            <a:srgbClr val="262626"/>
          </a:solidFill>
          <a:latin typeface="+mn-lt"/>
          <a:ea typeface="ＭＳ Ｐゴシック" charset="0"/>
        </a:defRPr>
      </a:lvl5pPr>
      <a:lvl6pPr marL="3352716" indent="-304792" algn="l" rtl="0" eaLnBrk="1" fontAlgn="base" hangingPunct="1">
        <a:spcBef>
          <a:spcPct val="20000"/>
        </a:spcBef>
        <a:spcAft>
          <a:spcPct val="0"/>
        </a:spcAft>
        <a:buClr>
          <a:srgbClr val="9E1B34"/>
        </a:buClr>
        <a:buChar char="»"/>
        <a:defRPr sz="2133">
          <a:solidFill>
            <a:schemeClr val="tx1"/>
          </a:solidFill>
          <a:latin typeface="+mn-lt"/>
        </a:defRPr>
      </a:lvl6pPr>
      <a:lvl7pPr marL="3962301" indent="-304792" algn="l" rtl="0" eaLnBrk="1" fontAlgn="base" hangingPunct="1">
        <a:spcBef>
          <a:spcPct val="20000"/>
        </a:spcBef>
        <a:spcAft>
          <a:spcPct val="0"/>
        </a:spcAft>
        <a:buClr>
          <a:srgbClr val="9E1B34"/>
        </a:buClr>
        <a:buChar char="»"/>
        <a:defRPr sz="2133">
          <a:solidFill>
            <a:schemeClr val="tx1"/>
          </a:solidFill>
          <a:latin typeface="+mn-lt"/>
        </a:defRPr>
      </a:lvl7pPr>
      <a:lvl8pPr marL="4571886" indent="-304792" algn="l" rtl="0" eaLnBrk="1" fontAlgn="base" hangingPunct="1">
        <a:spcBef>
          <a:spcPct val="20000"/>
        </a:spcBef>
        <a:spcAft>
          <a:spcPct val="0"/>
        </a:spcAft>
        <a:buClr>
          <a:srgbClr val="9E1B34"/>
        </a:buClr>
        <a:buChar char="»"/>
        <a:defRPr sz="2133">
          <a:solidFill>
            <a:schemeClr val="tx1"/>
          </a:solidFill>
          <a:latin typeface="+mn-lt"/>
        </a:defRPr>
      </a:lvl8pPr>
      <a:lvl9pPr marL="5181470" indent="-304792" algn="l" rtl="0" eaLnBrk="1" fontAlgn="base" hangingPunct="1">
        <a:spcBef>
          <a:spcPct val="20000"/>
        </a:spcBef>
        <a:spcAft>
          <a:spcPct val="0"/>
        </a:spcAft>
        <a:buClr>
          <a:srgbClr val="9E1B34"/>
        </a:buClr>
        <a:buChar char="»"/>
        <a:defRPr sz="2133">
          <a:solidFill>
            <a:schemeClr val="tx1"/>
          </a:solidFill>
          <a:latin typeface="+mn-lt"/>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1679509" y="1988841"/>
            <a:ext cx="8925984" cy="1468967"/>
          </a:xfrm>
        </p:spPr>
        <p:txBody>
          <a:bodyPr/>
          <a:lstStyle/>
          <a:p>
            <a:pPr>
              <a:defRPr/>
            </a:pPr>
            <a:r>
              <a:rPr lang="en-GB" b="1" dirty="0">
                <a:ea typeface="ＭＳ Ｐゴシック" pitchFamily="34" charset="-128"/>
              </a:rPr>
              <a:t>Welcome and SQE1 pilot update</a:t>
            </a:r>
          </a:p>
        </p:txBody>
      </p:sp>
      <p:sp>
        <p:nvSpPr>
          <p:cNvPr id="3075" name="Rectangle 5"/>
          <p:cNvSpPr>
            <a:spLocks noGrp="1" noChangeArrowheads="1"/>
          </p:cNvSpPr>
          <p:nvPr>
            <p:ph type="subTitle" idx="1"/>
          </p:nvPr>
        </p:nvSpPr>
        <p:spPr>
          <a:xfrm>
            <a:off x="1663788" y="3396992"/>
            <a:ext cx="8832849" cy="1752600"/>
          </a:xfrm>
        </p:spPr>
        <p:txBody>
          <a:bodyPr/>
          <a:lstStyle/>
          <a:p>
            <a:r>
              <a:rPr lang="en-GB" sz="3200" dirty="0">
                <a:solidFill>
                  <a:srgbClr val="262626"/>
                </a:solidFill>
                <a:ea typeface="ＭＳ Ｐゴシック" pitchFamily="34" charset="-128"/>
              </a:rPr>
              <a:t>Julie Brannan, </a:t>
            </a:r>
          </a:p>
          <a:p>
            <a:r>
              <a:rPr lang="en-GB" sz="3200" dirty="0">
                <a:solidFill>
                  <a:srgbClr val="262626"/>
                </a:solidFill>
                <a:ea typeface="ＭＳ Ｐゴシック" pitchFamily="34" charset="-128"/>
              </a:rPr>
              <a:t>Director of Education and Training, SRA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1679509" y="1988841"/>
            <a:ext cx="8925984" cy="1468967"/>
          </a:xfrm>
        </p:spPr>
        <p:txBody>
          <a:bodyPr/>
          <a:lstStyle/>
          <a:p>
            <a:pPr eaLnBrk="1" hangingPunct="1">
              <a:defRPr/>
            </a:pPr>
            <a:r>
              <a:rPr lang="en-GB" sz="4400" b="1" dirty="0">
                <a:ea typeface="ＭＳ Ｐゴシック" pitchFamily="34" charset="-128"/>
              </a:rPr>
              <a:t>Independent review of the SQE</a:t>
            </a:r>
          </a:p>
        </p:txBody>
      </p:sp>
      <p:sp>
        <p:nvSpPr>
          <p:cNvPr id="3075" name="Rectangle 5"/>
          <p:cNvSpPr>
            <a:spLocks noGrp="1" noChangeArrowheads="1"/>
          </p:cNvSpPr>
          <p:nvPr>
            <p:ph type="subTitle" idx="1"/>
          </p:nvPr>
        </p:nvSpPr>
        <p:spPr>
          <a:xfrm>
            <a:off x="1882831" y="3559629"/>
            <a:ext cx="8832849" cy="1038497"/>
          </a:xfrm>
        </p:spPr>
        <p:txBody>
          <a:bodyPr/>
          <a:lstStyle/>
          <a:p>
            <a:pPr eaLnBrk="1" hangingPunct="1"/>
            <a:r>
              <a:rPr lang="en-GB" sz="3600" dirty="0">
                <a:solidFill>
                  <a:srgbClr val="262626"/>
                </a:solidFill>
                <a:ea typeface="ＭＳ Ｐゴシック" pitchFamily="34" charset="-128"/>
              </a:rPr>
              <a:t>Geoff Coombe, SQE Independent Reviewer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814917" y="260351"/>
            <a:ext cx="6527800" cy="1143000"/>
          </a:xfrm>
        </p:spPr>
        <p:txBody>
          <a:bodyPr/>
          <a:lstStyle/>
          <a:p>
            <a:pPr eaLnBrk="1" hangingPunct="1"/>
            <a:r>
              <a:rPr lang="en-GB" dirty="0">
                <a:ea typeface="ＭＳ Ｐゴシック" pitchFamily="34" charset="-128"/>
              </a:rPr>
              <a:t>Background</a:t>
            </a:r>
          </a:p>
        </p:txBody>
      </p:sp>
      <p:sp>
        <p:nvSpPr>
          <p:cNvPr id="4099" name="Rectangle 3"/>
          <p:cNvSpPr>
            <a:spLocks noGrp="1" noChangeArrowheads="1"/>
          </p:cNvSpPr>
          <p:nvPr>
            <p:ph type="body" idx="1"/>
          </p:nvPr>
        </p:nvSpPr>
        <p:spPr>
          <a:xfrm>
            <a:off x="322548" y="1486552"/>
            <a:ext cx="10111316" cy="4476751"/>
          </a:xfrm>
        </p:spPr>
        <p:txBody>
          <a:bodyPr/>
          <a:lstStyle/>
          <a:p>
            <a:pPr eaLnBrk="1" hangingPunct="1"/>
            <a:r>
              <a:rPr lang="en-GB" dirty="0">
                <a:ea typeface="ＭＳ Ｐゴシック" pitchFamily="34" charset="-128"/>
              </a:rPr>
              <a:t>My background</a:t>
            </a:r>
          </a:p>
          <a:p>
            <a:pPr eaLnBrk="1" hangingPunct="1"/>
            <a:endParaRPr lang="en-GB" dirty="0">
              <a:ea typeface="ＭＳ Ｐゴシック" pitchFamily="34" charset="-128"/>
            </a:endParaRPr>
          </a:p>
          <a:p>
            <a:pPr eaLnBrk="1" hangingPunct="1"/>
            <a:r>
              <a:rPr lang="en-GB" dirty="0">
                <a:ea typeface="ＭＳ Ｐゴシック" pitchFamily="34" charset="-128"/>
              </a:rPr>
              <a:t>What is the independent reviewer role?</a:t>
            </a:r>
          </a:p>
          <a:p>
            <a:pPr eaLnBrk="1" hangingPunct="1"/>
            <a:endParaRPr lang="en-GB" dirty="0">
              <a:ea typeface="ＭＳ Ｐゴシック" pitchFamily="34" charset="-128"/>
            </a:endParaRPr>
          </a:p>
          <a:p>
            <a:pPr eaLnBrk="1" hangingPunct="1"/>
            <a:r>
              <a:rPr lang="en-GB" dirty="0">
                <a:ea typeface="ＭＳ Ｐゴシック" pitchFamily="34" charset="-128"/>
              </a:rPr>
              <a:t>My overriding concern: to make sure the SQE delivers the highest standards and is fair, defensible and commands public confidence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Nature of review activity</a:t>
            </a:r>
          </a:p>
        </p:txBody>
      </p:sp>
      <p:sp>
        <p:nvSpPr>
          <p:cNvPr id="3" name="Content Placeholder 2"/>
          <p:cNvSpPr>
            <a:spLocks noGrp="1"/>
          </p:cNvSpPr>
          <p:nvPr>
            <p:ph idx="1"/>
          </p:nvPr>
        </p:nvSpPr>
        <p:spPr/>
        <p:txBody>
          <a:bodyPr/>
          <a:lstStyle/>
          <a:p>
            <a:r>
              <a:rPr lang="en-GB" dirty="0"/>
              <a:t>Site visits and observation</a:t>
            </a:r>
          </a:p>
          <a:p>
            <a:r>
              <a:rPr lang="en-GB" dirty="0"/>
              <a:t>Planning discussions</a:t>
            </a:r>
          </a:p>
          <a:p>
            <a:r>
              <a:rPr lang="en-GB" dirty="0"/>
              <a:t>Documentation</a:t>
            </a:r>
          </a:p>
          <a:p>
            <a:r>
              <a:rPr lang="en-GB" dirty="0"/>
              <a:t>Data analyses</a:t>
            </a:r>
          </a:p>
          <a:p>
            <a:r>
              <a:rPr lang="en-GB" dirty="0"/>
              <a:t>Reports</a:t>
            </a:r>
          </a:p>
        </p:txBody>
      </p:sp>
    </p:spTree>
    <p:extLst>
      <p:ext uri="{BB962C8B-B14F-4D97-AF65-F5344CB8AC3E}">
        <p14:creationId xmlns:p14="http://schemas.microsoft.com/office/powerpoint/2010/main" val="4010919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334433" y="260351"/>
            <a:ext cx="7297737" cy="1143000"/>
          </a:xfrm>
        </p:spPr>
        <p:txBody>
          <a:bodyPr/>
          <a:lstStyle/>
          <a:p>
            <a:r>
              <a:rPr lang="en-US" dirty="0">
                <a:ea typeface="ＭＳ Ｐゴシック" pitchFamily="34" charset="-128"/>
              </a:rPr>
              <a:t>Main findings to date – SQE1</a:t>
            </a:r>
          </a:p>
        </p:txBody>
      </p:sp>
      <p:sp>
        <p:nvSpPr>
          <p:cNvPr id="5123" name="Content Placeholder 2"/>
          <p:cNvSpPr>
            <a:spLocks noGrp="1"/>
          </p:cNvSpPr>
          <p:nvPr>
            <p:ph idx="1"/>
          </p:nvPr>
        </p:nvSpPr>
        <p:spPr>
          <a:xfrm>
            <a:off x="334433" y="1403351"/>
            <a:ext cx="11523133" cy="4476751"/>
          </a:xfrm>
        </p:spPr>
        <p:txBody>
          <a:bodyPr/>
          <a:lstStyle/>
          <a:p>
            <a:r>
              <a:rPr lang="en-US" dirty="0">
                <a:ea typeface="ＭＳ Ｐゴシック" pitchFamily="34" charset="-128"/>
              </a:rPr>
              <a:t>Assessment of the functioning legal knowledge worked well in the SQE1 pilot </a:t>
            </a:r>
          </a:p>
          <a:p>
            <a:endParaRPr lang="en-US" dirty="0">
              <a:ea typeface="ＭＳ Ｐゴシック" pitchFamily="34" charset="-128"/>
            </a:endParaRPr>
          </a:p>
          <a:p>
            <a:r>
              <a:rPr lang="en-US" dirty="0">
                <a:ea typeface="ＭＳ Ｐゴシック" pitchFamily="34" charset="-128"/>
              </a:rPr>
              <a:t>The operational processes worked effectively, albeit at low volume</a:t>
            </a:r>
          </a:p>
          <a:p>
            <a:endParaRPr lang="en-US" dirty="0">
              <a:ea typeface="ＭＳ Ｐゴシック" pitchFamily="34" charset="-128"/>
            </a:endParaRPr>
          </a:p>
          <a:p>
            <a:r>
              <a:rPr lang="en-US" dirty="0">
                <a:ea typeface="ＭＳ Ｐゴシック" pitchFamily="34" charset="-128"/>
              </a:rPr>
              <a:t>Having skills assessed, as in the SQE1 pilot, was not defensible – session later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15C6A-6C8E-474E-B362-BFEAFD99EFB9}"/>
              </a:ext>
            </a:extLst>
          </p:cNvPr>
          <p:cNvSpPr>
            <a:spLocks noGrp="1"/>
          </p:cNvSpPr>
          <p:nvPr>
            <p:ph type="title"/>
          </p:nvPr>
        </p:nvSpPr>
        <p:spPr>
          <a:xfrm>
            <a:off x="334433" y="260351"/>
            <a:ext cx="7777791" cy="1143000"/>
          </a:xfrm>
        </p:spPr>
        <p:txBody>
          <a:bodyPr/>
          <a:lstStyle/>
          <a:p>
            <a:r>
              <a:rPr lang="en-GB" dirty="0"/>
              <a:t>Main findings – SQE2 prep</a:t>
            </a:r>
          </a:p>
        </p:txBody>
      </p:sp>
      <p:sp>
        <p:nvSpPr>
          <p:cNvPr id="3" name="Content Placeholder 2">
            <a:extLst>
              <a:ext uri="{FF2B5EF4-FFF2-40B4-BE49-F238E27FC236}">
                <a16:creationId xmlns:a16="http://schemas.microsoft.com/office/drawing/2014/main" id="{37939DAF-C4B7-45A4-94FA-4F51A968F7B9}"/>
              </a:ext>
            </a:extLst>
          </p:cNvPr>
          <p:cNvSpPr>
            <a:spLocks noGrp="1"/>
          </p:cNvSpPr>
          <p:nvPr>
            <p:ph idx="1"/>
          </p:nvPr>
        </p:nvSpPr>
        <p:spPr/>
        <p:txBody>
          <a:bodyPr/>
          <a:lstStyle/>
          <a:p>
            <a:r>
              <a:rPr lang="en-GB" dirty="0"/>
              <a:t>The SQE2 pilot enables testing a design option which has a common core and sampling across practices and contexts</a:t>
            </a:r>
          </a:p>
          <a:p>
            <a:endParaRPr lang="en-GB" dirty="0"/>
          </a:p>
          <a:p>
            <a:r>
              <a:rPr lang="en-GB" dirty="0"/>
              <a:t>Experience and data from the pilot aids decision about final SQE design</a:t>
            </a:r>
          </a:p>
        </p:txBody>
      </p:sp>
    </p:spTree>
    <p:extLst>
      <p:ext uri="{BB962C8B-B14F-4D97-AF65-F5344CB8AC3E}">
        <p14:creationId xmlns:p14="http://schemas.microsoft.com/office/powerpoint/2010/main" val="41569970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15C6A-6C8E-474E-B362-BFEAFD99EFB9}"/>
              </a:ext>
            </a:extLst>
          </p:cNvPr>
          <p:cNvSpPr>
            <a:spLocks noGrp="1"/>
          </p:cNvSpPr>
          <p:nvPr>
            <p:ph type="title"/>
          </p:nvPr>
        </p:nvSpPr>
        <p:spPr>
          <a:xfrm>
            <a:off x="334433" y="260351"/>
            <a:ext cx="7777791" cy="1143000"/>
          </a:xfrm>
        </p:spPr>
        <p:txBody>
          <a:bodyPr/>
          <a:lstStyle/>
          <a:p>
            <a:r>
              <a:rPr lang="en-GB" dirty="0"/>
              <a:t>Main findings – SQE2 prep</a:t>
            </a:r>
          </a:p>
        </p:txBody>
      </p:sp>
      <p:sp>
        <p:nvSpPr>
          <p:cNvPr id="3" name="Content Placeholder 2">
            <a:extLst>
              <a:ext uri="{FF2B5EF4-FFF2-40B4-BE49-F238E27FC236}">
                <a16:creationId xmlns:a16="http://schemas.microsoft.com/office/drawing/2014/main" id="{37939DAF-C4B7-45A4-94FA-4F51A968F7B9}"/>
              </a:ext>
            </a:extLst>
          </p:cNvPr>
          <p:cNvSpPr>
            <a:spLocks noGrp="1"/>
          </p:cNvSpPr>
          <p:nvPr>
            <p:ph idx="1"/>
          </p:nvPr>
        </p:nvSpPr>
        <p:spPr/>
        <p:txBody>
          <a:bodyPr/>
          <a:lstStyle/>
          <a:p>
            <a:r>
              <a:rPr lang="en-GB" dirty="0"/>
              <a:t>Performance data from the SQE2 pilot will be useful, but should not be over interpreted</a:t>
            </a:r>
          </a:p>
          <a:p>
            <a:endParaRPr lang="en-GB" dirty="0"/>
          </a:p>
          <a:p>
            <a:r>
              <a:rPr lang="en-GB" dirty="0"/>
              <a:t>Logistics and operational needs are complex and appear to have worked</a:t>
            </a:r>
          </a:p>
        </p:txBody>
      </p:sp>
    </p:spTree>
    <p:extLst>
      <p:ext uri="{BB962C8B-B14F-4D97-AF65-F5344CB8AC3E}">
        <p14:creationId xmlns:p14="http://schemas.microsoft.com/office/powerpoint/2010/main" val="13650511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233F96-046A-4581-A9C1-596BF1F24E19}"/>
              </a:ext>
            </a:extLst>
          </p:cNvPr>
          <p:cNvSpPr>
            <a:spLocks noGrp="1"/>
          </p:cNvSpPr>
          <p:nvPr>
            <p:ph type="title"/>
          </p:nvPr>
        </p:nvSpPr>
        <p:spPr/>
        <p:txBody>
          <a:bodyPr/>
          <a:lstStyle/>
          <a:p>
            <a:r>
              <a:rPr lang="en-GB" dirty="0"/>
              <a:t>Next steps - SQE2 pilot</a:t>
            </a:r>
          </a:p>
        </p:txBody>
      </p:sp>
      <p:sp>
        <p:nvSpPr>
          <p:cNvPr id="3" name="Content Placeholder 2">
            <a:extLst>
              <a:ext uri="{FF2B5EF4-FFF2-40B4-BE49-F238E27FC236}">
                <a16:creationId xmlns:a16="http://schemas.microsoft.com/office/drawing/2014/main" id="{3942BA9E-23AD-401A-B505-DA331DB31323}"/>
              </a:ext>
            </a:extLst>
          </p:cNvPr>
          <p:cNvSpPr>
            <a:spLocks noGrp="1"/>
          </p:cNvSpPr>
          <p:nvPr>
            <p:ph idx="1"/>
          </p:nvPr>
        </p:nvSpPr>
        <p:spPr/>
        <p:txBody>
          <a:bodyPr/>
          <a:lstStyle/>
          <a:p>
            <a:pPr marL="0" indent="0">
              <a:buNone/>
            </a:pPr>
            <a:r>
              <a:rPr lang="en-GB" sz="2933" dirty="0"/>
              <a:t>Review how well the assessments have performed:</a:t>
            </a:r>
          </a:p>
          <a:p>
            <a:pPr marL="0" indent="0">
              <a:buNone/>
            </a:pPr>
            <a:endParaRPr lang="en-GB" sz="2933" dirty="0"/>
          </a:p>
          <a:p>
            <a:r>
              <a:rPr lang="en-GB" sz="2667" dirty="0"/>
              <a:t>Do the tasks effectively represent what is expected of a Day One newly qualified solicitor?</a:t>
            </a:r>
          </a:p>
          <a:p>
            <a:r>
              <a:rPr lang="en-GB" sz="2667" dirty="0"/>
              <a:t>Is it possible to accurately and reliably assess candidate performance?  </a:t>
            </a:r>
          </a:p>
          <a:p>
            <a:r>
              <a:rPr lang="en-GB" sz="2667" dirty="0"/>
              <a:t>Did everyone get a very similar assessment?</a:t>
            </a:r>
          </a:p>
          <a:p>
            <a:r>
              <a:rPr lang="en-GB" sz="2667" dirty="0"/>
              <a:t>Can we draw safe and defensible inferences from the candidate scores?</a:t>
            </a:r>
          </a:p>
          <a:p>
            <a:endParaRPr lang="en-GB" dirty="0"/>
          </a:p>
          <a:p>
            <a:endParaRPr lang="en-GB" dirty="0"/>
          </a:p>
        </p:txBody>
      </p:sp>
    </p:spTree>
    <p:extLst>
      <p:ext uri="{BB962C8B-B14F-4D97-AF65-F5344CB8AC3E}">
        <p14:creationId xmlns:p14="http://schemas.microsoft.com/office/powerpoint/2010/main" val="4559097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6575A-5B72-44EE-A17D-31ED14D5C1AE}"/>
              </a:ext>
            </a:extLst>
          </p:cNvPr>
          <p:cNvSpPr>
            <a:spLocks noGrp="1"/>
          </p:cNvSpPr>
          <p:nvPr>
            <p:ph type="title"/>
          </p:nvPr>
        </p:nvSpPr>
        <p:spPr/>
        <p:txBody>
          <a:bodyPr/>
          <a:lstStyle/>
          <a:p>
            <a:r>
              <a:rPr lang="en-GB" dirty="0"/>
              <a:t>Next steps – SQE</a:t>
            </a:r>
          </a:p>
        </p:txBody>
      </p:sp>
      <p:sp>
        <p:nvSpPr>
          <p:cNvPr id="3" name="Content Placeholder 2">
            <a:extLst>
              <a:ext uri="{FF2B5EF4-FFF2-40B4-BE49-F238E27FC236}">
                <a16:creationId xmlns:a16="http://schemas.microsoft.com/office/drawing/2014/main" id="{2C1E694A-44B7-474A-BF6B-61D8D8DAD584}"/>
              </a:ext>
            </a:extLst>
          </p:cNvPr>
          <p:cNvSpPr>
            <a:spLocks noGrp="1"/>
          </p:cNvSpPr>
          <p:nvPr>
            <p:ph idx="1"/>
          </p:nvPr>
        </p:nvSpPr>
        <p:spPr/>
        <p:txBody>
          <a:bodyPr/>
          <a:lstStyle/>
          <a:p>
            <a:r>
              <a:rPr lang="en-GB" sz="2667" dirty="0"/>
              <a:t>Assessment = decision = qualified to practice or not</a:t>
            </a:r>
          </a:p>
          <a:p>
            <a:endParaRPr lang="en-GB" sz="2667" dirty="0"/>
          </a:p>
          <a:p>
            <a:r>
              <a:rPr lang="en-GB" sz="2667" dirty="0"/>
              <a:t>Reliability and validity of the SQE final design paramount when finalising design:</a:t>
            </a:r>
          </a:p>
          <a:p>
            <a:pPr lvl="1"/>
            <a:r>
              <a:rPr lang="en-GB" sz="2667" dirty="0"/>
              <a:t>Will the assessments be fair and replicable?</a:t>
            </a:r>
          </a:p>
          <a:p>
            <a:pPr lvl="1"/>
            <a:r>
              <a:rPr lang="en-GB" sz="2667" dirty="0"/>
              <a:t>Can we make consistent and safe grading decisions on an ongoing basis?</a:t>
            </a:r>
          </a:p>
          <a:p>
            <a:pPr marL="0" indent="0">
              <a:buNone/>
            </a:pPr>
            <a:endParaRPr lang="en-GB" sz="2667" dirty="0"/>
          </a:p>
          <a:p>
            <a:r>
              <a:rPr lang="en-GB" sz="2667" dirty="0"/>
              <a:t>Is the final SQE fair, defensible and will it command public confidence?</a:t>
            </a:r>
          </a:p>
          <a:p>
            <a:endParaRPr lang="en-GB" dirty="0"/>
          </a:p>
        </p:txBody>
      </p:sp>
    </p:spTree>
    <p:extLst>
      <p:ext uri="{BB962C8B-B14F-4D97-AF65-F5344CB8AC3E}">
        <p14:creationId xmlns:p14="http://schemas.microsoft.com/office/powerpoint/2010/main" val="1015835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6F93E-045E-4652-B10B-8ECBDD01910D}"/>
              </a:ext>
            </a:extLst>
          </p:cNvPr>
          <p:cNvSpPr>
            <a:spLocks noGrp="1"/>
          </p:cNvSpPr>
          <p:nvPr>
            <p:ph type="title"/>
          </p:nvPr>
        </p:nvSpPr>
        <p:spPr/>
        <p:txBody>
          <a:bodyPr/>
          <a:lstStyle/>
          <a:p>
            <a:r>
              <a:rPr lang="en-GB" dirty="0"/>
              <a:t>SQE update 2019</a:t>
            </a:r>
          </a:p>
        </p:txBody>
      </p:sp>
      <p:sp>
        <p:nvSpPr>
          <p:cNvPr id="3" name="Content Placeholder 2">
            <a:extLst>
              <a:ext uri="{FF2B5EF4-FFF2-40B4-BE49-F238E27FC236}">
                <a16:creationId xmlns:a16="http://schemas.microsoft.com/office/drawing/2014/main" id="{D54967A8-C825-4DEA-B1EA-C9BE2EE64B1B}"/>
              </a:ext>
            </a:extLst>
          </p:cNvPr>
          <p:cNvSpPr>
            <a:spLocks noGrp="1"/>
          </p:cNvSpPr>
          <p:nvPr>
            <p:ph idx="1"/>
          </p:nvPr>
        </p:nvSpPr>
        <p:spPr>
          <a:xfrm>
            <a:off x="334434" y="1508787"/>
            <a:ext cx="11523133" cy="4860264"/>
          </a:xfrm>
        </p:spPr>
        <p:txBody>
          <a:bodyPr/>
          <a:lstStyle/>
          <a:p>
            <a:r>
              <a:rPr lang="en-GB" sz="2933" dirty="0"/>
              <a:t>March  – SQE1 pilot</a:t>
            </a:r>
          </a:p>
          <a:p>
            <a:pPr lvl="1"/>
            <a:r>
              <a:rPr lang="en-GB" dirty="0"/>
              <a:t>316 candidates in 42 locations</a:t>
            </a:r>
          </a:p>
          <a:p>
            <a:pPr lvl="1"/>
            <a:r>
              <a:rPr lang="en-GB" dirty="0"/>
              <a:t>Used</a:t>
            </a:r>
            <a:r>
              <a:rPr lang="en-GB" dirty="0">
                <a:solidFill>
                  <a:schemeClr val="tx1"/>
                </a:solidFill>
              </a:rPr>
              <a:t>, with QLTS data, expert analysis and </a:t>
            </a:r>
            <a:r>
              <a:rPr lang="en-GB">
                <a:solidFill>
                  <a:schemeClr val="tx1"/>
                </a:solidFill>
              </a:rPr>
              <a:t>stakeholder input </a:t>
            </a:r>
            <a:r>
              <a:rPr lang="en-GB" dirty="0"/>
              <a:t>to revise SQE1 design</a:t>
            </a:r>
          </a:p>
          <a:p>
            <a:pPr lvl="1"/>
            <a:endParaRPr lang="en-GB" dirty="0"/>
          </a:p>
          <a:p>
            <a:pPr lvl="0"/>
            <a:r>
              <a:rPr lang="en-GB" sz="2933" dirty="0"/>
              <a:t>October– final FLK assessment specification </a:t>
            </a:r>
          </a:p>
          <a:p>
            <a:pPr marL="0" indent="0">
              <a:buNone/>
            </a:pPr>
            <a:r>
              <a:rPr lang="en-GB" sz="2933" dirty="0"/>
              <a:t> </a:t>
            </a:r>
          </a:p>
          <a:p>
            <a:endParaRPr lang="en-GB" dirty="0"/>
          </a:p>
        </p:txBody>
      </p:sp>
    </p:spTree>
    <p:extLst>
      <p:ext uri="{BB962C8B-B14F-4D97-AF65-F5344CB8AC3E}">
        <p14:creationId xmlns:p14="http://schemas.microsoft.com/office/powerpoint/2010/main" val="3569949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6F93E-045E-4652-B10B-8ECBDD01910D}"/>
              </a:ext>
            </a:extLst>
          </p:cNvPr>
          <p:cNvSpPr>
            <a:spLocks noGrp="1"/>
          </p:cNvSpPr>
          <p:nvPr>
            <p:ph type="title"/>
          </p:nvPr>
        </p:nvSpPr>
        <p:spPr/>
        <p:txBody>
          <a:bodyPr/>
          <a:lstStyle/>
          <a:p>
            <a:r>
              <a:rPr lang="en-GB" dirty="0"/>
              <a:t>SQE update 2019</a:t>
            </a:r>
          </a:p>
        </p:txBody>
      </p:sp>
      <p:sp>
        <p:nvSpPr>
          <p:cNvPr id="3" name="Content Placeholder 2">
            <a:extLst>
              <a:ext uri="{FF2B5EF4-FFF2-40B4-BE49-F238E27FC236}">
                <a16:creationId xmlns:a16="http://schemas.microsoft.com/office/drawing/2014/main" id="{D54967A8-C825-4DEA-B1EA-C9BE2EE64B1B}"/>
              </a:ext>
            </a:extLst>
          </p:cNvPr>
          <p:cNvSpPr>
            <a:spLocks noGrp="1"/>
          </p:cNvSpPr>
          <p:nvPr>
            <p:ph idx="1"/>
          </p:nvPr>
        </p:nvSpPr>
        <p:spPr>
          <a:xfrm>
            <a:off x="334434" y="1508787"/>
            <a:ext cx="11523133" cy="4860264"/>
          </a:xfrm>
        </p:spPr>
        <p:txBody>
          <a:bodyPr/>
          <a:lstStyle/>
          <a:p>
            <a:pPr lvl="0"/>
            <a:r>
              <a:rPr lang="en-GB" sz="2933" dirty="0"/>
              <a:t>December– sample FLK questions </a:t>
            </a:r>
          </a:p>
          <a:p>
            <a:pPr lvl="0"/>
            <a:endParaRPr lang="en-GB" sz="2933" dirty="0"/>
          </a:p>
          <a:p>
            <a:pPr lvl="0"/>
            <a:r>
              <a:rPr lang="en-GB" sz="2933" dirty="0"/>
              <a:t>December  – SQE2 pilot</a:t>
            </a:r>
          </a:p>
          <a:p>
            <a:pPr lvl="1"/>
            <a:r>
              <a:rPr lang="en-GB" dirty="0"/>
              <a:t>167 </a:t>
            </a:r>
            <a:r>
              <a:rPr lang="en-GB"/>
              <a:t>candidates in </a:t>
            </a:r>
            <a:r>
              <a:rPr lang="en-GB" dirty="0"/>
              <a:t>two locations (oral) and 29 locations (written)</a:t>
            </a:r>
          </a:p>
          <a:p>
            <a:pPr lvl="1"/>
            <a:r>
              <a:rPr lang="en-GB" dirty="0"/>
              <a:t>Will be used, with </a:t>
            </a:r>
            <a:r>
              <a:rPr lang="en-GB" dirty="0">
                <a:solidFill>
                  <a:schemeClr val="tx1"/>
                </a:solidFill>
              </a:rPr>
              <a:t>QLTS data and expert analysis, </a:t>
            </a:r>
            <a:r>
              <a:rPr lang="en-GB" dirty="0"/>
              <a:t>to revise SQE2 design</a:t>
            </a:r>
          </a:p>
          <a:p>
            <a:endParaRPr lang="en-GB" sz="2933" dirty="0"/>
          </a:p>
          <a:p>
            <a:endParaRPr lang="en-GB" dirty="0"/>
          </a:p>
        </p:txBody>
      </p:sp>
    </p:spTree>
    <p:extLst>
      <p:ext uri="{BB962C8B-B14F-4D97-AF65-F5344CB8AC3E}">
        <p14:creationId xmlns:p14="http://schemas.microsoft.com/office/powerpoint/2010/main" val="2045640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E3A3C-8A25-4E34-87D9-8A1E48CE4B8A}"/>
              </a:ext>
            </a:extLst>
          </p:cNvPr>
          <p:cNvSpPr>
            <a:spLocks noGrp="1"/>
          </p:cNvSpPr>
          <p:nvPr>
            <p:ph type="title"/>
          </p:nvPr>
        </p:nvSpPr>
        <p:spPr/>
        <p:txBody>
          <a:bodyPr/>
          <a:lstStyle/>
          <a:p>
            <a:r>
              <a:rPr lang="en-GB" dirty="0"/>
              <a:t>Next year</a:t>
            </a:r>
          </a:p>
        </p:txBody>
      </p:sp>
      <p:sp>
        <p:nvSpPr>
          <p:cNvPr id="3" name="Content Placeholder 2">
            <a:extLst>
              <a:ext uri="{FF2B5EF4-FFF2-40B4-BE49-F238E27FC236}">
                <a16:creationId xmlns:a16="http://schemas.microsoft.com/office/drawing/2014/main" id="{25332CA5-7878-44D1-B05D-A330AE4BC917}"/>
              </a:ext>
            </a:extLst>
          </p:cNvPr>
          <p:cNvSpPr>
            <a:spLocks noGrp="1"/>
          </p:cNvSpPr>
          <p:nvPr>
            <p:ph idx="1"/>
          </p:nvPr>
        </p:nvSpPr>
        <p:spPr/>
        <p:txBody>
          <a:bodyPr/>
          <a:lstStyle/>
          <a:p>
            <a:r>
              <a:rPr lang="en-GB" sz="2933" dirty="0"/>
              <a:t>FLK sample questions – webinar 15 January</a:t>
            </a:r>
          </a:p>
          <a:p>
            <a:endParaRPr lang="en-GB" sz="2933" dirty="0"/>
          </a:p>
          <a:p>
            <a:r>
              <a:rPr lang="en-GB" sz="2933" dirty="0"/>
              <a:t>Community of interest</a:t>
            </a:r>
          </a:p>
          <a:p>
            <a:pPr lvl="1"/>
            <a:r>
              <a:rPr lang="en-GB" dirty="0"/>
              <a:t>First meetings 2020 – watch this space!</a:t>
            </a:r>
          </a:p>
          <a:p>
            <a:pPr lvl="1"/>
            <a:endParaRPr lang="en-GB" dirty="0"/>
          </a:p>
          <a:p>
            <a:r>
              <a:rPr lang="en-GB" sz="2933" dirty="0"/>
              <a:t>Pilot results and finalisation of assessment design – June/July</a:t>
            </a:r>
          </a:p>
          <a:p>
            <a:endParaRPr lang="en-GB" sz="2933" dirty="0"/>
          </a:p>
          <a:p>
            <a:r>
              <a:rPr lang="en-GB" sz="2933" dirty="0"/>
              <a:t>Final LSB application - summer/autumn</a:t>
            </a:r>
          </a:p>
        </p:txBody>
      </p:sp>
    </p:spTree>
    <p:extLst>
      <p:ext uri="{BB962C8B-B14F-4D97-AF65-F5344CB8AC3E}">
        <p14:creationId xmlns:p14="http://schemas.microsoft.com/office/powerpoint/2010/main" val="2126396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339" y="164637"/>
            <a:ext cx="9505056" cy="1008492"/>
          </a:xfrm>
        </p:spPr>
        <p:txBody>
          <a:bodyPr/>
          <a:lstStyle/>
          <a:p>
            <a:r>
              <a:rPr lang="en-GB" dirty="0"/>
              <a:t>Expert input: advisory board of psychometricians</a:t>
            </a:r>
          </a:p>
        </p:txBody>
      </p:sp>
      <p:sp>
        <p:nvSpPr>
          <p:cNvPr id="3" name="Content Placeholder 2"/>
          <p:cNvSpPr>
            <a:spLocks noGrp="1"/>
          </p:cNvSpPr>
          <p:nvPr>
            <p:ph idx="1"/>
          </p:nvPr>
        </p:nvSpPr>
        <p:spPr>
          <a:xfrm>
            <a:off x="431371" y="1604798"/>
            <a:ext cx="11523133" cy="4192753"/>
          </a:xfrm>
        </p:spPr>
        <p:txBody>
          <a:bodyPr/>
          <a:lstStyle/>
          <a:p>
            <a:r>
              <a:rPr lang="en-GB" dirty="0"/>
              <a:t>Dr Dave Swanson</a:t>
            </a:r>
          </a:p>
          <a:p>
            <a:pPr lvl="1"/>
            <a:r>
              <a:rPr lang="en-GB" sz="2667" dirty="0"/>
              <a:t>previous Director of United States Medical Licensing exam, Step 1</a:t>
            </a:r>
          </a:p>
          <a:p>
            <a:pPr lvl="1"/>
            <a:r>
              <a:rPr lang="en-GB" sz="2667" dirty="0"/>
              <a:t>Vice President, Academic Programs and Services, American Board of Medical Specialties</a:t>
            </a:r>
          </a:p>
          <a:p>
            <a:pPr lvl="1"/>
            <a:r>
              <a:rPr lang="en-GB" sz="2667" dirty="0"/>
              <a:t>published extensively on testing in professional exams</a:t>
            </a:r>
          </a:p>
          <a:p>
            <a:pPr marL="609585" lvl="1" indent="0">
              <a:buNone/>
            </a:pPr>
            <a:endParaRPr lang="en-GB" sz="2400" dirty="0"/>
          </a:p>
          <a:p>
            <a:r>
              <a:rPr lang="en-GB" dirty="0"/>
              <a:t>Dr Susan Case</a:t>
            </a:r>
          </a:p>
          <a:p>
            <a:pPr lvl="1"/>
            <a:r>
              <a:rPr lang="en-GB" sz="2667" dirty="0"/>
              <a:t>previous Director of Testing at the National Conference of Bar Examiners</a:t>
            </a:r>
          </a:p>
          <a:p>
            <a:pPr lvl="1"/>
            <a:r>
              <a:rPr lang="en-GB" sz="2667" dirty="0"/>
              <a:t>published extensively on testing in professional exams </a:t>
            </a:r>
          </a:p>
          <a:p>
            <a:endParaRPr lang="en-GB" dirty="0"/>
          </a:p>
          <a:p>
            <a:pPr lvl="1"/>
            <a:endParaRPr lang="en-GB" dirty="0"/>
          </a:p>
          <a:p>
            <a:pPr lvl="1"/>
            <a:endParaRPr lang="en-GB" dirty="0"/>
          </a:p>
          <a:p>
            <a:pPr marL="609585" lvl="1" indent="0">
              <a:buNone/>
            </a:pPr>
            <a:endParaRPr lang="en-GB" dirty="0"/>
          </a:p>
        </p:txBody>
      </p:sp>
    </p:spTree>
    <p:extLst>
      <p:ext uri="{BB962C8B-B14F-4D97-AF65-F5344CB8AC3E}">
        <p14:creationId xmlns:p14="http://schemas.microsoft.com/office/powerpoint/2010/main" val="1627628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339" y="164637"/>
            <a:ext cx="9505056" cy="1008492"/>
          </a:xfrm>
        </p:spPr>
        <p:txBody>
          <a:bodyPr/>
          <a:lstStyle/>
          <a:p>
            <a:r>
              <a:rPr lang="en-GB" dirty="0"/>
              <a:t>Expert input: advisory board of psychometricians</a:t>
            </a:r>
          </a:p>
        </p:txBody>
      </p:sp>
      <p:sp>
        <p:nvSpPr>
          <p:cNvPr id="3" name="Content Placeholder 2"/>
          <p:cNvSpPr>
            <a:spLocks noGrp="1"/>
          </p:cNvSpPr>
          <p:nvPr>
            <p:ph idx="1"/>
          </p:nvPr>
        </p:nvSpPr>
        <p:spPr>
          <a:xfrm>
            <a:off x="431371" y="1604798"/>
            <a:ext cx="11523133" cy="4192753"/>
          </a:xfrm>
        </p:spPr>
        <p:txBody>
          <a:bodyPr/>
          <a:lstStyle/>
          <a:p>
            <a:r>
              <a:rPr lang="en-GB" dirty="0"/>
              <a:t> Richard Wakeford</a:t>
            </a:r>
          </a:p>
          <a:p>
            <a:pPr lvl="1"/>
            <a:r>
              <a:rPr lang="en-GB" sz="2667" dirty="0"/>
              <a:t>Life fellow Hughes Hall, University of Cambridge</a:t>
            </a:r>
          </a:p>
          <a:p>
            <a:pPr lvl="1"/>
            <a:r>
              <a:rPr lang="en-GB" sz="2667" dirty="0"/>
              <a:t>assessment advisor to range of UK professional licensure examinations (including QLTS)</a:t>
            </a:r>
          </a:p>
          <a:p>
            <a:endParaRPr lang="en-GB" dirty="0"/>
          </a:p>
          <a:p>
            <a:pPr lvl="1"/>
            <a:endParaRPr lang="en-GB" dirty="0"/>
          </a:p>
          <a:p>
            <a:pPr lvl="1"/>
            <a:endParaRPr lang="en-GB" dirty="0"/>
          </a:p>
          <a:p>
            <a:pPr marL="609585" lvl="1" indent="0">
              <a:buNone/>
            </a:pPr>
            <a:endParaRPr lang="en-GB" dirty="0"/>
          </a:p>
        </p:txBody>
      </p:sp>
    </p:spTree>
    <p:extLst>
      <p:ext uri="{BB962C8B-B14F-4D97-AF65-F5344CB8AC3E}">
        <p14:creationId xmlns:p14="http://schemas.microsoft.com/office/powerpoint/2010/main" val="3987633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3BF37-59C9-4CDE-9AE0-77A41EE88916}"/>
              </a:ext>
            </a:extLst>
          </p:cNvPr>
          <p:cNvSpPr>
            <a:spLocks noGrp="1"/>
          </p:cNvSpPr>
          <p:nvPr>
            <p:ph type="title"/>
          </p:nvPr>
        </p:nvSpPr>
        <p:spPr>
          <a:xfrm>
            <a:off x="334433" y="260351"/>
            <a:ext cx="8641887" cy="1143000"/>
          </a:xfrm>
        </p:spPr>
        <p:txBody>
          <a:bodyPr/>
          <a:lstStyle/>
          <a:p>
            <a:r>
              <a:rPr lang="en-GB" sz="3733" dirty="0"/>
              <a:t>Solicitor involvement: the golden thread</a:t>
            </a:r>
          </a:p>
        </p:txBody>
      </p:sp>
      <p:sp>
        <p:nvSpPr>
          <p:cNvPr id="3" name="Content Placeholder 2">
            <a:extLst>
              <a:ext uri="{FF2B5EF4-FFF2-40B4-BE49-F238E27FC236}">
                <a16:creationId xmlns:a16="http://schemas.microsoft.com/office/drawing/2014/main" id="{9A4ACB37-0030-4650-B642-1DF80AD2ABB5}"/>
              </a:ext>
            </a:extLst>
          </p:cNvPr>
          <p:cNvSpPr>
            <a:spLocks noGrp="1"/>
          </p:cNvSpPr>
          <p:nvPr>
            <p:ph idx="1"/>
          </p:nvPr>
        </p:nvSpPr>
        <p:spPr>
          <a:xfrm>
            <a:off x="334434" y="1403351"/>
            <a:ext cx="11523133" cy="4965700"/>
          </a:xfrm>
        </p:spPr>
        <p:txBody>
          <a:bodyPr/>
          <a:lstStyle/>
          <a:p>
            <a:pPr lvl="1"/>
            <a:endParaRPr lang="en-GB" dirty="0"/>
          </a:p>
          <a:p>
            <a:r>
              <a:rPr lang="en-GB" dirty="0"/>
              <a:t>Question writers are all solicitors</a:t>
            </a:r>
          </a:p>
          <a:p>
            <a:endParaRPr lang="en-GB" dirty="0"/>
          </a:p>
          <a:p>
            <a:r>
              <a:rPr lang="en-GB" dirty="0"/>
              <a:t>Panel of solicitor practitioners will review questions</a:t>
            </a:r>
          </a:p>
          <a:p>
            <a:endParaRPr lang="en-GB" dirty="0"/>
          </a:p>
          <a:p>
            <a:r>
              <a:rPr lang="en-GB" dirty="0"/>
              <a:t>Assessors all solicitors</a:t>
            </a:r>
          </a:p>
          <a:p>
            <a:pPr lvl="1"/>
            <a:endParaRPr lang="en-GB" dirty="0"/>
          </a:p>
          <a:p>
            <a:endParaRPr lang="en-GB" dirty="0"/>
          </a:p>
          <a:p>
            <a:pPr marL="0" indent="0">
              <a:buNone/>
            </a:pPr>
            <a:endParaRPr lang="en-GB" dirty="0"/>
          </a:p>
          <a:p>
            <a:pPr marL="0" indent="0">
              <a:buNone/>
            </a:pPr>
            <a:endParaRPr lang="en-GB" dirty="0"/>
          </a:p>
          <a:p>
            <a:endParaRPr lang="en-GB" dirty="0"/>
          </a:p>
          <a:p>
            <a:endParaRPr lang="en-GB" dirty="0"/>
          </a:p>
        </p:txBody>
      </p:sp>
    </p:spTree>
    <p:extLst>
      <p:ext uri="{BB962C8B-B14F-4D97-AF65-F5344CB8AC3E}">
        <p14:creationId xmlns:p14="http://schemas.microsoft.com/office/powerpoint/2010/main" val="862902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A7872-1017-4A08-8284-D016EC31FC2D}"/>
              </a:ext>
            </a:extLst>
          </p:cNvPr>
          <p:cNvSpPr>
            <a:spLocks noGrp="1"/>
          </p:cNvSpPr>
          <p:nvPr>
            <p:ph type="title"/>
          </p:nvPr>
        </p:nvSpPr>
        <p:spPr/>
        <p:txBody>
          <a:bodyPr/>
          <a:lstStyle/>
          <a:p>
            <a:r>
              <a:rPr lang="en-GB" dirty="0"/>
              <a:t>Other expert input</a:t>
            </a:r>
          </a:p>
        </p:txBody>
      </p:sp>
      <p:sp>
        <p:nvSpPr>
          <p:cNvPr id="3" name="Content Placeholder 2">
            <a:extLst>
              <a:ext uri="{FF2B5EF4-FFF2-40B4-BE49-F238E27FC236}">
                <a16:creationId xmlns:a16="http://schemas.microsoft.com/office/drawing/2014/main" id="{84E24148-F1C0-4946-B98A-94269CABBF08}"/>
              </a:ext>
            </a:extLst>
          </p:cNvPr>
          <p:cNvSpPr>
            <a:spLocks noGrp="1"/>
          </p:cNvSpPr>
          <p:nvPr>
            <p:ph idx="1"/>
          </p:nvPr>
        </p:nvSpPr>
        <p:spPr>
          <a:xfrm>
            <a:off x="334434" y="1604799"/>
            <a:ext cx="11523133" cy="4764253"/>
          </a:xfrm>
        </p:spPr>
        <p:txBody>
          <a:bodyPr/>
          <a:lstStyle/>
          <a:p>
            <a:r>
              <a:rPr lang="en-GB" dirty="0"/>
              <a:t>Diversity </a:t>
            </a:r>
          </a:p>
          <a:p>
            <a:pPr lvl="1"/>
            <a:r>
              <a:rPr lang="en-GB" sz="2667" dirty="0"/>
              <a:t>David Rosenbauer, diversity, inclusion and unconscious bias trainer. Clients include law firms </a:t>
            </a:r>
            <a:r>
              <a:rPr lang="en-GB" sz="2667" dirty="0" err="1"/>
              <a:t>Debevoise</a:t>
            </a:r>
            <a:r>
              <a:rPr lang="en-GB" sz="2667" dirty="0"/>
              <a:t>, </a:t>
            </a:r>
            <a:r>
              <a:rPr lang="en-GB" sz="2667" dirty="0" err="1"/>
              <a:t>Skadden</a:t>
            </a:r>
            <a:r>
              <a:rPr lang="en-GB" sz="2667" dirty="0"/>
              <a:t> and Weil </a:t>
            </a:r>
            <a:r>
              <a:rPr lang="en-GB" sz="2667" dirty="0" err="1"/>
              <a:t>Gotshal</a:t>
            </a:r>
            <a:r>
              <a:rPr lang="en-GB" sz="2667" dirty="0"/>
              <a:t> &amp; Manges and organisations such as Network Rail and The Royal College of Psychiatrists</a:t>
            </a:r>
          </a:p>
          <a:p>
            <a:pPr lvl="1"/>
            <a:endParaRPr lang="en-GB" dirty="0"/>
          </a:p>
          <a:p>
            <a:r>
              <a:rPr lang="en-GB" dirty="0"/>
              <a:t>SRA oversight</a:t>
            </a:r>
          </a:p>
          <a:p>
            <a:pPr lvl="1"/>
            <a:r>
              <a:rPr lang="en-GB" sz="2667" dirty="0"/>
              <a:t>Expert psychometrician (pilot) – Kiran Sanghera (Standards and Testing Agency, Department for Education)</a:t>
            </a:r>
          </a:p>
          <a:p>
            <a:pPr lvl="1"/>
            <a:r>
              <a:rPr lang="en-GB" sz="2667" dirty="0"/>
              <a:t>Independent reviewer – Geoff Coombe</a:t>
            </a:r>
          </a:p>
          <a:p>
            <a:endParaRPr lang="en-GB" dirty="0"/>
          </a:p>
        </p:txBody>
      </p:sp>
    </p:spTree>
    <p:extLst>
      <p:ext uri="{BB962C8B-B14F-4D97-AF65-F5344CB8AC3E}">
        <p14:creationId xmlns:p14="http://schemas.microsoft.com/office/powerpoint/2010/main" val="1436037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818421" y="2421429"/>
            <a:ext cx="8925984" cy="1468967"/>
          </a:xfrm>
        </p:spPr>
        <p:txBody>
          <a:bodyPr/>
          <a:lstStyle/>
          <a:p>
            <a:pPr>
              <a:defRPr/>
            </a:pPr>
            <a:br>
              <a:rPr lang="en-US" dirty="0">
                <a:ea typeface="ＭＳ Ｐゴシック" pitchFamily="34" charset="-128"/>
              </a:rPr>
            </a:br>
            <a:r>
              <a:rPr lang="en-US" sz="4400" dirty="0"/>
              <a:t>Claire McGourlay, </a:t>
            </a:r>
            <a:br>
              <a:rPr lang="en-US" sz="4400" dirty="0"/>
            </a:br>
            <a:r>
              <a:rPr lang="en-GB" dirty="0"/>
              <a:t>Professor of </a:t>
            </a:r>
            <a:r>
              <a:rPr lang="en-GB"/>
              <a:t>Legal Education, </a:t>
            </a:r>
            <a:r>
              <a:rPr lang="en-US" sz="4400" dirty="0"/>
              <a:t>University of Manchester</a:t>
            </a:r>
            <a:br>
              <a:rPr lang="en-US" sz="4400" dirty="0"/>
            </a:br>
            <a:endParaRPr lang="en-GB" sz="3200" dirty="0">
              <a:ea typeface="ＭＳ Ｐゴシック" pitchFamily="34" charset="-128"/>
            </a:endParaRPr>
          </a:p>
        </p:txBody>
      </p:sp>
    </p:spTree>
    <p:extLst>
      <p:ext uri="{BB962C8B-B14F-4D97-AF65-F5344CB8AC3E}">
        <p14:creationId xmlns:p14="http://schemas.microsoft.com/office/powerpoint/2010/main" val="264340413"/>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26324241-572E-415B-9AB7-2E460DB26ADD}" vid="{5CADC050-99BA-4224-B269-06E1C096CAE2}"/>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581</TotalTime>
  <Words>1788</Words>
  <Application>Microsoft Office PowerPoint</Application>
  <PresentationFormat>Widescreen</PresentationFormat>
  <Paragraphs>158</Paragraphs>
  <Slides>17</Slides>
  <Notes>9</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17</vt:i4>
      </vt:variant>
    </vt:vector>
  </HeadingPairs>
  <TitlesOfParts>
    <vt:vector size="21" baseType="lpstr">
      <vt:lpstr>Arial</vt:lpstr>
      <vt:lpstr>Calibri</vt:lpstr>
      <vt:lpstr>Default Design</vt:lpstr>
      <vt:lpstr>3_Default Design</vt:lpstr>
      <vt:lpstr>Welcome and SQE1 pilot update</vt:lpstr>
      <vt:lpstr>SQE update 2019</vt:lpstr>
      <vt:lpstr>SQE update 2019</vt:lpstr>
      <vt:lpstr>Next year</vt:lpstr>
      <vt:lpstr>Expert input: advisory board of psychometricians</vt:lpstr>
      <vt:lpstr>Expert input: advisory board of psychometricians</vt:lpstr>
      <vt:lpstr>Solicitor involvement: the golden thread</vt:lpstr>
      <vt:lpstr>Other expert input</vt:lpstr>
      <vt:lpstr> Claire McGourlay,  Professor of Legal Education, University of Manchester </vt:lpstr>
      <vt:lpstr>Independent review of the SQE</vt:lpstr>
      <vt:lpstr>Background</vt:lpstr>
      <vt:lpstr>Nature of review activity</vt:lpstr>
      <vt:lpstr>Main findings to date – SQE1</vt:lpstr>
      <vt:lpstr>Main findings – SQE2 prep</vt:lpstr>
      <vt:lpstr>Main findings – SQE2 prep</vt:lpstr>
      <vt:lpstr>Next steps - SQE2 pilot</vt:lpstr>
      <vt:lpstr>Next steps – SQE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Sarah-Jane Dean</dc:creator>
  <cp:lastModifiedBy>Sarah-Jane Dean</cp:lastModifiedBy>
  <cp:revision>52</cp:revision>
  <dcterms:created xsi:type="dcterms:W3CDTF">2017-12-13T11:07:43Z</dcterms:created>
  <dcterms:modified xsi:type="dcterms:W3CDTF">2019-12-17T09:24:38Z</dcterms:modified>
</cp:coreProperties>
</file>