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8"/>
  </p:notesMasterIdLst>
  <p:sldIdLst>
    <p:sldId id="770" r:id="rId2"/>
    <p:sldId id="409" r:id="rId3"/>
    <p:sldId id="579" r:id="rId4"/>
    <p:sldId id="581" r:id="rId5"/>
    <p:sldId id="580" r:id="rId6"/>
    <p:sldId id="583" r:id="rId7"/>
    <p:sldId id="584" r:id="rId8"/>
    <p:sldId id="490" r:id="rId9"/>
    <p:sldId id="496" r:id="rId10"/>
    <p:sldId id="585" r:id="rId11"/>
    <p:sldId id="587" r:id="rId12"/>
    <p:sldId id="589" r:id="rId13"/>
    <p:sldId id="491" r:id="rId14"/>
    <p:sldId id="590" r:id="rId15"/>
    <p:sldId id="582" r:id="rId16"/>
    <p:sldId id="592" r:id="rId17"/>
    <p:sldId id="404" r:id="rId18"/>
    <p:sldId id="505" r:id="rId19"/>
    <p:sldId id="593" r:id="rId20"/>
    <p:sldId id="597" r:id="rId21"/>
    <p:sldId id="596" r:id="rId22"/>
    <p:sldId id="599" r:id="rId23"/>
    <p:sldId id="600" r:id="rId24"/>
    <p:sldId id="506" r:id="rId25"/>
    <p:sldId id="573" r:id="rId26"/>
    <p:sldId id="576" r:id="rId27"/>
    <p:sldId id="509" r:id="rId28"/>
    <p:sldId id="577" r:id="rId29"/>
    <p:sldId id="427" r:id="rId30"/>
    <p:sldId id="428" r:id="rId31"/>
    <p:sldId id="429" r:id="rId32"/>
    <p:sldId id="430" r:id="rId33"/>
    <p:sldId id="578" r:id="rId34"/>
    <p:sldId id="594" r:id="rId35"/>
    <p:sldId id="510" r:id="rId36"/>
    <p:sldId id="51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0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696" y="52"/>
      </p:cViewPr>
      <p:guideLst>
        <p:guide orient="horz" pos="2160"/>
        <p:guide pos="3840"/>
      </p:guideLst>
    </p:cSldViewPr>
  </p:slideViewPr>
  <p:notesTextViewPr>
    <p:cViewPr>
      <p:scale>
        <a:sx n="1" d="1"/>
        <a:sy n="1" d="1"/>
      </p:scale>
      <p:origin x="0" y="0"/>
    </p:cViewPr>
  </p:notesTextViewPr>
  <p:sorterViewPr>
    <p:cViewPr varScale="1">
      <p:scale>
        <a:sx n="1" d="1"/>
        <a:sy n="1" d="1"/>
      </p:scale>
      <p:origin x="0" y="-285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D6C34F-70D8-425E-A5A3-D6FF5629704E}" type="datetimeFigureOut">
              <a:rPr lang="en-GB" smtClean="0"/>
              <a:t>16/12/2019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2AE7F-E496-41BE-B06D-FE76478B755F}" type="slidenum">
              <a:rPr lang="en-GB" smtClean="0"/>
              <a:t>‹#›</a:t>
            </a:fld>
            <a:endParaRPr lang="en-GB"/>
          </a:p>
        </p:txBody>
      </p:sp>
    </p:spTree>
    <p:extLst>
      <p:ext uri="{BB962C8B-B14F-4D97-AF65-F5344CB8AC3E}">
        <p14:creationId xmlns:p14="http://schemas.microsoft.com/office/powerpoint/2010/main" val="116198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8C0AC-AA01-3143-8467-54CD5FEB3D5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36743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8C0AC-AA01-3143-8467-54CD5FEB3D5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600980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8C0AC-AA01-3143-8467-54CD5FEB3D56}"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39499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6B19C5-04A7-400A-A701-F4222EF65B30}"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137219" name="Rectangle 2"/>
          <p:cNvSpPr>
            <a:spLocks noGrp="1" noRot="1" noChangeAspect="1" noChangeArrowheads="1" noTextEdit="1"/>
          </p:cNvSpPr>
          <p:nvPr>
            <p:ph type="sldImg"/>
          </p:nvPr>
        </p:nvSpPr>
        <p:spPr>
          <a:xfrm>
            <a:off x="2722563" y="517525"/>
            <a:ext cx="4481512" cy="2520950"/>
          </a:xfrm>
          <a:ln/>
        </p:spPr>
      </p:sp>
      <p:sp>
        <p:nvSpPr>
          <p:cNvPr id="137220" name="Rectangle 3"/>
          <p:cNvSpPr>
            <a:spLocks noGrp="1" noChangeArrowheads="1"/>
          </p:cNvSpPr>
          <p:nvPr>
            <p:ph type="body" idx="1"/>
          </p:nvPr>
        </p:nvSpPr>
        <p:spPr>
          <a:xfrm>
            <a:off x="1324693" y="3186829"/>
            <a:ext cx="7278840" cy="2963921"/>
          </a:xfrm>
          <a:noFill/>
          <a:ln/>
        </p:spPr>
        <p:txBody>
          <a:bodyPr/>
          <a:lstStyle/>
          <a:p>
            <a:pPr eaLnBrk="1" hangingPunct="1"/>
            <a:endParaRPr lang="en-US"/>
          </a:p>
        </p:txBody>
      </p:sp>
    </p:spTree>
    <p:extLst>
      <p:ext uri="{BB962C8B-B14F-4D97-AF65-F5344CB8AC3E}">
        <p14:creationId xmlns:p14="http://schemas.microsoft.com/office/powerpoint/2010/main" val="56432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8C0AC-AA01-3143-8467-54CD5FEB3D56}"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416193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8C0AC-AA01-3143-8467-54CD5FEB3D5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55309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8C0AC-AA01-3143-8467-54CD5FEB3D5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598458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I:\mydocs\Images\square-background\sra_background_cubes_red_option.jpg"/>
          <p:cNvPicPr>
            <a:picLocks noChangeAspect="1" noChangeArrowheads="1"/>
          </p:cNvPicPr>
          <p:nvPr userDrawn="1"/>
        </p:nvPicPr>
        <p:blipFill>
          <a:blip r:embed="rId2" cstate="print"/>
          <a:srcRect l="8440"/>
          <a:stretch>
            <a:fillRect/>
          </a:stretch>
        </p:blipFill>
        <p:spPr bwMode="auto">
          <a:xfrm flipH="1" flipV="1">
            <a:off x="5893984" y="1316765"/>
            <a:ext cx="6298009" cy="5541235"/>
          </a:xfrm>
          <a:prstGeom prst="rect">
            <a:avLst/>
          </a:prstGeom>
          <a:noFill/>
          <a:ln w="9525">
            <a:noFill/>
            <a:miter lim="800000"/>
            <a:headEnd/>
            <a:tailEnd/>
          </a:ln>
        </p:spPr>
      </p:pic>
      <p:pic>
        <p:nvPicPr>
          <p:cNvPr id="5" name="Picture 2" descr="I:\red-banner.jpg"/>
          <p:cNvPicPr>
            <a:picLocks noChangeAspect="1" noChangeArrowheads="1"/>
          </p:cNvPicPr>
          <p:nvPr userDrawn="1"/>
        </p:nvPicPr>
        <p:blipFill>
          <a:blip r:embed="rId3" cstate="print"/>
          <a:srcRect/>
          <a:stretch>
            <a:fillRect/>
          </a:stretch>
        </p:blipFill>
        <p:spPr bwMode="auto">
          <a:xfrm>
            <a:off x="0" y="1"/>
            <a:ext cx="12192000" cy="1361017"/>
          </a:xfrm>
          <a:prstGeom prst="rect">
            <a:avLst/>
          </a:prstGeom>
          <a:noFill/>
          <a:ln w="9525">
            <a:noFill/>
            <a:miter lim="800000"/>
            <a:headEnd/>
            <a:tailEnd/>
          </a:ln>
        </p:spPr>
      </p:pic>
      <p:pic>
        <p:nvPicPr>
          <p:cNvPr id="6" name="Picture 3" descr="I:\mydocs\Images\logos\sra-white-logo.png"/>
          <p:cNvPicPr>
            <a:picLocks noChangeAspect="1" noChangeArrowheads="1"/>
          </p:cNvPicPr>
          <p:nvPr userDrawn="1"/>
        </p:nvPicPr>
        <p:blipFill>
          <a:blip r:embed="rId4" cstate="print"/>
          <a:srcRect/>
          <a:stretch>
            <a:fillRect/>
          </a:stretch>
        </p:blipFill>
        <p:spPr bwMode="auto">
          <a:xfrm>
            <a:off x="9552517" y="234952"/>
            <a:ext cx="2207683" cy="882649"/>
          </a:xfrm>
          <a:prstGeom prst="rect">
            <a:avLst/>
          </a:prstGeom>
          <a:noFill/>
          <a:ln w="9525">
            <a:noFill/>
            <a:miter lim="800000"/>
            <a:headEnd/>
            <a:tailEnd/>
          </a:ln>
        </p:spPr>
      </p:pic>
      <p:sp>
        <p:nvSpPr>
          <p:cNvPr id="60418" name="Rectangle 2"/>
          <p:cNvSpPr>
            <a:spLocks noGrp="1" noChangeArrowheads="1"/>
          </p:cNvSpPr>
          <p:nvPr>
            <p:ph type="ctrTitle"/>
          </p:nvPr>
        </p:nvSpPr>
        <p:spPr>
          <a:xfrm>
            <a:off x="2256367" y="1989140"/>
            <a:ext cx="8925984" cy="1470025"/>
          </a:xfrm>
        </p:spPr>
        <p:txBody>
          <a:bodyPr/>
          <a:lstStyle>
            <a:lvl1pPr algn="ctr">
              <a:defRPr>
                <a:solidFill>
                  <a:schemeClr val="tx1">
                    <a:lumMod val="85000"/>
                    <a:lumOff val="15000"/>
                  </a:schemeClr>
                </a:solidFill>
              </a:defRPr>
            </a:lvl1pPr>
          </a:lstStyle>
          <a:p>
            <a:r>
              <a:rPr lang="en-US"/>
              <a:t>Click to edit Master title style</a:t>
            </a:r>
            <a:endParaRPr lang="en-GB" dirty="0"/>
          </a:p>
        </p:txBody>
      </p:sp>
      <p:sp>
        <p:nvSpPr>
          <p:cNvPr id="60419" name="Rectangle 3"/>
          <p:cNvSpPr>
            <a:spLocks noGrp="1" noChangeArrowheads="1"/>
          </p:cNvSpPr>
          <p:nvPr>
            <p:ph type="subTitle" idx="1"/>
          </p:nvPr>
        </p:nvSpPr>
        <p:spPr>
          <a:xfrm>
            <a:off x="2351620" y="3789363"/>
            <a:ext cx="8832849" cy="1752600"/>
          </a:xfrm>
        </p:spPr>
        <p:txBody>
          <a:bodyPr/>
          <a:lstStyle>
            <a:lvl1pPr marL="0" indent="0" algn="ctr">
              <a:buFontTx/>
              <a:buNone/>
              <a:defRPr>
                <a:solidFill>
                  <a:schemeClr val="tx1">
                    <a:lumMod val="85000"/>
                    <a:lumOff val="15000"/>
                  </a:schemeClr>
                </a:solidFill>
              </a:defRPr>
            </a:lvl1pPr>
          </a:lstStyle>
          <a:p>
            <a:r>
              <a:rPr lang="en-US"/>
              <a:t>Click to edit Master subtitle style</a:t>
            </a:r>
            <a:endParaRPr lang="en-GB" dirty="0"/>
          </a:p>
        </p:txBody>
      </p:sp>
      <p:sp>
        <p:nvSpPr>
          <p:cNvPr id="2" name="Slide Number Placeholder 1">
            <a:extLst>
              <a:ext uri="{FF2B5EF4-FFF2-40B4-BE49-F238E27FC236}">
                <a16:creationId xmlns:a16="http://schemas.microsoft.com/office/drawing/2014/main" id="{85DD6084-95A3-4BB7-8923-648A28983EC1}"/>
              </a:ext>
            </a:extLst>
          </p:cNvPr>
          <p:cNvSpPr>
            <a:spLocks noGrp="1"/>
          </p:cNvSpPr>
          <p:nvPr>
            <p:ph type="sldNum" sz="quarter" idx="10"/>
          </p:nvPr>
        </p:nvSpPr>
        <p:spPr/>
        <p:txBody>
          <a:bodyPr/>
          <a:lstStyle/>
          <a:p>
            <a:fld id="{71556916-3026-4832-9292-F5DD05CE6D2D}" type="slidenum">
              <a:rPr lang="en-GB" smtClean="0"/>
              <a:t>‹#›</a:t>
            </a:fld>
            <a:endParaRPr lang="en-GB"/>
          </a:p>
        </p:txBody>
      </p:sp>
    </p:spTree>
    <p:extLst>
      <p:ext uri="{BB962C8B-B14F-4D97-AF65-F5344CB8AC3E}">
        <p14:creationId xmlns:p14="http://schemas.microsoft.com/office/powerpoint/2010/main" val="1212720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4478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2" y="125414"/>
            <a:ext cx="2527300" cy="62563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75884" y="125414"/>
            <a:ext cx="7380816" cy="62563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2556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z="3200"/>
            </a:lvl1pPr>
            <a:lvl2pPr>
              <a:defRPr sz="2933"/>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5780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400520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75884" y="1905000"/>
            <a:ext cx="4953000" cy="447675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932086" y="1905000"/>
            <a:ext cx="4955116" cy="447675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905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4276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0100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72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4292806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41518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red-banner.jpg"/>
          <p:cNvPicPr>
            <a:picLocks noChangeAspect="1" noChangeArrowheads="1"/>
          </p:cNvPicPr>
          <p:nvPr userDrawn="1"/>
        </p:nvPicPr>
        <p:blipFill>
          <a:blip r:embed="rId13" cstate="print"/>
          <a:srcRect/>
          <a:stretch>
            <a:fillRect/>
          </a:stretch>
        </p:blipFill>
        <p:spPr bwMode="auto">
          <a:xfrm>
            <a:off x="0" y="1"/>
            <a:ext cx="12192000" cy="1361017"/>
          </a:xfrm>
          <a:prstGeom prst="rect">
            <a:avLst/>
          </a:prstGeom>
          <a:noFill/>
          <a:ln w="9525">
            <a:noFill/>
            <a:miter lim="800000"/>
            <a:headEnd/>
            <a:tailEnd/>
          </a:ln>
        </p:spPr>
      </p:pic>
      <p:sp>
        <p:nvSpPr>
          <p:cNvPr id="1027" name="Rectangle 2"/>
          <p:cNvSpPr>
            <a:spLocks noGrp="1" noChangeArrowheads="1"/>
          </p:cNvSpPr>
          <p:nvPr>
            <p:ph type="title"/>
          </p:nvPr>
        </p:nvSpPr>
        <p:spPr bwMode="auto">
          <a:xfrm>
            <a:off x="334433" y="260351"/>
            <a:ext cx="652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Title of presentation</a:t>
            </a:r>
          </a:p>
        </p:txBody>
      </p:sp>
      <p:sp>
        <p:nvSpPr>
          <p:cNvPr id="1028" name="Rectangle 3"/>
          <p:cNvSpPr>
            <a:spLocks noGrp="1" noChangeArrowheads="1"/>
          </p:cNvSpPr>
          <p:nvPr>
            <p:ph type="body" idx="1"/>
          </p:nvPr>
        </p:nvSpPr>
        <p:spPr bwMode="auto">
          <a:xfrm>
            <a:off x="334434" y="1892301"/>
            <a:ext cx="11523133" cy="4476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9" name="Picture 3" descr="I:\mydocs\Images\logos\sra-white-logo.png"/>
          <p:cNvPicPr>
            <a:picLocks noChangeAspect="1" noChangeArrowheads="1"/>
          </p:cNvPicPr>
          <p:nvPr userDrawn="1"/>
        </p:nvPicPr>
        <p:blipFill>
          <a:blip r:embed="rId14" cstate="print"/>
          <a:srcRect/>
          <a:stretch>
            <a:fillRect/>
          </a:stretch>
        </p:blipFill>
        <p:spPr bwMode="auto">
          <a:xfrm>
            <a:off x="9552517" y="234952"/>
            <a:ext cx="2207683" cy="882649"/>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EE41A35C-E00E-4B04-97F8-B4BE76AEA5DA}"/>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1556916-3026-4832-9292-F5DD05CE6D2D}" type="slidenum">
              <a:rPr lang="en-GB" smtClean="0"/>
              <a:t>‹#›</a:t>
            </a:fld>
            <a:endParaRPr lang="en-GB"/>
          </a:p>
        </p:txBody>
      </p:sp>
    </p:spTree>
    <p:extLst>
      <p:ext uri="{BB962C8B-B14F-4D97-AF65-F5344CB8AC3E}">
        <p14:creationId xmlns:p14="http://schemas.microsoft.com/office/powerpoint/2010/main" val="1475879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fontAlgn="base" hangingPunct="1">
        <a:spcBef>
          <a:spcPct val="0"/>
        </a:spcBef>
        <a:spcAft>
          <a:spcPct val="0"/>
        </a:spcAft>
        <a:defRPr sz="4267">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4267">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4267">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4267">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4267">
          <a:solidFill>
            <a:schemeClr val="bg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4267">
          <a:solidFill>
            <a:schemeClr val="tx2"/>
          </a:solidFill>
          <a:latin typeface="Arial" charset="0"/>
        </a:defRPr>
      </a:lvl6pPr>
      <a:lvl7pPr marL="1219170" algn="l" rtl="0" eaLnBrk="1" fontAlgn="base" hangingPunct="1">
        <a:spcBef>
          <a:spcPct val="0"/>
        </a:spcBef>
        <a:spcAft>
          <a:spcPct val="0"/>
        </a:spcAft>
        <a:defRPr sz="4267">
          <a:solidFill>
            <a:schemeClr val="tx2"/>
          </a:solidFill>
          <a:latin typeface="Arial" charset="0"/>
        </a:defRPr>
      </a:lvl7pPr>
      <a:lvl8pPr marL="1828754" algn="l" rtl="0" eaLnBrk="1" fontAlgn="base" hangingPunct="1">
        <a:spcBef>
          <a:spcPct val="0"/>
        </a:spcBef>
        <a:spcAft>
          <a:spcPct val="0"/>
        </a:spcAft>
        <a:defRPr sz="4267">
          <a:solidFill>
            <a:schemeClr val="tx2"/>
          </a:solidFill>
          <a:latin typeface="Arial" charset="0"/>
        </a:defRPr>
      </a:lvl8pPr>
      <a:lvl9pPr marL="2438339" algn="l" rtl="0" eaLnBrk="1" fontAlgn="base" hangingPunct="1">
        <a:spcBef>
          <a:spcPct val="0"/>
        </a:spcBef>
        <a:spcAft>
          <a:spcPct val="0"/>
        </a:spcAft>
        <a:defRPr sz="4267">
          <a:solidFill>
            <a:schemeClr val="tx2"/>
          </a:solidFill>
          <a:latin typeface="Arial" charset="0"/>
        </a:defRPr>
      </a:lvl9pPr>
    </p:titleStyle>
    <p:bodyStyle>
      <a:lvl1pPr marL="457189" indent="-457189" algn="l" rtl="0" eaLnBrk="1" fontAlgn="base" hangingPunct="1">
        <a:spcBef>
          <a:spcPct val="20000"/>
        </a:spcBef>
        <a:spcAft>
          <a:spcPct val="0"/>
        </a:spcAft>
        <a:buClr>
          <a:srgbClr val="9E1B34"/>
        </a:buClr>
        <a:buChar char="•"/>
        <a:defRPr sz="3733">
          <a:solidFill>
            <a:srgbClr val="262626"/>
          </a:solidFill>
          <a:latin typeface="+mn-lt"/>
          <a:ea typeface="ＭＳ Ｐゴシック" charset="0"/>
          <a:cs typeface="ＭＳ Ｐゴシック" charset="0"/>
        </a:defRPr>
      </a:lvl1pPr>
      <a:lvl2pPr marL="990575" indent="-380990" algn="l" rtl="0" eaLnBrk="1" fontAlgn="base" hangingPunct="1">
        <a:spcBef>
          <a:spcPct val="20000"/>
        </a:spcBef>
        <a:spcAft>
          <a:spcPct val="0"/>
        </a:spcAft>
        <a:buClr>
          <a:srgbClr val="9E1B34"/>
        </a:buClr>
        <a:buChar char="–"/>
        <a:defRPr sz="3200">
          <a:solidFill>
            <a:srgbClr val="262626"/>
          </a:solidFill>
          <a:latin typeface="+mn-lt"/>
          <a:ea typeface="ＭＳ Ｐゴシック" charset="0"/>
        </a:defRPr>
      </a:lvl2pPr>
      <a:lvl3pPr marL="1523962" indent="-304792" algn="l" rtl="0" eaLnBrk="1" fontAlgn="base" hangingPunct="1">
        <a:spcBef>
          <a:spcPct val="20000"/>
        </a:spcBef>
        <a:spcAft>
          <a:spcPct val="0"/>
        </a:spcAft>
        <a:buClr>
          <a:srgbClr val="9E1B34"/>
        </a:buClr>
        <a:buChar char="•"/>
        <a:defRPr sz="2667">
          <a:solidFill>
            <a:srgbClr val="262626"/>
          </a:solidFill>
          <a:latin typeface="+mn-lt"/>
          <a:ea typeface="ＭＳ Ｐゴシック" charset="0"/>
        </a:defRPr>
      </a:lvl3pPr>
      <a:lvl4pPr marL="2133547" indent="-304792" algn="l" rtl="0" eaLnBrk="1" fontAlgn="base" hangingPunct="1">
        <a:spcBef>
          <a:spcPct val="20000"/>
        </a:spcBef>
        <a:spcAft>
          <a:spcPct val="0"/>
        </a:spcAft>
        <a:buClr>
          <a:srgbClr val="9E1B34"/>
        </a:buClr>
        <a:buChar char="–"/>
        <a:defRPr>
          <a:solidFill>
            <a:srgbClr val="262626"/>
          </a:solidFill>
          <a:latin typeface="+mn-lt"/>
          <a:ea typeface="ＭＳ Ｐゴシック" charset="0"/>
        </a:defRPr>
      </a:lvl4pPr>
      <a:lvl5pPr marL="2743131" indent="-304792" algn="l" rtl="0" eaLnBrk="1" fontAlgn="base" hangingPunct="1">
        <a:spcBef>
          <a:spcPct val="20000"/>
        </a:spcBef>
        <a:spcAft>
          <a:spcPct val="0"/>
        </a:spcAft>
        <a:buClr>
          <a:srgbClr val="9E1B34"/>
        </a:buClr>
        <a:buChar char="»"/>
        <a:defRPr sz="2133">
          <a:solidFill>
            <a:srgbClr val="262626"/>
          </a:solidFill>
          <a:latin typeface="+mn-lt"/>
          <a:ea typeface="ＭＳ Ｐゴシック" charset="0"/>
        </a:defRPr>
      </a:lvl5pPr>
      <a:lvl6pPr marL="3352716" indent="-304792" algn="l" rtl="0" eaLnBrk="1" fontAlgn="base" hangingPunct="1">
        <a:spcBef>
          <a:spcPct val="20000"/>
        </a:spcBef>
        <a:spcAft>
          <a:spcPct val="0"/>
        </a:spcAft>
        <a:buClr>
          <a:srgbClr val="9E1B34"/>
        </a:buClr>
        <a:buChar char="»"/>
        <a:defRPr sz="2133">
          <a:solidFill>
            <a:schemeClr val="tx1"/>
          </a:solidFill>
          <a:latin typeface="+mn-lt"/>
        </a:defRPr>
      </a:lvl6pPr>
      <a:lvl7pPr marL="3962301" indent="-304792" algn="l" rtl="0" eaLnBrk="1" fontAlgn="base" hangingPunct="1">
        <a:spcBef>
          <a:spcPct val="20000"/>
        </a:spcBef>
        <a:spcAft>
          <a:spcPct val="0"/>
        </a:spcAft>
        <a:buClr>
          <a:srgbClr val="9E1B34"/>
        </a:buClr>
        <a:buChar char="»"/>
        <a:defRPr sz="2133">
          <a:solidFill>
            <a:schemeClr val="tx1"/>
          </a:solidFill>
          <a:latin typeface="+mn-lt"/>
        </a:defRPr>
      </a:lvl7pPr>
      <a:lvl8pPr marL="4571886" indent="-304792" algn="l" rtl="0" eaLnBrk="1" fontAlgn="base" hangingPunct="1">
        <a:spcBef>
          <a:spcPct val="20000"/>
        </a:spcBef>
        <a:spcAft>
          <a:spcPct val="0"/>
        </a:spcAft>
        <a:buClr>
          <a:srgbClr val="9E1B34"/>
        </a:buClr>
        <a:buChar char="»"/>
        <a:defRPr sz="2133">
          <a:solidFill>
            <a:schemeClr val="tx1"/>
          </a:solidFill>
          <a:latin typeface="+mn-lt"/>
        </a:defRPr>
      </a:lvl8pPr>
      <a:lvl9pPr marL="5181470" indent="-304792" algn="l" rtl="0" eaLnBrk="1" fontAlgn="base" hangingPunct="1">
        <a:spcBef>
          <a:spcPct val="20000"/>
        </a:spcBef>
        <a:spcAft>
          <a:spcPct val="0"/>
        </a:spcAft>
        <a:buClr>
          <a:srgbClr val="9E1B34"/>
        </a:buClr>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mailto:eileen.fry@kaplan.co.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75520" y="1604798"/>
            <a:ext cx="8398701" cy="1780325"/>
          </a:xfrm>
        </p:spPr>
        <p:txBody>
          <a:bodyPr>
            <a:normAutofit/>
          </a:bodyPr>
          <a:lstStyle/>
          <a:p>
            <a:r>
              <a:rPr lang="en-GB" b="1" dirty="0"/>
              <a:t>SQE assessment methodology: </a:t>
            </a:r>
            <a:r>
              <a:rPr lang="en-GB" sz="4000" b="1" dirty="0"/>
              <a:t>assessing day one competence</a:t>
            </a:r>
            <a:endParaRPr lang="en-US" sz="4000" b="1" dirty="0">
              <a:solidFill>
                <a:schemeClr val="tx1"/>
              </a:solidFill>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a:xfrm>
            <a:off x="838300" y="3408974"/>
            <a:ext cx="10273141" cy="1632181"/>
          </a:xfrm>
        </p:spPr>
        <p:txBody>
          <a:bodyPr>
            <a:noAutofit/>
          </a:bodyPr>
          <a:lstStyle/>
          <a:p>
            <a:r>
              <a:rPr lang="en-US" sz="2933" dirty="0">
                <a:latin typeface="Arial" panose="020B0604020202020204" pitchFamily="34" charset="0"/>
                <a:cs typeface="Arial" panose="020B0604020202020204" pitchFamily="34" charset="0"/>
              </a:rPr>
              <a:t>Dr Eileen Fry, Director of Assessment, Kaplan</a:t>
            </a:r>
            <a:br>
              <a:rPr lang="en-US" sz="2933" dirty="0">
                <a:latin typeface="Arial" panose="020B0604020202020204" pitchFamily="34" charset="0"/>
                <a:cs typeface="Arial" panose="020B0604020202020204" pitchFamily="34" charset="0"/>
              </a:rPr>
            </a:br>
            <a:r>
              <a:rPr lang="en-US" sz="2933" dirty="0">
                <a:latin typeface="Arial" panose="020B0604020202020204" pitchFamily="34" charset="0"/>
                <a:cs typeface="Arial" panose="020B0604020202020204" pitchFamily="34" charset="0"/>
              </a:rPr>
              <a:t>Dr Lee Coombes, Director of Psychometrics and Assessment Development, Kaplan</a:t>
            </a:r>
          </a:p>
        </p:txBody>
      </p:sp>
    </p:spTree>
    <p:extLst>
      <p:ext uri="{BB962C8B-B14F-4D97-AF65-F5344CB8AC3E}">
        <p14:creationId xmlns:p14="http://schemas.microsoft.com/office/powerpoint/2010/main" val="86102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F8BBF-35F2-5046-ACDA-7ACC00581E54}"/>
              </a:ext>
            </a:extLst>
          </p:cNvPr>
          <p:cNvPicPr>
            <a:picLocks noChangeAspect="1"/>
          </p:cNvPicPr>
          <p:nvPr/>
        </p:nvPicPr>
        <p:blipFill>
          <a:blip r:embed="rId2"/>
          <a:stretch>
            <a:fillRect/>
          </a:stretch>
        </p:blipFill>
        <p:spPr>
          <a:xfrm>
            <a:off x="4805422" y="2390664"/>
            <a:ext cx="1104900" cy="1855267"/>
          </a:xfrm>
          <a:prstGeom prst="rect">
            <a:avLst/>
          </a:prstGeom>
        </p:spPr>
      </p:pic>
      <p:cxnSp>
        <p:nvCxnSpPr>
          <p:cNvPr id="9" name="Straight Connector 8">
            <a:extLst>
              <a:ext uri="{FF2B5EF4-FFF2-40B4-BE49-F238E27FC236}">
                <a16:creationId xmlns:a16="http://schemas.microsoft.com/office/drawing/2014/main" id="{B2A4D2A9-3AE0-4144-BBCD-2EA0FC74F67D}"/>
              </a:ext>
            </a:extLst>
          </p:cNvPr>
          <p:cNvCxnSpPr>
            <a:cxnSpLocks/>
          </p:cNvCxnSpPr>
          <p:nvPr/>
        </p:nvCxnSpPr>
        <p:spPr>
          <a:xfrm>
            <a:off x="1118028" y="4120313"/>
            <a:ext cx="951349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Down Arrow 10">
            <a:extLst>
              <a:ext uri="{FF2B5EF4-FFF2-40B4-BE49-F238E27FC236}">
                <a16:creationId xmlns:a16="http://schemas.microsoft.com/office/drawing/2014/main" id="{BA687F70-011C-0F4C-B458-E71D71056E57}"/>
              </a:ext>
            </a:extLst>
          </p:cNvPr>
          <p:cNvSpPr/>
          <p:nvPr/>
        </p:nvSpPr>
        <p:spPr>
          <a:xfrm>
            <a:off x="2057269" y="4137365"/>
            <a:ext cx="198304" cy="231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srgbClr val="FFFFFF"/>
              </a:solidFill>
              <a:latin typeface="Arial"/>
            </a:endParaRPr>
          </a:p>
        </p:txBody>
      </p:sp>
      <p:sp>
        <p:nvSpPr>
          <p:cNvPr id="12" name="Down Arrow 11">
            <a:extLst>
              <a:ext uri="{FF2B5EF4-FFF2-40B4-BE49-F238E27FC236}">
                <a16:creationId xmlns:a16="http://schemas.microsoft.com/office/drawing/2014/main" id="{F7B7AB75-B4CA-7B4D-9BF8-FB95B4F88BEC}"/>
              </a:ext>
            </a:extLst>
          </p:cNvPr>
          <p:cNvSpPr/>
          <p:nvPr/>
        </p:nvSpPr>
        <p:spPr>
          <a:xfrm>
            <a:off x="4367808" y="4151521"/>
            <a:ext cx="198304" cy="231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srgbClr val="FFFFFF"/>
              </a:solidFill>
              <a:latin typeface="Arial"/>
            </a:endParaRPr>
          </a:p>
        </p:txBody>
      </p:sp>
      <p:sp>
        <p:nvSpPr>
          <p:cNvPr id="13" name="Down Arrow 12">
            <a:extLst>
              <a:ext uri="{FF2B5EF4-FFF2-40B4-BE49-F238E27FC236}">
                <a16:creationId xmlns:a16="http://schemas.microsoft.com/office/drawing/2014/main" id="{9C29528E-96FC-8F42-A6DB-75B1CDB49A18}"/>
              </a:ext>
            </a:extLst>
          </p:cNvPr>
          <p:cNvSpPr/>
          <p:nvPr/>
        </p:nvSpPr>
        <p:spPr>
          <a:xfrm>
            <a:off x="7130256" y="4180672"/>
            <a:ext cx="198304" cy="231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srgbClr val="FFFFFF"/>
              </a:solidFill>
              <a:latin typeface="Arial"/>
            </a:endParaRPr>
          </a:p>
        </p:txBody>
      </p:sp>
      <p:sp>
        <p:nvSpPr>
          <p:cNvPr id="14" name="Down Arrow 13">
            <a:extLst>
              <a:ext uri="{FF2B5EF4-FFF2-40B4-BE49-F238E27FC236}">
                <a16:creationId xmlns:a16="http://schemas.microsoft.com/office/drawing/2014/main" id="{298DF980-E4E8-3F4D-98C0-F396CB06319D}"/>
              </a:ext>
            </a:extLst>
          </p:cNvPr>
          <p:cNvSpPr/>
          <p:nvPr/>
        </p:nvSpPr>
        <p:spPr>
          <a:xfrm>
            <a:off x="9450091" y="4169879"/>
            <a:ext cx="198304" cy="231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dirty="0">
              <a:solidFill>
                <a:srgbClr val="FFFFFF"/>
              </a:solidFill>
              <a:latin typeface="Arial"/>
            </a:endParaRPr>
          </a:p>
        </p:txBody>
      </p:sp>
      <p:cxnSp>
        <p:nvCxnSpPr>
          <p:cNvPr id="17" name="Straight Connector 16">
            <a:extLst>
              <a:ext uri="{FF2B5EF4-FFF2-40B4-BE49-F238E27FC236}">
                <a16:creationId xmlns:a16="http://schemas.microsoft.com/office/drawing/2014/main" id="{36864C6A-83EA-314C-9EB9-BEC6042B447D}"/>
              </a:ext>
            </a:extLst>
          </p:cNvPr>
          <p:cNvCxnSpPr>
            <a:cxnSpLocks/>
          </p:cNvCxnSpPr>
          <p:nvPr/>
        </p:nvCxnSpPr>
        <p:spPr>
          <a:xfrm>
            <a:off x="5367053" y="2478796"/>
            <a:ext cx="0" cy="164151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0449BAE-E46E-6B44-9617-90C8620DD1C8}"/>
              </a:ext>
            </a:extLst>
          </p:cNvPr>
          <p:cNvSpPr txBox="1"/>
          <p:nvPr/>
        </p:nvSpPr>
        <p:spPr>
          <a:xfrm>
            <a:off x="5062724" y="4503009"/>
            <a:ext cx="866803" cy="461665"/>
          </a:xfrm>
          <a:prstGeom prst="rect">
            <a:avLst/>
          </a:prstGeom>
          <a:noFill/>
        </p:spPr>
        <p:txBody>
          <a:bodyPr wrap="square" rtlCol="0">
            <a:spAutoFit/>
          </a:bodyPr>
          <a:lstStyle/>
          <a:p>
            <a:pPr algn="ctr" defTabSz="1219170" fontAlgn="base">
              <a:spcBef>
                <a:spcPct val="0"/>
              </a:spcBef>
              <a:spcAft>
                <a:spcPct val="0"/>
              </a:spcAft>
            </a:pPr>
            <a:r>
              <a:rPr lang="en-US" sz="2400" b="1" dirty="0">
                <a:solidFill>
                  <a:srgbClr val="FF0000"/>
                </a:solidFill>
                <a:latin typeface="Arial" charset="0"/>
                <a:ea typeface="ＭＳ Ｐゴシック" pitchFamily="34" charset="-128"/>
              </a:rPr>
              <a:t>51%</a:t>
            </a:r>
          </a:p>
        </p:txBody>
      </p:sp>
      <p:sp>
        <p:nvSpPr>
          <p:cNvPr id="2" name="TextBox 1">
            <a:extLst>
              <a:ext uri="{FF2B5EF4-FFF2-40B4-BE49-F238E27FC236}">
                <a16:creationId xmlns:a16="http://schemas.microsoft.com/office/drawing/2014/main" id="{9D3B3E1D-DF73-DD40-8797-F76ECB6DC595}"/>
              </a:ext>
            </a:extLst>
          </p:cNvPr>
          <p:cNvSpPr txBox="1"/>
          <p:nvPr/>
        </p:nvSpPr>
        <p:spPr>
          <a:xfrm>
            <a:off x="335360" y="1342423"/>
            <a:ext cx="8544949" cy="1569660"/>
          </a:xfrm>
          <a:prstGeom prst="rect">
            <a:avLst/>
          </a:prstGeom>
          <a:noFill/>
        </p:spPr>
        <p:txBody>
          <a:bodyPr wrap="square" rtlCol="0">
            <a:spAutoFit/>
          </a:bodyPr>
          <a:lstStyle/>
          <a:p>
            <a:pPr defTabSz="1219170" fontAlgn="base">
              <a:spcBef>
                <a:spcPct val="0"/>
              </a:spcBef>
              <a:spcAft>
                <a:spcPct val="0"/>
              </a:spcAft>
            </a:pPr>
            <a:r>
              <a:rPr lang="en-US" sz="2400" dirty="0">
                <a:solidFill>
                  <a:srgbClr val="000000"/>
                </a:solidFill>
                <a:latin typeface="Arial" panose="020B0604020202020204" pitchFamily="34" charset="0"/>
                <a:ea typeface="ＭＳ Ｐゴシック" pitchFamily="34" charset="-128"/>
                <a:cs typeface="Arial" panose="020B0604020202020204" pitchFamily="34" charset="0"/>
              </a:rPr>
              <a:t>An illustration of </a:t>
            </a:r>
            <a:r>
              <a:rPr lang="en-US" sz="2400" dirty="0" err="1">
                <a:solidFill>
                  <a:srgbClr val="B10035"/>
                </a:solidFill>
                <a:latin typeface="Arial" panose="020B0604020202020204" pitchFamily="34" charset="0"/>
                <a:ea typeface="ＭＳ Ｐゴシック" pitchFamily="34" charset="-128"/>
                <a:cs typeface="Arial" panose="020B0604020202020204" pitchFamily="34" charset="0"/>
              </a:rPr>
              <a:t>SEm</a:t>
            </a:r>
            <a:r>
              <a:rPr lang="en-US" sz="2400" dirty="0">
                <a:solidFill>
                  <a:srgbClr val="000000"/>
                </a:solidFill>
                <a:latin typeface="Arial" panose="020B0604020202020204" pitchFamily="34" charset="0"/>
                <a:ea typeface="ＭＳ Ｐゴシック" pitchFamily="34" charset="-128"/>
                <a:cs typeface="Arial" panose="020B0604020202020204" pitchFamily="34" charset="0"/>
              </a:rPr>
              <a:t>: A mark of 51% might be very precise, say very probably between 50% and 52% </a:t>
            </a:r>
          </a:p>
          <a:p>
            <a:pPr defTabSz="1219170" fontAlgn="base">
              <a:spcBef>
                <a:spcPct val="0"/>
              </a:spcBef>
              <a:spcAft>
                <a:spcPct val="0"/>
              </a:spcAft>
            </a:pPr>
            <a:endParaRPr lang="en-US" sz="2400" dirty="0">
              <a:solidFill>
                <a:srgbClr val="000000"/>
              </a:solidFill>
              <a:latin typeface="Arial" panose="020B0604020202020204" pitchFamily="34" charset="0"/>
              <a:ea typeface="ＭＳ Ｐゴシック" pitchFamily="34" charset="-128"/>
              <a:cs typeface="Arial" panose="020B0604020202020204" pitchFamily="34" charset="0"/>
            </a:endParaRPr>
          </a:p>
          <a:p>
            <a:pPr defTabSz="1219170" fontAlgn="base">
              <a:spcBef>
                <a:spcPct val="0"/>
              </a:spcBef>
              <a:spcAft>
                <a:spcPct val="0"/>
              </a:spcAft>
            </a:pPr>
            <a:endParaRPr lang="en-US" sz="2400"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15" name="TextBox 14">
            <a:extLst>
              <a:ext uri="{FF2B5EF4-FFF2-40B4-BE49-F238E27FC236}">
                <a16:creationId xmlns:a16="http://schemas.microsoft.com/office/drawing/2014/main" id="{199059B6-7FC4-42B9-B542-A095A60E4EDB}"/>
              </a:ext>
            </a:extLst>
          </p:cNvPr>
          <p:cNvSpPr txBox="1"/>
          <p:nvPr/>
        </p:nvSpPr>
        <p:spPr>
          <a:xfrm>
            <a:off x="4208289" y="4503009"/>
            <a:ext cx="866803" cy="461665"/>
          </a:xfrm>
          <a:prstGeom prst="rect">
            <a:avLst/>
          </a:prstGeom>
          <a:noFill/>
        </p:spPr>
        <p:txBody>
          <a:bodyPr wrap="square" rtlCol="0">
            <a:spAutoFit/>
          </a:bodyPr>
          <a:lstStyle/>
          <a:p>
            <a:pPr algn="ctr" defTabSz="1219170" fontAlgn="base">
              <a:spcBef>
                <a:spcPct val="0"/>
              </a:spcBef>
              <a:spcAft>
                <a:spcPct val="0"/>
              </a:spcAft>
            </a:pPr>
            <a:r>
              <a:rPr lang="en-US" sz="2400" dirty="0">
                <a:solidFill>
                  <a:srgbClr val="000000"/>
                </a:solidFill>
                <a:latin typeface="Arial" charset="0"/>
                <a:ea typeface="ＭＳ Ｐゴシック" pitchFamily="34" charset="-128"/>
              </a:rPr>
              <a:t>50%</a:t>
            </a:r>
          </a:p>
        </p:txBody>
      </p:sp>
      <p:sp>
        <p:nvSpPr>
          <p:cNvPr id="16" name="TextBox 15">
            <a:extLst>
              <a:ext uri="{FF2B5EF4-FFF2-40B4-BE49-F238E27FC236}">
                <a16:creationId xmlns:a16="http://schemas.microsoft.com/office/drawing/2014/main" id="{B56E1714-82F8-4791-8401-59811343FCE9}"/>
              </a:ext>
            </a:extLst>
          </p:cNvPr>
          <p:cNvSpPr txBox="1"/>
          <p:nvPr/>
        </p:nvSpPr>
        <p:spPr>
          <a:xfrm>
            <a:off x="6895159" y="4472385"/>
            <a:ext cx="866803" cy="461665"/>
          </a:xfrm>
          <a:prstGeom prst="rect">
            <a:avLst/>
          </a:prstGeom>
          <a:noFill/>
        </p:spPr>
        <p:txBody>
          <a:bodyPr wrap="square" rtlCol="0">
            <a:spAutoFit/>
          </a:bodyPr>
          <a:lstStyle/>
          <a:p>
            <a:pPr algn="ctr" defTabSz="1219170" fontAlgn="base">
              <a:spcBef>
                <a:spcPct val="0"/>
              </a:spcBef>
              <a:spcAft>
                <a:spcPct val="0"/>
              </a:spcAft>
            </a:pPr>
            <a:r>
              <a:rPr lang="en-US" sz="2400" dirty="0">
                <a:solidFill>
                  <a:srgbClr val="000000"/>
                </a:solidFill>
                <a:latin typeface="Arial" charset="0"/>
                <a:ea typeface="ＭＳ Ｐゴシック" pitchFamily="34" charset="-128"/>
              </a:rPr>
              <a:t>55%</a:t>
            </a:r>
          </a:p>
        </p:txBody>
      </p:sp>
      <p:sp>
        <p:nvSpPr>
          <p:cNvPr id="18" name="TextBox 17">
            <a:extLst>
              <a:ext uri="{FF2B5EF4-FFF2-40B4-BE49-F238E27FC236}">
                <a16:creationId xmlns:a16="http://schemas.microsoft.com/office/drawing/2014/main" id="{8400B817-F479-49B4-AC73-502C580F115B}"/>
              </a:ext>
            </a:extLst>
          </p:cNvPr>
          <p:cNvSpPr txBox="1"/>
          <p:nvPr/>
        </p:nvSpPr>
        <p:spPr>
          <a:xfrm>
            <a:off x="1772813" y="4481057"/>
            <a:ext cx="866803" cy="461665"/>
          </a:xfrm>
          <a:prstGeom prst="rect">
            <a:avLst/>
          </a:prstGeom>
          <a:noFill/>
        </p:spPr>
        <p:txBody>
          <a:bodyPr wrap="square" rtlCol="0">
            <a:spAutoFit/>
          </a:bodyPr>
          <a:lstStyle/>
          <a:p>
            <a:pPr algn="ctr" defTabSz="1219170" fontAlgn="base">
              <a:spcBef>
                <a:spcPct val="0"/>
              </a:spcBef>
              <a:spcAft>
                <a:spcPct val="0"/>
              </a:spcAft>
            </a:pPr>
            <a:r>
              <a:rPr lang="en-US" sz="2400" dirty="0">
                <a:solidFill>
                  <a:srgbClr val="000000"/>
                </a:solidFill>
                <a:latin typeface="Arial" charset="0"/>
                <a:ea typeface="ＭＳ Ｐゴシック" pitchFamily="34" charset="-128"/>
              </a:rPr>
              <a:t>45%</a:t>
            </a:r>
          </a:p>
        </p:txBody>
      </p:sp>
      <p:sp>
        <p:nvSpPr>
          <p:cNvPr id="20" name="TextBox 19">
            <a:extLst>
              <a:ext uri="{FF2B5EF4-FFF2-40B4-BE49-F238E27FC236}">
                <a16:creationId xmlns:a16="http://schemas.microsoft.com/office/drawing/2014/main" id="{327A52D5-73E6-4A21-875A-570F92CFF53C}"/>
              </a:ext>
            </a:extLst>
          </p:cNvPr>
          <p:cNvSpPr txBox="1"/>
          <p:nvPr/>
        </p:nvSpPr>
        <p:spPr>
          <a:xfrm>
            <a:off x="9165635" y="4482315"/>
            <a:ext cx="866803" cy="461665"/>
          </a:xfrm>
          <a:prstGeom prst="rect">
            <a:avLst/>
          </a:prstGeom>
          <a:noFill/>
        </p:spPr>
        <p:txBody>
          <a:bodyPr wrap="square" rtlCol="0">
            <a:spAutoFit/>
          </a:bodyPr>
          <a:lstStyle/>
          <a:p>
            <a:pPr algn="ctr" defTabSz="1219170" fontAlgn="base">
              <a:spcBef>
                <a:spcPct val="0"/>
              </a:spcBef>
              <a:spcAft>
                <a:spcPct val="0"/>
              </a:spcAft>
            </a:pPr>
            <a:r>
              <a:rPr lang="en-US" sz="2400" dirty="0">
                <a:solidFill>
                  <a:srgbClr val="000000"/>
                </a:solidFill>
                <a:latin typeface="Arial" charset="0"/>
                <a:ea typeface="ＭＳ Ｐゴシック" pitchFamily="34" charset="-128"/>
              </a:rPr>
              <a:t>60%</a:t>
            </a:r>
          </a:p>
        </p:txBody>
      </p:sp>
    </p:spTree>
    <p:extLst>
      <p:ext uri="{BB962C8B-B14F-4D97-AF65-F5344CB8AC3E}">
        <p14:creationId xmlns:p14="http://schemas.microsoft.com/office/powerpoint/2010/main" val="2298747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353B01-BEEC-2C4E-9E03-0C7A80DB2DF0}"/>
              </a:ext>
            </a:extLst>
          </p:cNvPr>
          <p:cNvPicPr>
            <a:picLocks noChangeAspect="1"/>
          </p:cNvPicPr>
          <p:nvPr/>
        </p:nvPicPr>
        <p:blipFill>
          <a:blip r:embed="rId2"/>
          <a:stretch>
            <a:fillRect/>
          </a:stretch>
        </p:blipFill>
        <p:spPr>
          <a:xfrm>
            <a:off x="3020469" y="2368642"/>
            <a:ext cx="4685819" cy="1804535"/>
          </a:xfrm>
          <a:prstGeom prst="rect">
            <a:avLst/>
          </a:prstGeom>
        </p:spPr>
      </p:pic>
      <p:cxnSp>
        <p:nvCxnSpPr>
          <p:cNvPr id="9" name="Straight Connector 8">
            <a:extLst>
              <a:ext uri="{FF2B5EF4-FFF2-40B4-BE49-F238E27FC236}">
                <a16:creationId xmlns:a16="http://schemas.microsoft.com/office/drawing/2014/main" id="{B2A4D2A9-3AE0-4144-BBCD-2EA0FC74F67D}"/>
              </a:ext>
            </a:extLst>
          </p:cNvPr>
          <p:cNvCxnSpPr/>
          <p:nvPr/>
        </p:nvCxnSpPr>
        <p:spPr>
          <a:xfrm>
            <a:off x="2162291" y="4131327"/>
            <a:ext cx="787706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03AA72-8400-1A49-AEFC-ECFDE01B5140}"/>
              </a:ext>
            </a:extLst>
          </p:cNvPr>
          <p:cNvSpPr txBox="1"/>
          <p:nvPr/>
        </p:nvSpPr>
        <p:spPr>
          <a:xfrm>
            <a:off x="2239411" y="4384714"/>
            <a:ext cx="7877060" cy="369332"/>
          </a:xfrm>
          <a:prstGeom prst="rect">
            <a:avLst/>
          </a:prstGeom>
          <a:noFill/>
        </p:spPr>
        <p:txBody>
          <a:bodyPr wrap="square" rtlCol="0">
            <a:spAutoFit/>
          </a:bodyPr>
          <a:lstStyle/>
          <a:p>
            <a:pPr defTabSz="914377">
              <a:defRPr/>
            </a:pPr>
            <a:r>
              <a:rPr lang="en-US" dirty="0">
                <a:solidFill>
                  <a:prstClr val="black"/>
                </a:solidFill>
                <a:latin typeface="Calibri"/>
                <a:ea typeface="ＭＳ Ｐゴシック" pitchFamily="34" charset="-128"/>
              </a:rPr>
              <a:t>45%                                     50%                                       55%                                     60%</a:t>
            </a:r>
          </a:p>
        </p:txBody>
      </p:sp>
      <p:sp>
        <p:nvSpPr>
          <p:cNvPr id="11" name="Down Arrow 10">
            <a:extLst>
              <a:ext uri="{FF2B5EF4-FFF2-40B4-BE49-F238E27FC236}">
                <a16:creationId xmlns:a16="http://schemas.microsoft.com/office/drawing/2014/main" id="{BA687F70-011C-0F4C-B458-E71D71056E57}"/>
              </a:ext>
            </a:extLst>
          </p:cNvPr>
          <p:cNvSpPr/>
          <p:nvPr/>
        </p:nvSpPr>
        <p:spPr>
          <a:xfrm>
            <a:off x="2416367" y="4153359"/>
            <a:ext cx="198304" cy="231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a:endParaRPr>
          </a:p>
        </p:txBody>
      </p:sp>
      <p:sp>
        <p:nvSpPr>
          <p:cNvPr id="12" name="Down Arrow 11">
            <a:extLst>
              <a:ext uri="{FF2B5EF4-FFF2-40B4-BE49-F238E27FC236}">
                <a16:creationId xmlns:a16="http://schemas.microsoft.com/office/drawing/2014/main" id="{F7B7AB75-B4CA-7B4D-9BF8-FB95B4F88BEC}"/>
              </a:ext>
            </a:extLst>
          </p:cNvPr>
          <p:cNvSpPr/>
          <p:nvPr/>
        </p:nvSpPr>
        <p:spPr>
          <a:xfrm>
            <a:off x="4739091" y="4151521"/>
            <a:ext cx="198304" cy="231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a:endParaRPr>
          </a:p>
        </p:txBody>
      </p:sp>
      <p:sp>
        <p:nvSpPr>
          <p:cNvPr id="13" name="Down Arrow 12">
            <a:extLst>
              <a:ext uri="{FF2B5EF4-FFF2-40B4-BE49-F238E27FC236}">
                <a16:creationId xmlns:a16="http://schemas.microsoft.com/office/drawing/2014/main" id="{9C29528E-96FC-8F42-A6DB-75B1CDB49A18}"/>
              </a:ext>
            </a:extLst>
          </p:cNvPr>
          <p:cNvSpPr/>
          <p:nvPr/>
        </p:nvSpPr>
        <p:spPr>
          <a:xfrm>
            <a:off x="7149952" y="4160700"/>
            <a:ext cx="198304" cy="231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a:endParaRPr>
          </a:p>
        </p:txBody>
      </p:sp>
      <p:sp>
        <p:nvSpPr>
          <p:cNvPr id="14" name="Down Arrow 13">
            <a:extLst>
              <a:ext uri="{FF2B5EF4-FFF2-40B4-BE49-F238E27FC236}">
                <a16:creationId xmlns:a16="http://schemas.microsoft.com/office/drawing/2014/main" id="{298DF980-E4E8-3F4D-98C0-F396CB06319D}"/>
              </a:ext>
            </a:extLst>
          </p:cNvPr>
          <p:cNvSpPr/>
          <p:nvPr/>
        </p:nvSpPr>
        <p:spPr>
          <a:xfrm>
            <a:off x="9483695" y="4169879"/>
            <a:ext cx="198304" cy="231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a:endParaRPr>
          </a:p>
        </p:txBody>
      </p:sp>
      <p:cxnSp>
        <p:nvCxnSpPr>
          <p:cNvPr id="17" name="Straight Connector 16">
            <a:extLst>
              <a:ext uri="{FF2B5EF4-FFF2-40B4-BE49-F238E27FC236}">
                <a16:creationId xmlns:a16="http://schemas.microsoft.com/office/drawing/2014/main" id="{36864C6A-83EA-314C-9EB9-BEC6042B447D}"/>
              </a:ext>
            </a:extLst>
          </p:cNvPr>
          <p:cNvCxnSpPr>
            <a:cxnSpLocks/>
          </p:cNvCxnSpPr>
          <p:nvPr/>
        </p:nvCxnSpPr>
        <p:spPr>
          <a:xfrm>
            <a:off x="5367053" y="2478796"/>
            <a:ext cx="0" cy="164151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0449BAE-E46E-6B44-9617-90C8620DD1C8}"/>
              </a:ext>
            </a:extLst>
          </p:cNvPr>
          <p:cNvSpPr txBox="1"/>
          <p:nvPr/>
        </p:nvSpPr>
        <p:spPr>
          <a:xfrm>
            <a:off x="5093466" y="4384713"/>
            <a:ext cx="1002535" cy="369332"/>
          </a:xfrm>
          <a:prstGeom prst="rect">
            <a:avLst/>
          </a:prstGeom>
          <a:noFill/>
        </p:spPr>
        <p:txBody>
          <a:bodyPr wrap="square" rtlCol="0">
            <a:spAutoFit/>
          </a:bodyPr>
          <a:lstStyle/>
          <a:p>
            <a:pPr defTabSz="914377">
              <a:defRPr/>
            </a:pPr>
            <a:r>
              <a:rPr lang="en-US" b="1" dirty="0">
                <a:solidFill>
                  <a:srgbClr val="FF0000"/>
                </a:solidFill>
                <a:latin typeface="Calibri"/>
                <a:ea typeface="ＭＳ Ｐゴシック" pitchFamily="34" charset="-128"/>
              </a:rPr>
              <a:t>51%</a:t>
            </a:r>
          </a:p>
        </p:txBody>
      </p:sp>
      <p:sp>
        <p:nvSpPr>
          <p:cNvPr id="2" name="TextBox 1">
            <a:extLst>
              <a:ext uri="{FF2B5EF4-FFF2-40B4-BE49-F238E27FC236}">
                <a16:creationId xmlns:a16="http://schemas.microsoft.com/office/drawing/2014/main" id="{9D3B3E1D-DF73-DD40-8797-F76ECB6DC595}"/>
              </a:ext>
            </a:extLst>
          </p:cNvPr>
          <p:cNvSpPr txBox="1"/>
          <p:nvPr/>
        </p:nvSpPr>
        <p:spPr>
          <a:xfrm>
            <a:off x="335368" y="1035585"/>
            <a:ext cx="9217017" cy="1200329"/>
          </a:xfrm>
          <a:prstGeom prst="rect">
            <a:avLst/>
          </a:prstGeom>
          <a:noFill/>
        </p:spPr>
        <p:txBody>
          <a:bodyPr wrap="square" rtlCol="0">
            <a:spAutoFit/>
          </a:bodyPr>
          <a:lstStyle/>
          <a:p>
            <a:pPr defTabSz="914377">
              <a:defRPr/>
            </a:pPr>
            <a:endParaRPr lang="en-US" sz="2400" dirty="0">
              <a:solidFill>
                <a:prstClr val="black"/>
              </a:solidFill>
              <a:latin typeface="Arial" panose="020B0604020202020204" pitchFamily="34" charset="0"/>
              <a:ea typeface="ＭＳ Ｐゴシック" pitchFamily="34" charset="-128"/>
              <a:cs typeface="Arial" panose="020B0604020202020204" pitchFamily="34" charset="0"/>
            </a:endParaRPr>
          </a:p>
          <a:p>
            <a:pPr defTabSz="914377">
              <a:defRPr/>
            </a:pPr>
            <a:r>
              <a:rPr lang="en-US" sz="2400" dirty="0">
                <a:solidFill>
                  <a:prstClr val="black"/>
                </a:solidFill>
                <a:latin typeface="Arial" panose="020B0604020202020204" pitchFamily="34" charset="0"/>
                <a:ea typeface="ＭＳ Ｐゴシック" pitchFamily="34" charset="-128"/>
                <a:cs typeface="Arial" panose="020B0604020202020204" pitchFamily="34" charset="0"/>
              </a:rPr>
              <a:t>Another illustration: A  mark of 51% might be quite inaccurate, say very probably between 46% and 56%</a:t>
            </a:r>
          </a:p>
        </p:txBody>
      </p:sp>
    </p:spTree>
    <p:extLst>
      <p:ext uri="{BB962C8B-B14F-4D97-AF65-F5344CB8AC3E}">
        <p14:creationId xmlns:p14="http://schemas.microsoft.com/office/powerpoint/2010/main" val="277581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627"/>
            <a:ext cx="9697077" cy="1143000"/>
          </a:xfrm>
        </p:spPr>
        <p:txBody>
          <a:bodyPr>
            <a:normAutofit fontScale="90000"/>
          </a:bodyPr>
          <a:lstStyle/>
          <a:p>
            <a:br>
              <a:rPr lang="en-GB" b="1" dirty="0"/>
            </a:br>
            <a:br>
              <a:rPr lang="en-GB" b="1" dirty="0"/>
            </a:br>
            <a:r>
              <a:rPr lang="en-GB" sz="4133" b="1" dirty="0"/>
              <a:t>The Standard Error of Measurement </a:t>
            </a:r>
            <a:r>
              <a:rPr lang="en-GB" sz="4133" b="1" dirty="0" err="1"/>
              <a:t>SEm</a:t>
            </a:r>
            <a:br>
              <a:rPr lang="en-GB" b="1" dirty="0"/>
            </a:br>
            <a:br>
              <a:rPr lang="en-GB" b="1" dirty="0">
                <a:solidFill>
                  <a:srgbClr val="A40000"/>
                </a:solidFill>
              </a:rPr>
            </a:br>
            <a:endParaRPr lang="en-GB" b="1" dirty="0">
              <a:solidFill>
                <a:srgbClr val="A40000"/>
              </a:solidFill>
            </a:endParaRPr>
          </a:p>
        </p:txBody>
      </p:sp>
      <p:sp>
        <p:nvSpPr>
          <p:cNvPr id="3" name="Content Placeholder 2"/>
          <p:cNvSpPr>
            <a:spLocks noGrp="1"/>
          </p:cNvSpPr>
          <p:nvPr>
            <p:ph idx="1"/>
          </p:nvPr>
        </p:nvSpPr>
        <p:spPr>
          <a:xfrm>
            <a:off x="334434" y="1604798"/>
            <a:ext cx="11523133" cy="4476751"/>
          </a:xfrm>
        </p:spPr>
        <p:txBody>
          <a:bodyPr/>
          <a:lstStyle/>
          <a:p>
            <a:pPr marL="0" indent="0">
              <a:buNone/>
            </a:pPr>
            <a:r>
              <a:rPr lang="en-US" dirty="0" err="1">
                <a:solidFill>
                  <a:srgbClr val="B10035"/>
                </a:solidFill>
                <a:latin typeface="Arial" panose="020B0604020202020204" pitchFamily="34" charset="0"/>
                <a:cs typeface="Arial" panose="020B0604020202020204" pitchFamily="34" charset="0"/>
              </a:rPr>
              <a:t>SEm</a:t>
            </a:r>
            <a:r>
              <a:rPr lang="en-US" dirty="0">
                <a:solidFill>
                  <a:srgbClr val="B10035"/>
                </a:solidFill>
                <a:latin typeface="Arial" panose="020B0604020202020204" pitchFamily="34" charset="0"/>
                <a:cs typeface="Arial" panose="020B0604020202020204" pitchFamily="34" charset="0"/>
              </a:rPr>
              <a:t> (Precision) </a:t>
            </a:r>
            <a:r>
              <a:rPr lang="en-US" dirty="0">
                <a:solidFill>
                  <a:schemeClr val="tx1"/>
                </a:solidFill>
                <a:latin typeface="Arial" panose="020B0604020202020204" pitchFamily="34" charset="0"/>
                <a:cs typeface="Arial" panose="020B0604020202020204" pitchFamily="34" charset="0"/>
              </a:rPr>
              <a:t>depends upon:</a:t>
            </a:r>
          </a:p>
          <a:p>
            <a:pPr lvl="1">
              <a:buClr>
                <a:srgbClr val="A40000"/>
              </a:buClr>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Test length</a:t>
            </a:r>
          </a:p>
          <a:p>
            <a:pPr lvl="1">
              <a:buClr>
                <a:srgbClr val="A40000"/>
              </a:buClr>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Test reliability (⍺)</a:t>
            </a:r>
          </a:p>
          <a:p>
            <a:pPr lvl="1">
              <a:buClr>
                <a:srgbClr val="A40000"/>
              </a:buClr>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The spread of candidates’ scores</a:t>
            </a:r>
          </a:p>
          <a:p>
            <a:pPr marL="457189" lvl="1" indent="0">
              <a:buNone/>
            </a:pPr>
            <a:endParaRPr lang="en-US" sz="3200" dirty="0">
              <a:solidFill>
                <a:schemeClr val="tx1"/>
              </a:solidFill>
              <a:latin typeface="Arial" panose="020B0604020202020204" pitchFamily="34" charset="0"/>
              <a:cs typeface="Arial" panose="020B0604020202020204" pitchFamily="34" charset="0"/>
            </a:endParaRPr>
          </a:p>
          <a:p>
            <a:pPr marL="0" indent="0">
              <a:buNone/>
            </a:pPr>
            <a:r>
              <a:rPr lang="en-GB" dirty="0">
                <a:solidFill>
                  <a:schemeClr val="tx1"/>
                </a:solidFill>
                <a:latin typeface="Arial" panose="020B0604020202020204" pitchFamily="34" charset="0"/>
                <a:cs typeface="Arial" panose="020B0604020202020204" pitchFamily="34" charset="0"/>
              </a:rPr>
              <a:t>The lower the </a:t>
            </a:r>
            <a:r>
              <a:rPr lang="en-GB" dirty="0" err="1">
                <a:solidFill>
                  <a:srgbClr val="B10035"/>
                </a:solidFill>
                <a:latin typeface="Arial" panose="020B0604020202020204" pitchFamily="34" charset="0"/>
                <a:cs typeface="Arial" panose="020B0604020202020204" pitchFamily="34" charset="0"/>
              </a:rPr>
              <a:t>SEm</a:t>
            </a:r>
            <a:r>
              <a:rPr lang="en-GB" dirty="0">
                <a:solidFill>
                  <a:schemeClr val="tx1"/>
                </a:solidFill>
                <a:latin typeface="Arial" panose="020B0604020202020204" pitchFamily="34" charset="0"/>
                <a:cs typeface="Arial" panose="020B0604020202020204" pitchFamily="34" charset="0"/>
              </a:rPr>
              <a:t> the higher the quality of the exam</a:t>
            </a:r>
          </a:p>
          <a:p>
            <a:endParaRPr lang="en-GB" dirty="0">
              <a:solidFill>
                <a:schemeClr val="tx1"/>
              </a:solidFill>
            </a:endParaRPr>
          </a:p>
        </p:txBody>
      </p:sp>
    </p:spTree>
    <p:extLst>
      <p:ext uri="{BB962C8B-B14F-4D97-AF65-F5344CB8AC3E}">
        <p14:creationId xmlns:p14="http://schemas.microsoft.com/office/powerpoint/2010/main" val="2643307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984B-8FFC-C640-80FA-FE7B1BAAEF9F}"/>
              </a:ext>
            </a:extLst>
          </p:cNvPr>
          <p:cNvSpPr>
            <a:spLocks noGrp="1"/>
          </p:cNvSpPr>
          <p:nvPr>
            <p:ph type="title"/>
          </p:nvPr>
        </p:nvSpPr>
        <p:spPr>
          <a:xfrm>
            <a:off x="527381" y="1502791"/>
            <a:ext cx="10753195" cy="579755"/>
          </a:xfrm>
        </p:spPr>
        <p:txBody>
          <a:bodyPr>
            <a:normAutofit fontScale="90000"/>
          </a:bodyPr>
          <a:lstStyle/>
          <a:p>
            <a:br>
              <a:rPr lang="en-US" sz="2700" dirty="0">
                <a:solidFill>
                  <a:schemeClr val="tx1"/>
                </a:solidFill>
                <a:latin typeface="Arial" panose="020B0604020202020204" pitchFamily="34" charset="0"/>
                <a:cs typeface="Arial" panose="020B0604020202020204" pitchFamily="34" charset="0"/>
              </a:rPr>
            </a:br>
            <a:r>
              <a:rPr lang="en-US" sz="2700" dirty="0">
                <a:solidFill>
                  <a:schemeClr val="tx1"/>
                </a:solidFill>
                <a:latin typeface="Arial" panose="020B0604020202020204" pitchFamily="34" charset="0"/>
                <a:cs typeface="Arial" panose="020B0604020202020204" pitchFamily="34" charset="0"/>
              </a:rPr>
              <a:t>Test precision – standard error of measurement (</a:t>
            </a:r>
            <a:r>
              <a:rPr lang="en-US" sz="2700" dirty="0">
                <a:solidFill>
                  <a:srgbClr val="B10035"/>
                </a:solidFill>
                <a:latin typeface="Arial" panose="020B0604020202020204" pitchFamily="34" charset="0"/>
                <a:cs typeface="Arial" panose="020B0604020202020204" pitchFamily="34" charset="0"/>
              </a:rPr>
              <a:t>the SEm</a:t>
            </a:r>
            <a:r>
              <a:rPr lang="en-US" sz="2700" dirty="0">
                <a:solidFill>
                  <a:schemeClr val="tx1"/>
                </a:solidFill>
                <a:latin typeface="Arial" panose="020B0604020202020204" pitchFamily="34" charset="0"/>
                <a:cs typeface="Arial" panose="020B0604020202020204" pitchFamily="34" charset="0"/>
              </a:rPr>
              <a:t>) – decreases as test length increases</a:t>
            </a:r>
            <a:br>
              <a:rPr lang="en-US" dirty="0">
                <a:solidFill>
                  <a:schemeClr val="tx1"/>
                </a:solidFill>
              </a:rPr>
            </a:br>
            <a:r>
              <a:rPr lang="en-US" sz="2200" dirty="0">
                <a:solidFill>
                  <a:schemeClr val="tx1"/>
                </a:solidFill>
                <a:latin typeface="Arial" panose="020B0604020202020204" pitchFamily="34" charset="0"/>
                <a:cs typeface="Arial" panose="020B0604020202020204" pitchFamily="34" charset="0"/>
              </a:rPr>
              <a:t>Example is SQE Pilot MCQ</a:t>
            </a:r>
          </a:p>
        </p:txBody>
      </p:sp>
      <p:pic>
        <p:nvPicPr>
          <p:cNvPr id="4" name="Picture 3">
            <a:extLst>
              <a:ext uri="{FF2B5EF4-FFF2-40B4-BE49-F238E27FC236}">
                <a16:creationId xmlns:a16="http://schemas.microsoft.com/office/drawing/2014/main" id="{9BBCEBE7-CF13-A74D-9BB1-C1D60070A265}"/>
              </a:ext>
            </a:extLst>
          </p:cNvPr>
          <p:cNvPicPr>
            <a:picLocks noChangeAspect="1"/>
          </p:cNvPicPr>
          <p:nvPr/>
        </p:nvPicPr>
        <p:blipFill>
          <a:blip r:embed="rId2"/>
          <a:stretch>
            <a:fillRect/>
          </a:stretch>
        </p:blipFill>
        <p:spPr>
          <a:xfrm>
            <a:off x="2144175" y="2564905"/>
            <a:ext cx="7911160" cy="4153359"/>
          </a:xfrm>
          <a:prstGeom prst="rect">
            <a:avLst/>
          </a:prstGeom>
        </p:spPr>
      </p:pic>
      <p:sp>
        <p:nvSpPr>
          <p:cNvPr id="6" name="TextBox 5">
            <a:extLst>
              <a:ext uri="{FF2B5EF4-FFF2-40B4-BE49-F238E27FC236}">
                <a16:creationId xmlns:a16="http://schemas.microsoft.com/office/drawing/2014/main" id="{C43D85B8-B8F1-4342-8E64-F4BDC04ED2D1}"/>
              </a:ext>
            </a:extLst>
          </p:cNvPr>
          <p:cNvSpPr txBox="1"/>
          <p:nvPr/>
        </p:nvSpPr>
        <p:spPr>
          <a:xfrm>
            <a:off x="1487488" y="3742117"/>
            <a:ext cx="1001600" cy="400110"/>
          </a:xfrm>
          <a:prstGeom prst="rect">
            <a:avLst/>
          </a:prstGeom>
          <a:noFill/>
        </p:spPr>
        <p:txBody>
          <a:bodyPr wrap="square" rtlCol="0">
            <a:spAutoFit/>
          </a:bodyPr>
          <a:lstStyle/>
          <a:p>
            <a:pPr algn="ctr" defTabSz="1219170" fontAlgn="base">
              <a:spcBef>
                <a:spcPct val="0"/>
              </a:spcBef>
              <a:spcAft>
                <a:spcPct val="0"/>
              </a:spcAft>
            </a:pPr>
            <a:r>
              <a:rPr lang="en-US" sz="2000" b="1" dirty="0">
                <a:solidFill>
                  <a:srgbClr val="000000"/>
                </a:solidFill>
                <a:latin typeface="Arial" charset="0"/>
                <a:ea typeface="ＭＳ Ｐゴシック" pitchFamily="34" charset="-128"/>
              </a:rPr>
              <a:t>SEm</a:t>
            </a:r>
            <a:endParaRPr lang="en-US" sz="2400" b="1" dirty="0">
              <a:solidFill>
                <a:srgbClr val="000000"/>
              </a:solidFill>
              <a:latin typeface="Arial" charset="0"/>
              <a:ea typeface="ＭＳ Ｐゴシック" pitchFamily="34" charset="-128"/>
            </a:endParaRPr>
          </a:p>
        </p:txBody>
      </p:sp>
    </p:spTree>
    <p:extLst>
      <p:ext uri="{BB962C8B-B14F-4D97-AF65-F5344CB8AC3E}">
        <p14:creationId xmlns:p14="http://schemas.microsoft.com/office/powerpoint/2010/main" val="2214633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85" y="488556"/>
            <a:ext cx="9603152" cy="579755"/>
          </a:xfrm>
        </p:spPr>
        <p:txBody>
          <a:bodyPr>
            <a:noAutofit/>
          </a:bodyPr>
          <a:lstStyle/>
          <a:p>
            <a:r>
              <a:rPr lang="en-GB" dirty="0">
                <a:latin typeface="Arial" panose="020B0604020202020204" pitchFamily="34" charset="0"/>
                <a:cs typeface="Arial" panose="020B0604020202020204" pitchFamily="34" charset="0"/>
              </a:rPr>
              <a:t>What does this mean for exam design?</a:t>
            </a:r>
          </a:p>
        </p:txBody>
      </p:sp>
      <p:sp>
        <p:nvSpPr>
          <p:cNvPr id="3" name="Content Placeholder 2"/>
          <p:cNvSpPr>
            <a:spLocks noGrp="1"/>
          </p:cNvSpPr>
          <p:nvPr>
            <p:ph idx="1"/>
          </p:nvPr>
        </p:nvSpPr>
        <p:spPr>
          <a:xfrm>
            <a:off x="429286" y="1796819"/>
            <a:ext cx="11523133" cy="4476751"/>
          </a:xfrm>
        </p:spPr>
        <p:txBody>
          <a:bodyPr/>
          <a:lstStyle/>
          <a:p>
            <a:pPr>
              <a:buClr>
                <a:srgbClr val="A40000"/>
              </a:buClr>
            </a:pPr>
            <a:r>
              <a:rPr lang="en-US" dirty="0">
                <a:ea typeface="ＭＳ Ｐゴシック" pitchFamily="34" charset="-128"/>
              </a:rPr>
              <a:t>Unless there is something very wrong with the test candidates’ scores are more precise from longer tests</a:t>
            </a:r>
          </a:p>
          <a:p>
            <a:endParaRPr lang="en-US" dirty="0">
              <a:ea typeface="ＭＳ Ｐゴシック" pitchFamily="34" charset="-128"/>
            </a:endParaRPr>
          </a:p>
          <a:p>
            <a:pPr>
              <a:buClr>
                <a:srgbClr val="A40000"/>
              </a:buClr>
            </a:pPr>
            <a:r>
              <a:rPr lang="en-US" dirty="0">
                <a:ea typeface="ＭＳ Ｐゴシック" pitchFamily="34" charset="-128"/>
              </a:rPr>
              <a:t>But test design is a compromise and this must be balanced with competing factors such as cost</a:t>
            </a:r>
          </a:p>
          <a:p>
            <a:endParaRPr lang="en-GB" dirty="0"/>
          </a:p>
        </p:txBody>
      </p:sp>
    </p:spTree>
    <p:extLst>
      <p:ext uri="{BB962C8B-B14F-4D97-AF65-F5344CB8AC3E}">
        <p14:creationId xmlns:p14="http://schemas.microsoft.com/office/powerpoint/2010/main" val="1646788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latin typeface="Arial" panose="020B0604020202020204" pitchFamily="34" charset="0"/>
                <a:cs typeface="Arial" panose="020B0604020202020204" pitchFamily="34" charset="0"/>
              </a:rPr>
              <a:t>Validity</a:t>
            </a:r>
          </a:p>
        </p:txBody>
      </p:sp>
      <p:sp>
        <p:nvSpPr>
          <p:cNvPr id="3" name="Content Placeholder 2"/>
          <p:cNvSpPr>
            <a:spLocks noGrp="1"/>
          </p:cNvSpPr>
          <p:nvPr>
            <p:ph idx="1"/>
          </p:nvPr>
        </p:nvSpPr>
        <p:spPr>
          <a:xfrm>
            <a:off x="334434" y="1508788"/>
            <a:ext cx="11330185" cy="5184576"/>
          </a:xfrm>
        </p:spPr>
        <p:txBody>
          <a:bodyPr>
            <a:normAutofit fontScale="25000" lnSpcReduction="20000"/>
          </a:bodyPr>
          <a:lstStyle/>
          <a:p>
            <a:r>
              <a:rPr lang="en-GB" sz="10666" dirty="0">
                <a:ea typeface="ＭＳ Ｐゴシック" pitchFamily="34" charset="-128"/>
              </a:rPr>
              <a:t>Kane Validity Framework: 5 key domains of validity evidence: </a:t>
            </a:r>
          </a:p>
          <a:p>
            <a:pPr lvl="1"/>
            <a:r>
              <a:rPr lang="en-GB" sz="9066" dirty="0">
                <a:ea typeface="ＭＳ Ｐゴシック" pitchFamily="34" charset="-128"/>
              </a:rPr>
              <a:t>Assessment content (appropriate content, sufficient sampling etc) </a:t>
            </a:r>
          </a:p>
          <a:p>
            <a:pPr lvl="1"/>
            <a:r>
              <a:rPr lang="en-GB" sz="9066" dirty="0">
                <a:ea typeface="ＭＳ Ｐゴシック" pitchFamily="34" charset="-128"/>
              </a:rPr>
              <a:t>Assessment response process (marking, quality control </a:t>
            </a:r>
            <a:r>
              <a:rPr lang="en-GB" sz="9066" dirty="0" err="1">
                <a:ea typeface="ＭＳ Ｐゴシック" pitchFamily="34" charset="-128"/>
              </a:rPr>
              <a:t>etc</a:t>
            </a:r>
            <a:r>
              <a:rPr lang="en-GB" sz="9066" dirty="0">
                <a:ea typeface="ＭＳ Ｐゴシック" pitchFamily="34" charset="-128"/>
              </a:rPr>
              <a:t>)</a:t>
            </a:r>
          </a:p>
          <a:p>
            <a:pPr lvl="1"/>
            <a:r>
              <a:rPr lang="en-GB" sz="9066" dirty="0">
                <a:ea typeface="ＭＳ Ｐゴシック" pitchFamily="34" charset="-128"/>
              </a:rPr>
              <a:t>Internal structure of the assessment  (reliability, precision, standard setting </a:t>
            </a:r>
            <a:r>
              <a:rPr lang="en-GB" sz="9066" dirty="0" err="1">
                <a:ea typeface="ＭＳ Ｐゴシック" pitchFamily="34" charset="-128"/>
              </a:rPr>
              <a:t>etc</a:t>
            </a:r>
            <a:r>
              <a:rPr lang="en-GB" sz="9066" dirty="0">
                <a:ea typeface="ＭＳ Ｐゴシック" pitchFamily="34" charset="-128"/>
              </a:rPr>
              <a:t>)</a:t>
            </a:r>
          </a:p>
          <a:p>
            <a:pPr lvl="1"/>
            <a:r>
              <a:rPr lang="en-GB" sz="9066" dirty="0">
                <a:ea typeface="ＭＳ Ｐゴシック" pitchFamily="34" charset="-128"/>
              </a:rPr>
              <a:t>Relationship to other variables (performance on other tests – statistical concurrent validity </a:t>
            </a:r>
            <a:r>
              <a:rPr lang="en-GB" sz="9066" dirty="0" err="1">
                <a:ea typeface="ＭＳ Ｐゴシック" pitchFamily="34" charset="-128"/>
              </a:rPr>
              <a:t>etc</a:t>
            </a:r>
            <a:r>
              <a:rPr lang="en-GB" sz="9066" dirty="0">
                <a:ea typeface="ＭＳ Ｐゴシック" pitchFamily="34" charset="-128"/>
              </a:rPr>
              <a:t>)</a:t>
            </a:r>
          </a:p>
          <a:p>
            <a:pPr lvl="1"/>
            <a:r>
              <a:rPr lang="en-GB" sz="9066" dirty="0">
                <a:ea typeface="ＭＳ Ｐゴシック" pitchFamily="34" charset="-128"/>
              </a:rPr>
              <a:t>Consequences of the assessment outcome – (for all stakeholders -  reasonableness and reliability of pass/fail determination, appeal procedures </a:t>
            </a:r>
            <a:r>
              <a:rPr lang="en-GB" sz="9066" dirty="0" err="1">
                <a:ea typeface="ＭＳ Ｐゴシック" pitchFamily="34" charset="-128"/>
              </a:rPr>
              <a:t>etc</a:t>
            </a:r>
            <a:r>
              <a:rPr lang="en-GB" sz="9066" dirty="0">
                <a:ea typeface="ＭＳ Ｐゴシック" pitchFamily="34" charset="-128"/>
              </a:rPr>
              <a:t>)</a:t>
            </a:r>
          </a:p>
          <a:p>
            <a:pPr>
              <a:buClr>
                <a:srgbClr val="A40000"/>
              </a:buClr>
            </a:pPr>
            <a:endParaRPr lang="en-GB" sz="9600" dirty="0">
              <a:ea typeface="ＭＳ Ｐゴシック" pitchFamily="34" charset="-128"/>
            </a:endParaRPr>
          </a:p>
          <a:p>
            <a:pPr marL="0" indent="0">
              <a:buNone/>
            </a:pPr>
            <a:endParaRPr lang="en-US" sz="7466" dirty="0">
              <a:ea typeface="ＭＳ Ｐゴシック" pitchFamily="34" charset="-128"/>
            </a:endParaRPr>
          </a:p>
          <a:p>
            <a:pPr marL="0" indent="0">
              <a:buNone/>
            </a:pPr>
            <a:endParaRPr lang="en-US" sz="7466" dirty="0">
              <a:ea typeface="ＭＳ Ｐゴシック" pitchFamily="34" charset="-128"/>
            </a:endParaRPr>
          </a:p>
          <a:p>
            <a:pPr marL="0" indent="0">
              <a:buNone/>
            </a:pPr>
            <a:r>
              <a:rPr lang="en-US" sz="7466" dirty="0">
                <a:ea typeface="ＭＳ Ｐゴシック" pitchFamily="34" charset="-128"/>
              </a:rPr>
              <a:t>For further information, see the Kane Validity Framework. Eg Kane, MT (2013) Validating the Interpretations and Uses of Test Scores. </a:t>
            </a:r>
            <a:r>
              <a:rPr lang="en-US" sz="7466" u="sng" dirty="0">
                <a:ea typeface="ＭＳ Ｐゴシック" pitchFamily="34" charset="-128"/>
              </a:rPr>
              <a:t>Journal of Educational Measurement, 50(1)</a:t>
            </a:r>
            <a:r>
              <a:rPr lang="en-US" sz="7466" dirty="0">
                <a:ea typeface="ＭＳ Ｐゴシック" pitchFamily="34" charset="-128"/>
              </a:rPr>
              <a:t>, 1-73</a:t>
            </a:r>
          </a:p>
          <a:p>
            <a:endParaRPr lang="en-GB" dirty="0"/>
          </a:p>
        </p:txBody>
      </p:sp>
    </p:spTree>
    <p:extLst>
      <p:ext uri="{BB962C8B-B14F-4D97-AF65-F5344CB8AC3E}">
        <p14:creationId xmlns:p14="http://schemas.microsoft.com/office/powerpoint/2010/main" val="349480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75520" y="1618125"/>
            <a:ext cx="8206680" cy="2386939"/>
          </a:xfrm>
        </p:spPr>
        <p:txBody>
          <a:bodyPr>
            <a:noAutofit/>
          </a:bodyPr>
          <a:lstStyle/>
          <a:p>
            <a:br>
              <a:rPr lang="en-GB" b="1" dirty="0"/>
            </a:br>
            <a:br>
              <a:rPr lang="en-GB" b="1" dirty="0">
                <a:solidFill>
                  <a:schemeClr val="tx1"/>
                </a:solidFill>
              </a:rPr>
            </a:br>
            <a:r>
              <a:rPr lang="en-GB" b="1" dirty="0">
                <a:solidFill>
                  <a:schemeClr val="tx1"/>
                </a:solidFill>
                <a:cs typeface="Arial" panose="020B0604020202020204" pitchFamily="34" charset="0"/>
              </a:rPr>
              <a:t>Reflections on marking</a:t>
            </a:r>
            <a:br>
              <a:rPr lang="en-GB" b="1" dirty="0">
                <a:solidFill>
                  <a:schemeClr val="tx1"/>
                </a:solidFill>
                <a:cs typeface="Arial" panose="020B0604020202020204" pitchFamily="34" charset="0"/>
              </a:rPr>
            </a:br>
            <a:endParaRPr lang="en-US" b="1" dirty="0">
              <a:solidFill>
                <a:schemeClr val="tx1"/>
              </a:solidFill>
              <a:cs typeface="Arial" panose="020B0604020202020204" pitchFamily="34" charset="0"/>
            </a:endParaRPr>
          </a:p>
        </p:txBody>
      </p:sp>
    </p:spTree>
    <p:extLst>
      <p:ext uri="{BB962C8B-B14F-4D97-AF65-F5344CB8AC3E}">
        <p14:creationId xmlns:p14="http://schemas.microsoft.com/office/powerpoint/2010/main" val="2621560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7C84-99C5-4D4A-BFEA-2CC4555AFADE}"/>
              </a:ext>
            </a:extLst>
          </p:cNvPr>
          <p:cNvSpPr>
            <a:spLocks noGrp="1"/>
          </p:cNvSpPr>
          <p:nvPr>
            <p:ph type="title"/>
          </p:nvPr>
        </p:nvSpPr>
        <p:spPr>
          <a:xfrm>
            <a:off x="368417" y="1222741"/>
            <a:ext cx="9514867" cy="1536695"/>
          </a:xfrm>
        </p:spPr>
        <p:txBody>
          <a:bodyPr>
            <a:normAutofit fontScale="90000"/>
          </a:bodyPr>
          <a:lstStyle/>
          <a:p>
            <a:br>
              <a:rPr lang="en-US" sz="2400" dirty="0">
                <a:solidFill>
                  <a:srgbClr val="A40000"/>
                </a:solidFill>
                <a:latin typeface="Arial" panose="020B0604020202020204" pitchFamily="34" charset="0"/>
                <a:cs typeface="Arial" panose="020B0604020202020204" pitchFamily="34" charset="0"/>
              </a:rPr>
            </a:br>
            <a:br>
              <a:rPr lang="en-US" sz="2400" dirty="0">
                <a:solidFill>
                  <a:srgbClr val="A40000"/>
                </a:solidFill>
                <a:latin typeface="Arial" panose="020B0604020202020204" pitchFamily="34" charset="0"/>
                <a:cs typeface="Arial" panose="020B0604020202020204" pitchFamily="34" charset="0"/>
              </a:rPr>
            </a:br>
            <a:br>
              <a:rPr lang="en-US" sz="2400" dirty="0">
                <a:solidFill>
                  <a:srgbClr val="A40000"/>
                </a:solidFill>
                <a:latin typeface="Arial" panose="020B0604020202020204" pitchFamily="34" charset="0"/>
                <a:cs typeface="Arial" panose="020B0604020202020204" pitchFamily="34" charset="0"/>
              </a:rPr>
            </a:br>
            <a:r>
              <a:rPr lang="en-US" sz="2933" dirty="0">
                <a:solidFill>
                  <a:schemeClr val="tx1"/>
                </a:solidFill>
                <a:latin typeface="Arial" panose="020B0604020202020204" pitchFamily="34" charset="0"/>
                <a:cs typeface="Arial" panose="020B0604020202020204" pitchFamily="34" charset="0"/>
              </a:rPr>
              <a:t>Exercise: working individually as examiners,</a:t>
            </a:r>
            <a:br>
              <a:rPr lang="en-US" sz="2933" dirty="0">
                <a:solidFill>
                  <a:schemeClr val="tx1"/>
                </a:solidFill>
                <a:latin typeface="Arial" panose="020B0604020202020204" pitchFamily="34" charset="0"/>
                <a:cs typeface="Arial" panose="020B0604020202020204" pitchFamily="34" charset="0"/>
              </a:rPr>
            </a:br>
            <a:r>
              <a:rPr lang="en-US" sz="2933" dirty="0">
                <a:solidFill>
                  <a:schemeClr val="tx1"/>
                </a:solidFill>
                <a:latin typeface="Arial" panose="020B0604020202020204" pitchFamily="34" charset="0"/>
                <a:cs typeface="Arial" panose="020B0604020202020204" pitchFamily="34" charset="0"/>
              </a:rPr>
              <a:t>please give this student a mark out of 10</a:t>
            </a:r>
            <a:br>
              <a:rPr lang="en-US" sz="2933" dirty="0">
                <a:solidFill>
                  <a:schemeClr val="tx1"/>
                </a:solidFill>
                <a:latin typeface="Arial" panose="020B0604020202020204" pitchFamily="34" charset="0"/>
                <a:cs typeface="Arial" panose="020B0604020202020204" pitchFamily="34" charset="0"/>
              </a:rPr>
            </a:br>
            <a:endParaRPr lang="en-US" sz="2933" dirty="0">
              <a:solidFill>
                <a:schemeClr val="tx1"/>
              </a:solidFill>
              <a:latin typeface="Arial" panose="020B0604020202020204" pitchFamily="34" charset="0"/>
              <a:cs typeface="Arial" panose="020B0604020202020204" pitchFamily="34" charset="0"/>
            </a:endParaRPr>
          </a:p>
        </p:txBody>
      </p:sp>
      <p:sp>
        <p:nvSpPr>
          <p:cNvPr id="55299" name="Rectangle 3"/>
          <p:cNvSpPr>
            <a:spLocks noGrp="1" noChangeArrowheads="1"/>
          </p:cNvSpPr>
          <p:nvPr>
            <p:ph idx="4294967295"/>
          </p:nvPr>
        </p:nvSpPr>
        <p:spPr>
          <a:xfrm>
            <a:off x="7536161" y="2016088"/>
            <a:ext cx="2443135" cy="4841913"/>
          </a:xfrm>
        </p:spPr>
        <p:txBody>
          <a:bodyPr>
            <a:normAutofit/>
          </a:bodyPr>
          <a:lstStyle/>
          <a:p>
            <a:pPr>
              <a:buNone/>
              <a:defRPr/>
            </a:pPr>
            <a:r>
              <a:rPr lang="en-GB" sz="2800" dirty="0">
                <a:effectLst>
                  <a:outerShdw blurRad="38100" dist="38100" dir="2700000" algn="tl">
                    <a:srgbClr val="C0C0C0"/>
                  </a:outerShdw>
                </a:effectLst>
                <a:latin typeface="Corbel" panose="020B0503020204020204" pitchFamily="34" charset="0"/>
              </a:rPr>
              <a:t>Answer:</a:t>
            </a:r>
            <a:br>
              <a:rPr lang="en-GB" sz="1000" b="1" dirty="0">
                <a:effectLst>
                  <a:outerShdw blurRad="38100" dist="38100" dir="2700000" algn="tl">
                    <a:srgbClr val="C0C0C0"/>
                  </a:outerShdw>
                </a:effectLst>
                <a:latin typeface="Corbel" panose="020B0503020204020204" pitchFamily="34" charset="0"/>
              </a:rPr>
            </a:br>
            <a:r>
              <a:rPr lang="en-GB" sz="1000" b="1" dirty="0">
                <a:effectLst>
                  <a:outerShdw blurRad="38100" dist="38100" dir="2700000" algn="tl">
                    <a:srgbClr val="C0C0C0"/>
                  </a:outerShdw>
                </a:effectLst>
                <a:latin typeface="Corbel" panose="020B0503020204020204" pitchFamily="34" charset="0"/>
              </a:rPr>
              <a:t>              </a:t>
            </a:r>
            <a:r>
              <a:rPr lang="en-GB" sz="3600" dirty="0">
                <a:effectLst>
                  <a:outerShdw blurRad="38100" dist="38100" dir="2700000" algn="tl">
                    <a:srgbClr val="C0C0C0"/>
                  </a:outerShdw>
                </a:effectLst>
                <a:latin typeface="Corbel" panose="020B0503020204020204" pitchFamily="34" charset="0"/>
              </a:rPr>
              <a:t>269</a:t>
            </a:r>
          </a:p>
          <a:p>
            <a:pPr>
              <a:spcBef>
                <a:spcPts val="0"/>
              </a:spcBef>
              <a:buNone/>
              <a:defRPr/>
            </a:pPr>
            <a:r>
              <a:rPr lang="en-GB" sz="3600" dirty="0">
                <a:effectLst>
                  <a:outerShdw blurRad="38100" dist="38100" dir="2700000" algn="tl">
                    <a:srgbClr val="C0C0C0"/>
                  </a:outerShdw>
                </a:effectLst>
                <a:latin typeface="Corbel" panose="020B0503020204020204" pitchFamily="34" charset="0"/>
              </a:rPr>
              <a:t>  x     63    </a:t>
            </a:r>
            <a:br>
              <a:rPr lang="en-GB" sz="3600" dirty="0">
                <a:effectLst>
                  <a:outerShdw blurRad="38100" dist="38100" dir="2700000" algn="tl">
                    <a:srgbClr val="C0C0C0"/>
                  </a:outerShdw>
                </a:effectLst>
                <a:latin typeface="Corbel" panose="020B0503020204020204" pitchFamily="34" charset="0"/>
              </a:rPr>
            </a:br>
            <a:r>
              <a:rPr lang="en-GB" sz="1100" dirty="0">
                <a:effectLst>
                  <a:outerShdw blurRad="38100" dist="38100" dir="2700000" algn="tl">
                    <a:srgbClr val="C0C0C0"/>
                  </a:outerShdw>
                </a:effectLst>
                <a:latin typeface="Corbel" panose="020B0503020204020204" pitchFamily="34" charset="0"/>
              </a:rPr>
              <a:t> </a:t>
            </a:r>
            <a:r>
              <a:rPr lang="en-GB" sz="2000" dirty="0">
                <a:effectLst>
                  <a:outerShdw blurRad="38100" dist="38100" dir="2700000" algn="tl">
                    <a:srgbClr val="C0C0C0"/>
                  </a:outerShdw>
                </a:effectLst>
                <a:latin typeface="Corbel" panose="020B0503020204020204" pitchFamily="34" charset="0"/>
              </a:rPr>
              <a:t>   </a:t>
            </a:r>
          </a:p>
          <a:p>
            <a:pPr>
              <a:spcBef>
                <a:spcPts val="0"/>
              </a:spcBef>
              <a:buNone/>
              <a:defRPr/>
            </a:pPr>
            <a:r>
              <a:rPr lang="en-GB" sz="3600" dirty="0">
                <a:effectLst>
                  <a:outerShdw blurRad="38100" dist="38100" dir="2700000" algn="tl">
                    <a:srgbClr val="C0C0C0"/>
                  </a:outerShdw>
                </a:effectLst>
                <a:latin typeface="Corbel" panose="020B0503020204020204" pitchFamily="34" charset="0"/>
              </a:rPr>
              <a:t>       807</a:t>
            </a:r>
          </a:p>
          <a:p>
            <a:pPr>
              <a:spcBef>
                <a:spcPts val="0"/>
              </a:spcBef>
              <a:buNone/>
              <a:defRPr/>
            </a:pPr>
            <a:r>
              <a:rPr lang="en-GB" sz="3600" dirty="0">
                <a:effectLst>
                  <a:outerShdw blurRad="38100" dist="38100" dir="2700000" algn="tl">
                    <a:srgbClr val="C0C0C0"/>
                  </a:outerShdw>
                </a:effectLst>
                <a:latin typeface="Corbel" panose="020B0503020204020204" pitchFamily="34" charset="0"/>
              </a:rPr>
              <a:t>  16040</a:t>
            </a:r>
          </a:p>
          <a:p>
            <a:pPr>
              <a:buNone/>
              <a:defRPr/>
            </a:pPr>
            <a:r>
              <a:rPr lang="en-GB" sz="3600" dirty="0">
                <a:effectLst>
                  <a:outerShdw blurRad="38100" dist="38100" dir="2700000" algn="tl">
                    <a:srgbClr val="C0C0C0"/>
                  </a:outerShdw>
                </a:effectLst>
                <a:latin typeface="Corbel" panose="020B0503020204020204" pitchFamily="34" charset="0"/>
              </a:rPr>
              <a:t>  16847</a:t>
            </a:r>
          </a:p>
          <a:p>
            <a:pPr algn="r">
              <a:buNone/>
              <a:defRPr/>
            </a:pPr>
            <a:endParaRPr lang="en-GB" sz="3508" b="1" dirty="0">
              <a:effectLst>
                <a:outerShdw blurRad="38100" dist="38100" dir="2700000" algn="tl">
                  <a:srgbClr val="C0C0C0"/>
                </a:outerShdw>
              </a:effectLst>
              <a:latin typeface="Comic Sans MS" pitchFamily="66" charset="0"/>
            </a:endParaRPr>
          </a:p>
          <a:p>
            <a:pPr algn="r" eaLnBrk="1" hangingPunct="1">
              <a:buFontTx/>
              <a:buNone/>
              <a:defRPr/>
            </a:pPr>
            <a:endParaRPr lang="en-GB" sz="3508" b="1" dirty="0">
              <a:effectLst>
                <a:outerShdw blurRad="38100" dist="38100" dir="2700000" algn="tl">
                  <a:srgbClr val="C0C0C0"/>
                </a:outerShdw>
              </a:effectLst>
              <a:latin typeface="Comic Sans MS" pitchFamily="66" charset="0"/>
            </a:endParaRPr>
          </a:p>
        </p:txBody>
      </p:sp>
      <p:sp>
        <p:nvSpPr>
          <p:cNvPr id="32772" name="Line 6"/>
          <p:cNvSpPr>
            <a:spLocks noChangeShapeType="1"/>
          </p:cNvSpPr>
          <p:nvPr/>
        </p:nvSpPr>
        <p:spPr bwMode="auto">
          <a:xfrm>
            <a:off x="7621595" y="3674023"/>
            <a:ext cx="1498600" cy="0"/>
          </a:xfrm>
          <a:prstGeom prst="line">
            <a:avLst/>
          </a:prstGeom>
          <a:noFill/>
          <a:ln w="25400">
            <a:solidFill>
              <a:schemeClr val="tx1"/>
            </a:solidFill>
            <a:round/>
            <a:headEnd/>
            <a:tailEnd/>
          </a:ln>
        </p:spPr>
        <p:txBody>
          <a:bodyPr wrap="none" anchor="ctr"/>
          <a:lstStyle/>
          <a:p>
            <a:pPr algn="ctr" defTabSz="1219170" fontAlgn="base">
              <a:spcBef>
                <a:spcPct val="0"/>
              </a:spcBef>
              <a:spcAft>
                <a:spcPct val="0"/>
              </a:spcAft>
            </a:pPr>
            <a:endParaRPr lang="en-GB" sz="1663">
              <a:solidFill>
                <a:srgbClr val="000000"/>
              </a:solidFill>
              <a:latin typeface="Arial" charset="0"/>
              <a:ea typeface="ＭＳ Ｐゴシック" pitchFamily="34" charset="-128"/>
            </a:endParaRPr>
          </a:p>
        </p:txBody>
      </p:sp>
      <p:sp>
        <p:nvSpPr>
          <p:cNvPr id="32774" name="Line 12"/>
          <p:cNvSpPr>
            <a:spLocks noChangeShapeType="1"/>
          </p:cNvSpPr>
          <p:nvPr/>
        </p:nvSpPr>
        <p:spPr bwMode="auto">
          <a:xfrm>
            <a:off x="7621595" y="1915747"/>
            <a:ext cx="1498600" cy="0"/>
          </a:xfrm>
          <a:prstGeom prst="line">
            <a:avLst/>
          </a:prstGeom>
          <a:noFill/>
          <a:ln w="25400">
            <a:solidFill>
              <a:schemeClr val="tx1"/>
            </a:solidFill>
            <a:round/>
            <a:headEnd/>
            <a:tailEnd/>
          </a:ln>
        </p:spPr>
        <p:txBody>
          <a:bodyPr wrap="none" anchor="ctr"/>
          <a:lstStyle/>
          <a:p>
            <a:pPr algn="ctr" defTabSz="1219170" fontAlgn="base">
              <a:spcBef>
                <a:spcPct val="0"/>
              </a:spcBef>
              <a:spcAft>
                <a:spcPct val="0"/>
              </a:spcAft>
            </a:pPr>
            <a:endParaRPr lang="en-GB" sz="1663">
              <a:solidFill>
                <a:srgbClr val="000000"/>
              </a:solidFill>
              <a:latin typeface="Arial" charset="0"/>
              <a:ea typeface="ＭＳ Ｐゴシック" pitchFamily="34" charset="-128"/>
            </a:endParaRPr>
          </a:p>
        </p:txBody>
      </p:sp>
      <p:sp>
        <p:nvSpPr>
          <p:cNvPr id="32775" name="Line 13"/>
          <p:cNvSpPr>
            <a:spLocks noChangeShapeType="1"/>
          </p:cNvSpPr>
          <p:nvPr/>
        </p:nvSpPr>
        <p:spPr bwMode="auto">
          <a:xfrm>
            <a:off x="7679909" y="5925277"/>
            <a:ext cx="1498600" cy="0"/>
          </a:xfrm>
          <a:prstGeom prst="line">
            <a:avLst/>
          </a:prstGeom>
          <a:noFill/>
          <a:ln w="25400">
            <a:solidFill>
              <a:schemeClr val="tx1"/>
            </a:solidFill>
            <a:round/>
            <a:headEnd/>
            <a:tailEnd/>
          </a:ln>
        </p:spPr>
        <p:txBody>
          <a:bodyPr wrap="none" anchor="ctr"/>
          <a:lstStyle/>
          <a:p>
            <a:pPr algn="ctr" defTabSz="1219170" fontAlgn="base">
              <a:spcBef>
                <a:spcPct val="0"/>
              </a:spcBef>
              <a:spcAft>
                <a:spcPct val="0"/>
              </a:spcAft>
            </a:pPr>
            <a:endParaRPr lang="en-GB" sz="1663">
              <a:solidFill>
                <a:srgbClr val="000000"/>
              </a:solidFill>
              <a:latin typeface="Arial" charset="0"/>
              <a:ea typeface="ＭＳ Ｐゴシック" pitchFamily="34" charset="-128"/>
            </a:endParaRPr>
          </a:p>
        </p:txBody>
      </p:sp>
      <p:sp>
        <p:nvSpPr>
          <p:cNvPr id="8" name="TextBox 7"/>
          <p:cNvSpPr txBox="1"/>
          <p:nvPr/>
        </p:nvSpPr>
        <p:spPr>
          <a:xfrm rot="21188135">
            <a:off x="1929916" y="3885168"/>
            <a:ext cx="4236429" cy="1200329"/>
          </a:xfrm>
          <a:prstGeom prst="rect">
            <a:avLst/>
          </a:prstGeom>
          <a:noFill/>
          <a:ln w="28575">
            <a:solidFill>
              <a:schemeClr val="accent6">
                <a:lumMod val="75000"/>
              </a:schemeClr>
            </a:solidFill>
          </a:ln>
        </p:spPr>
        <p:txBody>
          <a:bodyPr wrap="square" rtlCol="0">
            <a:spAutoFit/>
          </a:bodyPr>
          <a:lstStyle/>
          <a:p>
            <a:pPr algn="ctr" defTabSz="1219170" fontAlgn="base">
              <a:spcBef>
                <a:spcPct val="0"/>
              </a:spcBef>
              <a:spcAft>
                <a:spcPct val="0"/>
              </a:spcAft>
            </a:pPr>
            <a:r>
              <a:rPr lang="en-US" sz="3600" dirty="0">
                <a:solidFill>
                  <a:srgbClr val="000000"/>
                </a:solidFill>
                <a:latin typeface="Corbel" panose="020B0503020204020204" pitchFamily="34" charset="0"/>
                <a:ea typeface="ＭＳ Ｐゴシック" pitchFamily="34" charset="-128"/>
              </a:rPr>
              <a:t>The student’s task: </a:t>
            </a:r>
            <a:br>
              <a:rPr lang="en-US" sz="3600" dirty="0">
                <a:solidFill>
                  <a:srgbClr val="000000"/>
                </a:solidFill>
                <a:latin typeface="Corbel" panose="020B0503020204020204" pitchFamily="34" charset="0"/>
                <a:ea typeface="ＭＳ Ｐゴシック" pitchFamily="34" charset="-128"/>
              </a:rPr>
            </a:br>
            <a:r>
              <a:rPr lang="en-US" sz="3600" dirty="0">
                <a:solidFill>
                  <a:srgbClr val="000000"/>
                </a:solidFill>
                <a:latin typeface="Corbel" panose="020B0503020204020204" pitchFamily="34" charset="0"/>
                <a:ea typeface="ＭＳ Ｐゴシック" pitchFamily="34" charset="-128"/>
              </a:rPr>
              <a:t>“Multiply 269 by 63”</a:t>
            </a:r>
          </a:p>
        </p:txBody>
      </p:sp>
      <p:sp>
        <p:nvSpPr>
          <p:cNvPr id="9" name="Line 13">
            <a:extLst>
              <a:ext uri="{FF2B5EF4-FFF2-40B4-BE49-F238E27FC236}">
                <a16:creationId xmlns:a16="http://schemas.microsoft.com/office/drawing/2014/main" id="{8458F642-5342-D745-B439-2017CDA89A54}"/>
              </a:ext>
            </a:extLst>
          </p:cNvPr>
          <p:cNvSpPr>
            <a:spLocks noChangeShapeType="1"/>
          </p:cNvSpPr>
          <p:nvPr/>
        </p:nvSpPr>
        <p:spPr bwMode="auto">
          <a:xfrm>
            <a:off x="7655416" y="5157192"/>
            <a:ext cx="1498600" cy="0"/>
          </a:xfrm>
          <a:prstGeom prst="line">
            <a:avLst/>
          </a:prstGeom>
          <a:noFill/>
          <a:ln w="25400">
            <a:solidFill>
              <a:schemeClr val="tx1"/>
            </a:solidFill>
            <a:round/>
            <a:headEnd/>
            <a:tailEnd/>
          </a:ln>
        </p:spPr>
        <p:txBody>
          <a:bodyPr wrap="none" anchor="ctr"/>
          <a:lstStyle/>
          <a:p>
            <a:pPr algn="ctr" defTabSz="1219170" fontAlgn="base">
              <a:spcBef>
                <a:spcPct val="0"/>
              </a:spcBef>
              <a:spcAft>
                <a:spcPct val="0"/>
              </a:spcAft>
            </a:pPr>
            <a:endParaRPr lang="en-GB" sz="1663">
              <a:solidFill>
                <a:srgbClr val="000000"/>
              </a:solidFill>
              <a:latin typeface="Arial" charset="0"/>
              <a:ea typeface="ＭＳ Ｐゴシック" pitchFamily="34" charset="-128"/>
            </a:endParaRPr>
          </a:p>
        </p:txBody>
      </p:sp>
    </p:spTree>
    <p:extLst>
      <p:ext uri="{BB962C8B-B14F-4D97-AF65-F5344CB8AC3E}">
        <p14:creationId xmlns:p14="http://schemas.microsoft.com/office/powerpoint/2010/main" val="17070565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5CF3-0B99-264A-A6B9-A10529DC480D}"/>
              </a:ext>
            </a:extLst>
          </p:cNvPr>
          <p:cNvSpPr>
            <a:spLocks noGrp="1"/>
          </p:cNvSpPr>
          <p:nvPr>
            <p:ph type="title"/>
          </p:nvPr>
        </p:nvSpPr>
        <p:spPr>
          <a:xfrm>
            <a:off x="334433" y="260351"/>
            <a:ext cx="8353855" cy="1143000"/>
          </a:xfrm>
        </p:spPr>
        <p:txBody>
          <a:bodyPr>
            <a:noAutofit/>
          </a:bodyPr>
          <a:lstStyle/>
          <a:p>
            <a:r>
              <a:rPr lang="en-US" dirty="0">
                <a:latin typeface="Arial" panose="020B0604020202020204" pitchFamily="34" charset="0"/>
                <a:cs typeface="Arial" panose="020B0604020202020204" pitchFamily="34" charset="0"/>
              </a:rPr>
              <a:t>Marking legal skills stations</a:t>
            </a:r>
          </a:p>
        </p:txBody>
      </p:sp>
      <p:sp>
        <p:nvSpPr>
          <p:cNvPr id="3" name="Content Placeholder 2">
            <a:extLst>
              <a:ext uri="{FF2B5EF4-FFF2-40B4-BE49-F238E27FC236}">
                <a16:creationId xmlns:a16="http://schemas.microsoft.com/office/drawing/2014/main" id="{F3B378E4-0B25-F44E-8532-743373000071}"/>
              </a:ext>
            </a:extLst>
          </p:cNvPr>
          <p:cNvSpPr>
            <a:spLocks noGrp="1"/>
          </p:cNvSpPr>
          <p:nvPr>
            <p:ph idx="1"/>
          </p:nvPr>
        </p:nvSpPr>
        <p:spPr>
          <a:xfrm>
            <a:off x="334435" y="1200838"/>
            <a:ext cx="11330184" cy="5300503"/>
          </a:xfrm>
        </p:spPr>
        <p:txBody>
          <a:bodyPr>
            <a:normAutofit fontScale="47500" lnSpcReduction="20000"/>
          </a:bodyPr>
          <a:lstStyle/>
          <a:p>
            <a:pPr marL="0" indent="0">
              <a:buNone/>
            </a:pPr>
            <a:endParaRPr lang="en-US" sz="2000" dirty="0">
              <a:latin typeface="Arial" panose="020B0604020202020204" pitchFamily="34" charset="0"/>
              <a:cs typeface="Arial" panose="020B0604020202020204" pitchFamily="34" charset="0"/>
            </a:endParaRPr>
          </a:p>
          <a:p>
            <a:pPr marL="0" indent="0">
              <a:buNone/>
            </a:pPr>
            <a:r>
              <a:rPr lang="en-US" sz="5067" dirty="0">
                <a:latin typeface="Arial" panose="020B0604020202020204" pitchFamily="34" charset="0"/>
                <a:cs typeface="Arial" panose="020B0604020202020204" pitchFamily="34" charset="0"/>
              </a:rPr>
              <a:t>Some issues:</a:t>
            </a:r>
          </a:p>
          <a:p>
            <a:pPr marL="0" indent="0">
              <a:buNone/>
            </a:pPr>
            <a:endParaRPr lang="en-US" sz="5067" dirty="0">
              <a:latin typeface="Arial" panose="020B0604020202020204" pitchFamily="34" charset="0"/>
              <a:cs typeface="Arial" panose="020B0604020202020204" pitchFamily="34" charset="0"/>
            </a:endParaRPr>
          </a:p>
          <a:p>
            <a:r>
              <a:rPr lang="en-US" sz="5067" dirty="0">
                <a:ea typeface="ＭＳ Ｐゴシック" pitchFamily="34" charset="-128"/>
              </a:rPr>
              <a:t>The results and the approach</a:t>
            </a:r>
          </a:p>
          <a:p>
            <a:endParaRPr lang="en-US" sz="5067" dirty="0">
              <a:ea typeface="ＭＳ Ｐゴシック" pitchFamily="34" charset="-128"/>
            </a:endParaRPr>
          </a:p>
          <a:p>
            <a:r>
              <a:rPr lang="en-US" sz="5067" dirty="0">
                <a:ea typeface="ＭＳ Ｐゴシック" pitchFamily="34" charset="-128"/>
              </a:rPr>
              <a:t>A small mistake that could result in a negligence claim given the fact pattern and vice versa</a:t>
            </a:r>
          </a:p>
          <a:p>
            <a:endParaRPr lang="en-US" sz="5067" dirty="0">
              <a:ea typeface="ＭＳ Ｐゴシック" pitchFamily="34" charset="-128"/>
            </a:endParaRPr>
          </a:p>
          <a:p>
            <a:r>
              <a:rPr lang="en-US" sz="5067" dirty="0">
                <a:ea typeface="ＭＳ Ｐゴシック" pitchFamily="34" charset="-128"/>
              </a:rPr>
              <a:t>In looking at the detail the examiners may miss the whole:</a:t>
            </a:r>
          </a:p>
          <a:p>
            <a:pPr marL="990575" lvl="2" indent="-457189"/>
            <a:r>
              <a:rPr lang="en-US" sz="4533" dirty="0">
                <a:ea typeface="ＭＳ Ｐゴシック" pitchFamily="34" charset="-128"/>
              </a:rPr>
              <a:t>The scattergun approach</a:t>
            </a:r>
          </a:p>
          <a:p>
            <a:pPr marL="990575" lvl="2" indent="-457189"/>
            <a:r>
              <a:rPr lang="en-US" sz="4533" dirty="0">
                <a:ea typeface="ＭＳ Ｐゴシック" pitchFamily="34" charset="-128"/>
              </a:rPr>
              <a:t>The answer which makes the right points but lacks understanding</a:t>
            </a:r>
          </a:p>
          <a:p>
            <a:pPr marL="533387" lvl="2" indent="0">
              <a:buNone/>
            </a:pPr>
            <a:endParaRPr lang="en-US" sz="4533" dirty="0">
              <a:ea typeface="ＭＳ Ｐゴシック" pitchFamily="34" charset="-128"/>
            </a:endParaRPr>
          </a:p>
          <a:p>
            <a:r>
              <a:rPr lang="en-US" sz="5067" dirty="0">
                <a:ea typeface="ＭＳ Ｐゴシック" pitchFamily="34" charset="-128"/>
              </a:rPr>
              <a:t>Mark schemes that require examiners to exercise professional judgment have greater </a:t>
            </a:r>
            <a:r>
              <a:rPr lang="en-US" sz="5067" dirty="0">
                <a:solidFill>
                  <a:srgbClr val="B10035"/>
                </a:solidFill>
                <a:ea typeface="ＭＳ Ｐゴシック" pitchFamily="34" charset="-128"/>
              </a:rPr>
              <a:t>validity</a:t>
            </a:r>
            <a:r>
              <a:rPr lang="en-US" sz="5067" dirty="0">
                <a:ea typeface="ＭＳ Ｐゴシック" pitchFamily="34" charset="-128"/>
              </a:rPr>
              <a:t> for entry to a profession </a:t>
            </a:r>
            <a:r>
              <a:rPr lang="en-US" sz="5067" i="1" dirty="0">
                <a:ea typeface="ＭＳ Ｐゴシック" pitchFamily="34" charset="-128"/>
              </a:rPr>
              <a:t>provided</a:t>
            </a:r>
            <a:r>
              <a:rPr lang="en-US" sz="5067" dirty="0">
                <a:ea typeface="ＭＳ Ｐゴシック" pitchFamily="34" charset="-128"/>
              </a:rPr>
              <a:t> there is a level descriptor and examiners have adequate training, preparation and monitoring</a:t>
            </a:r>
          </a:p>
          <a:p>
            <a:endParaRPr lang="en-US" dirty="0"/>
          </a:p>
        </p:txBody>
      </p:sp>
    </p:spTree>
    <p:extLst>
      <p:ext uri="{BB962C8B-B14F-4D97-AF65-F5344CB8AC3E}">
        <p14:creationId xmlns:p14="http://schemas.microsoft.com/office/powerpoint/2010/main" val="626108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39" y="644691"/>
            <a:ext cx="9505056" cy="579755"/>
          </a:xfrm>
        </p:spPr>
        <p:txBody>
          <a:bodyPr>
            <a:noAutofit/>
          </a:bodyPr>
          <a:lstStyle/>
          <a:p>
            <a:r>
              <a:rPr lang="en-GB" dirty="0">
                <a:latin typeface="Arial" panose="020B0604020202020204" pitchFamily="34" charset="0"/>
                <a:cs typeface="Arial" panose="020B0604020202020204" pitchFamily="34" charset="0"/>
              </a:rPr>
              <a:t>Competency based marking of legal skills assessments in the SQE</a:t>
            </a:r>
            <a:br>
              <a:rPr lang="en-GB" sz="2400" dirty="0">
                <a:solidFill>
                  <a:schemeClr val="tx1"/>
                </a:solidFill>
                <a:latin typeface="Arial" panose="020B0604020202020204" pitchFamily="34" charset="0"/>
                <a:cs typeface="Arial" panose="020B0604020202020204" pitchFamily="34" charset="0"/>
              </a:rPr>
            </a:br>
            <a:endParaRPr lang="en-GB" sz="24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35360" y="1508787"/>
            <a:ext cx="11425269" cy="5210244"/>
          </a:xfrm>
        </p:spPr>
        <p:txBody>
          <a:bodyPr>
            <a:noAutofit/>
          </a:bodyPr>
          <a:lstStyle/>
          <a:p>
            <a:r>
              <a:rPr lang="en-GB" sz="2133" dirty="0">
                <a:ea typeface="ＭＳ Ｐゴシック" pitchFamily="34" charset="-128"/>
              </a:rPr>
              <a:t>Marking is based on the professional judgement of examiners informed by competency as defined by the level descriptor (the Threshold standard) and the Functioning Legal Knowledge</a:t>
            </a:r>
          </a:p>
          <a:p>
            <a:endParaRPr lang="en-GB" sz="2133" dirty="0">
              <a:ea typeface="ＭＳ Ｐゴシック" pitchFamily="34" charset="-128"/>
            </a:endParaRPr>
          </a:p>
          <a:p>
            <a:r>
              <a:rPr lang="en-GB" sz="2133" dirty="0">
                <a:ea typeface="ＭＳ Ｐゴシック" pitchFamily="34" charset="-128"/>
              </a:rPr>
              <a:t>This will involving grading performance against the assessment criteria in terms of the required level of competency. Typically this might involve grading as follows:</a:t>
            </a:r>
          </a:p>
          <a:p>
            <a:pPr marL="1142971" lvl="2" indent="-609585">
              <a:buFont typeface="+mj-lt"/>
              <a:buAutoNum type="alphaUcPeriod"/>
            </a:pPr>
            <a:r>
              <a:rPr lang="en-GB" sz="1600" dirty="0">
                <a:ea typeface="ＭＳ Ｐゴシック" pitchFamily="34" charset="-128"/>
              </a:rPr>
              <a:t>Superior performance: well above the competency requirements of the assessment (5 marks)</a:t>
            </a:r>
          </a:p>
          <a:p>
            <a:pPr marL="1142971" lvl="2" indent="-609585">
              <a:buFont typeface="+mj-lt"/>
              <a:buAutoNum type="alphaUcPeriod"/>
            </a:pPr>
            <a:r>
              <a:rPr lang="en-GB" sz="1600" dirty="0">
                <a:ea typeface="ＭＳ Ｐゴシック" pitchFamily="34" charset="-128"/>
              </a:rPr>
              <a:t>Clearly satisfactory: clearly meets the competency requirements of the assessment (4 marks)</a:t>
            </a:r>
          </a:p>
          <a:p>
            <a:pPr marL="1142971" lvl="2" indent="-609585">
              <a:buFont typeface="+mj-lt"/>
              <a:buAutoNum type="alphaUcPeriod"/>
            </a:pPr>
            <a:r>
              <a:rPr lang="en-GB" sz="1600" dirty="0">
                <a:ea typeface="ＭＳ Ｐゴシック" pitchFamily="34" charset="-128"/>
              </a:rPr>
              <a:t>Marginal pass: on balance, just meets the competency requirements of the assessment (3 marks)</a:t>
            </a:r>
          </a:p>
          <a:p>
            <a:pPr marL="1142971" lvl="2" indent="-609585">
              <a:buFont typeface="+mj-lt"/>
              <a:buAutoNum type="alphaUcPeriod"/>
            </a:pPr>
            <a:r>
              <a:rPr lang="en-GB" sz="1600" dirty="0">
                <a:ea typeface="ＭＳ Ｐゴシック" pitchFamily="34" charset="-128"/>
              </a:rPr>
              <a:t>Marginal fail: on balance, just fails to meet the competency requirements of the assessment (2 marks)</a:t>
            </a:r>
          </a:p>
          <a:p>
            <a:pPr marL="1142971" lvl="2" indent="-609585">
              <a:buFont typeface="+mj-lt"/>
              <a:buAutoNum type="alphaUcPeriod"/>
            </a:pPr>
            <a:r>
              <a:rPr lang="en-GB" sz="1600" dirty="0">
                <a:ea typeface="ＭＳ Ｐゴシック" pitchFamily="34" charset="-128"/>
              </a:rPr>
              <a:t>Clearly unsatisfactory: clearly does not meet the competency requirements of the assessment (1 mark)</a:t>
            </a:r>
          </a:p>
          <a:p>
            <a:pPr marL="1142971" lvl="2" indent="-609585">
              <a:buFont typeface="+mj-lt"/>
              <a:buAutoNum type="alphaUcPeriod"/>
            </a:pPr>
            <a:r>
              <a:rPr lang="en-GB" sz="1600" dirty="0">
                <a:ea typeface="ＭＳ Ｐゴシック" pitchFamily="34" charset="-128"/>
              </a:rPr>
              <a:t>Poor performance: well below the competency requirements of the assessment (0 marks)</a:t>
            </a:r>
          </a:p>
          <a:p>
            <a:pPr marL="533387" lvl="2" indent="0">
              <a:buNone/>
            </a:pPr>
            <a:endParaRPr lang="en-GB" sz="1600" dirty="0">
              <a:ea typeface="ＭＳ Ｐゴシック" pitchFamily="34" charset="-128"/>
            </a:endParaRPr>
          </a:p>
          <a:p>
            <a:r>
              <a:rPr lang="en-GB" sz="2133" dirty="0">
                <a:ea typeface="ＭＳ Ｐゴシック" pitchFamily="34" charset="-128"/>
              </a:rPr>
              <a:t>This approach ensures the connection is maintained between marking and the purpose of the assessment and so helps maintain its </a:t>
            </a:r>
            <a:r>
              <a:rPr lang="en-GB" sz="2133" dirty="0">
                <a:solidFill>
                  <a:srgbClr val="B10035"/>
                </a:solidFill>
                <a:ea typeface="ＭＳ Ｐゴシック" pitchFamily="34" charset="-128"/>
              </a:rPr>
              <a:t>Validity</a:t>
            </a:r>
          </a:p>
        </p:txBody>
      </p:sp>
    </p:spTree>
    <p:extLst>
      <p:ext uri="{BB962C8B-B14F-4D97-AF65-F5344CB8AC3E}">
        <p14:creationId xmlns:p14="http://schemas.microsoft.com/office/powerpoint/2010/main" val="3109692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C8BEA5B-7F86-8B49-B8B1-C4FBFE99D001}"/>
              </a:ext>
            </a:extLst>
          </p:cNvPr>
          <p:cNvSpPr txBox="1">
            <a:spLocks/>
          </p:cNvSpPr>
          <p:nvPr/>
        </p:nvSpPr>
        <p:spPr>
          <a:xfrm>
            <a:off x="334432" y="1892830"/>
            <a:ext cx="10081120" cy="27440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5">
                  <a:lumMod val="75000"/>
                </a:schemeClr>
              </a:buClr>
              <a:buFont typeface="Arial" panose="020B0604020202020204" pitchFamily="34" charset="0"/>
              <a:buChar char="•"/>
              <a:defRPr sz="2400" kern="1200">
                <a:solidFill>
                  <a:schemeClr val="tx1"/>
                </a:solidFill>
                <a:latin typeface="Corbel" charset="0"/>
                <a:ea typeface="Corbel" charset="0"/>
                <a:cs typeface="Corbel" charset="0"/>
              </a:defRPr>
            </a:lvl1pPr>
            <a:lvl2pPr marL="685800" indent="-228600" algn="l" defTabSz="914400" rtl="0" eaLnBrk="1" latinLnBrk="0" hangingPunct="1">
              <a:lnSpc>
                <a:spcPct val="90000"/>
              </a:lnSpc>
              <a:spcBef>
                <a:spcPts val="500"/>
              </a:spcBef>
              <a:buClr>
                <a:schemeClr val="accent5">
                  <a:lumMod val="75000"/>
                </a:schemeClr>
              </a:buClr>
              <a:buFont typeface="Arial" panose="020B0604020202020204" pitchFamily="34" charset="0"/>
              <a:buChar char="•"/>
              <a:defRPr sz="2000" kern="1200">
                <a:solidFill>
                  <a:schemeClr val="tx1"/>
                </a:solidFill>
                <a:latin typeface="Corbel" charset="0"/>
                <a:ea typeface="Corbel" charset="0"/>
                <a:cs typeface="Corbel" charset="0"/>
              </a:defRPr>
            </a:lvl2pPr>
            <a:lvl3pPr marL="1143000" indent="-228600" algn="l" defTabSz="914400" rtl="0" eaLnBrk="1" latinLnBrk="0" hangingPunct="1">
              <a:lnSpc>
                <a:spcPct val="90000"/>
              </a:lnSpc>
              <a:spcBef>
                <a:spcPts val="500"/>
              </a:spcBef>
              <a:buClr>
                <a:schemeClr val="accent5">
                  <a:lumMod val="75000"/>
                </a:schemeClr>
              </a:buClr>
              <a:buFont typeface="Arial" panose="020B0604020202020204" pitchFamily="34" charset="0"/>
              <a:buChar char="•"/>
              <a:defRPr sz="1800" kern="1200">
                <a:solidFill>
                  <a:schemeClr val="tx1"/>
                </a:solidFill>
                <a:latin typeface="Corbel" charset="0"/>
                <a:ea typeface="Corbel" charset="0"/>
                <a:cs typeface="Corbel" charset="0"/>
              </a:defRPr>
            </a:lvl3pPr>
            <a:lvl4pPr marL="1600200" indent="-228600" algn="l" defTabSz="914400" rtl="0" eaLnBrk="1" latinLnBrk="0" hangingPunct="1">
              <a:lnSpc>
                <a:spcPct val="90000"/>
              </a:lnSpc>
              <a:spcBef>
                <a:spcPts val="500"/>
              </a:spcBef>
              <a:buClr>
                <a:schemeClr val="accent5">
                  <a:lumMod val="75000"/>
                </a:schemeClr>
              </a:buClr>
              <a:buFont typeface="Arial" panose="020B0604020202020204" pitchFamily="34" charset="0"/>
              <a:buChar char="•"/>
              <a:defRPr sz="1600" kern="1200">
                <a:solidFill>
                  <a:schemeClr val="tx1"/>
                </a:solidFill>
                <a:latin typeface="Corbel" charset="0"/>
                <a:ea typeface="Corbel" charset="0"/>
                <a:cs typeface="Corbel" charset="0"/>
              </a:defRPr>
            </a:lvl4pPr>
            <a:lvl5pPr marL="2057400" indent="-228600" algn="l" defTabSz="914400" rtl="0" eaLnBrk="1" latinLnBrk="0" hangingPunct="1">
              <a:lnSpc>
                <a:spcPct val="90000"/>
              </a:lnSpc>
              <a:spcBef>
                <a:spcPts val="500"/>
              </a:spcBef>
              <a:buClr>
                <a:schemeClr val="accent5">
                  <a:lumMod val="75000"/>
                </a:schemeClr>
              </a:buClr>
              <a:buFont typeface="Arial" panose="020B0604020202020204" pitchFamily="34" charset="0"/>
              <a:buChar char="•"/>
              <a:defRPr sz="1600" kern="1200">
                <a:solidFill>
                  <a:schemeClr val="tx1"/>
                </a:solidFill>
                <a:latin typeface="Corbel" charset="0"/>
                <a:ea typeface="Corbel" charset="0"/>
                <a:cs typeface="Corbe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defTabSz="1219170" fontAlgn="base">
              <a:spcBef>
                <a:spcPct val="20000"/>
              </a:spcBef>
              <a:spcAft>
                <a:spcPct val="0"/>
              </a:spcAft>
              <a:buClr>
                <a:srgbClr val="9E1B34"/>
              </a:buClr>
            </a:pPr>
            <a:r>
              <a:rPr lang="en-US" sz="3200" dirty="0">
                <a:solidFill>
                  <a:srgbClr val="262626"/>
                </a:solidFill>
                <a:latin typeface="Arial"/>
                <a:ea typeface="ＭＳ Ｐゴシック" pitchFamily="34" charset="-128"/>
              </a:rPr>
              <a:t>Current Good Assessment Practice: Fundamental Psychometric Principles</a:t>
            </a:r>
          </a:p>
          <a:p>
            <a:pPr marL="457189" indent="-457189" defTabSz="1219170" fontAlgn="base">
              <a:spcBef>
                <a:spcPct val="20000"/>
              </a:spcBef>
              <a:spcAft>
                <a:spcPct val="0"/>
              </a:spcAft>
              <a:buClr>
                <a:srgbClr val="9E1B34"/>
              </a:buClr>
            </a:pPr>
            <a:endParaRPr lang="en-US" sz="3200" dirty="0">
              <a:solidFill>
                <a:srgbClr val="262626"/>
              </a:solidFill>
              <a:latin typeface="Arial"/>
              <a:ea typeface="ＭＳ Ｐゴシック" pitchFamily="34" charset="-128"/>
            </a:endParaRPr>
          </a:p>
          <a:p>
            <a:pPr marL="457189" indent="-457189" defTabSz="1219170" fontAlgn="base">
              <a:spcBef>
                <a:spcPct val="20000"/>
              </a:spcBef>
              <a:spcAft>
                <a:spcPct val="0"/>
              </a:spcAft>
              <a:buClr>
                <a:srgbClr val="9E1B34"/>
              </a:buClr>
            </a:pPr>
            <a:r>
              <a:rPr lang="en-US" sz="3200" dirty="0">
                <a:solidFill>
                  <a:srgbClr val="262626"/>
                </a:solidFill>
                <a:latin typeface="Arial"/>
                <a:ea typeface="ＭＳ Ｐゴシック" pitchFamily="34" charset="-128"/>
              </a:rPr>
              <a:t>Marking and competency-based exams</a:t>
            </a:r>
          </a:p>
          <a:p>
            <a:pPr marL="457189" indent="-457189" defTabSz="1219170" fontAlgn="base">
              <a:spcBef>
                <a:spcPct val="20000"/>
              </a:spcBef>
              <a:spcAft>
                <a:spcPct val="0"/>
              </a:spcAft>
              <a:buClr>
                <a:srgbClr val="9E1B34"/>
              </a:buClr>
            </a:pPr>
            <a:endParaRPr lang="en-US" sz="3200" dirty="0">
              <a:solidFill>
                <a:srgbClr val="262626"/>
              </a:solidFill>
              <a:latin typeface="Arial"/>
              <a:ea typeface="ＭＳ Ｐゴシック" pitchFamily="34" charset="-128"/>
            </a:endParaRPr>
          </a:p>
          <a:p>
            <a:pPr marL="457189" indent="-457189" defTabSz="1219170" fontAlgn="base">
              <a:spcBef>
                <a:spcPct val="20000"/>
              </a:spcBef>
              <a:spcAft>
                <a:spcPct val="0"/>
              </a:spcAft>
              <a:buClr>
                <a:srgbClr val="9E1B34"/>
              </a:buClr>
            </a:pPr>
            <a:r>
              <a:rPr lang="en-US" sz="3200" dirty="0">
                <a:solidFill>
                  <a:srgbClr val="262626"/>
                </a:solidFill>
                <a:latin typeface="Arial"/>
                <a:ea typeface="ＭＳ Ｐゴシック" pitchFamily="34" charset="-128"/>
              </a:rPr>
              <a:t>Setting standards: ‘cut scores’ and pass marks</a:t>
            </a:r>
          </a:p>
        </p:txBody>
      </p:sp>
      <p:sp>
        <p:nvSpPr>
          <p:cNvPr id="5" name="Title 4">
            <a:extLst>
              <a:ext uri="{FF2B5EF4-FFF2-40B4-BE49-F238E27FC236}">
                <a16:creationId xmlns:a16="http://schemas.microsoft.com/office/drawing/2014/main" id="{5B3D353A-09B8-4331-B555-EEB82FD2F6E9}"/>
              </a:ext>
            </a:extLst>
          </p:cNvPr>
          <p:cNvSpPr>
            <a:spLocks noGrp="1"/>
          </p:cNvSpPr>
          <p:nvPr>
            <p:ph type="title"/>
          </p:nvPr>
        </p:nvSpPr>
        <p:spPr>
          <a:xfrm>
            <a:off x="334433" y="260351"/>
            <a:ext cx="8929919" cy="1143000"/>
          </a:xfrm>
        </p:spPr>
        <p:txBody>
          <a:bodyPr/>
          <a:lstStyle/>
          <a:p>
            <a:r>
              <a:rPr lang="en-GB" dirty="0"/>
              <a:t>Assessing </a:t>
            </a:r>
            <a:r>
              <a:rPr lang="en-GB"/>
              <a:t>day </a:t>
            </a:r>
            <a:r>
              <a:rPr lang="en-GB" dirty="0"/>
              <a:t>o</a:t>
            </a:r>
            <a:r>
              <a:rPr lang="en-GB"/>
              <a:t>ne </a:t>
            </a:r>
            <a:r>
              <a:rPr lang="en-GB" dirty="0"/>
              <a:t>competence</a:t>
            </a:r>
          </a:p>
        </p:txBody>
      </p:sp>
    </p:spTree>
    <p:extLst>
      <p:ext uri="{BB962C8B-B14F-4D97-AF65-F5344CB8AC3E}">
        <p14:creationId xmlns:p14="http://schemas.microsoft.com/office/powerpoint/2010/main" val="458048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99456" y="2084851"/>
            <a:ext cx="9025003" cy="2112235"/>
          </a:xfrm>
        </p:spPr>
        <p:txBody>
          <a:bodyPr>
            <a:noAutofit/>
          </a:bodyPr>
          <a:lstStyle/>
          <a:p>
            <a:br>
              <a:rPr lang="en-GB" dirty="0"/>
            </a:br>
            <a:br>
              <a:rPr lang="en-GB" dirty="0">
                <a:solidFill>
                  <a:schemeClr val="accent1">
                    <a:lumMod val="50000"/>
                  </a:schemeClr>
                </a:solidFill>
              </a:rPr>
            </a:br>
            <a:br>
              <a:rPr lang="en-GB" dirty="0">
                <a:solidFill>
                  <a:schemeClr val="accent1">
                    <a:lumMod val="50000"/>
                  </a:schemeClr>
                </a:solidFill>
              </a:rPr>
            </a:br>
            <a:br>
              <a:rPr lang="en-GB" dirty="0">
                <a:solidFill>
                  <a:schemeClr val="accent1">
                    <a:lumMod val="50000"/>
                  </a:schemeClr>
                </a:solidFill>
              </a:rPr>
            </a:br>
            <a:r>
              <a:rPr lang="en-GB" b="1" dirty="0">
                <a:solidFill>
                  <a:schemeClr val="tx1"/>
                </a:solidFill>
              </a:rPr>
              <a:t>Setting the pass mark for the SQE: cut scores and pass marks</a:t>
            </a:r>
            <a:br>
              <a:rPr lang="en-GB" b="1" dirty="0">
                <a:solidFill>
                  <a:schemeClr val="tx1"/>
                </a:solidFill>
              </a:rPr>
            </a:br>
            <a:br>
              <a:rPr lang="en-GB" b="1" dirty="0">
                <a:solidFill>
                  <a:schemeClr val="tx1"/>
                </a:solidFill>
              </a:rPr>
            </a:br>
            <a:br>
              <a:rPr lang="en-GB" dirty="0">
                <a:solidFill>
                  <a:schemeClr val="accent1">
                    <a:lumMod val="50000"/>
                  </a:schemeClr>
                </a:solidFill>
              </a:rPr>
            </a:br>
            <a:br>
              <a:rPr lang="en-GB" dirty="0">
                <a:solidFill>
                  <a:schemeClr val="accent1">
                    <a:lumMod val="50000"/>
                  </a:schemeClr>
                </a:solidFill>
              </a:rPr>
            </a:b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074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2" y="260351"/>
            <a:ext cx="9025931" cy="1143000"/>
          </a:xfrm>
        </p:spPr>
        <p:txBody>
          <a:bodyPr>
            <a:noAutofit/>
          </a:bodyPr>
          <a:lstStyle/>
          <a:p>
            <a:r>
              <a:rPr lang="en-GB" sz="3200" dirty="0">
                <a:latin typeface="Arial" panose="020B0604020202020204" pitchFamily="34" charset="0"/>
                <a:cs typeface="Arial" panose="020B0604020202020204" pitchFamily="34" charset="0"/>
              </a:rPr>
              <a:t>What should the pass mark for the SQE be? </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The traditional approach</a:t>
            </a:r>
          </a:p>
        </p:txBody>
      </p:sp>
      <p:sp>
        <p:nvSpPr>
          <p:cNvPr id="3" name="Content Placeholder 2"/>
          <p:cNvSpPr>
            <a:spLocks noGrp="1"/>
          </p:cNvSpPr>
          <p:nvPr>
            <p:ph idx="1"/>
          </p:nvPr>
        </p:nvSpPr>
        <p:spPr>
          <a:xfrm>
            <a:off x="334434" y="1432546"/>
            <a:ext cx="11523133" cy="4476751"/>
          </a:xfrm>
        </p:spPr>
        <p:txBody>
          <a:bodyPr>
            <a:normAutofit/>
          </a:bodyPr>
          <a:lstStyle/>
          <a:p>
            <a:pPr marL="0" indent="0">
              <a:buClr>
                <a:srgbClr val="A40000"/>
              </a:buClr>
              <a:buNone/>
            </a:pPr>
            <a:r>
              <a:rPr lang="en-GB" sz="2000" dirty="0">
                <a:latin typeface="Arial" panose="020B0604020202020204" pitchFamily="34" charset="0"/>
                <a:cs typeface="Arial" panose="020B0604020202020204" pitchFamily="34" charset="0"/>
              </a:rPr>
              <a:t>Choose an appropriate mark</a:t>
            </a:r>
          </a:p>
          <a:p>
            <a:pPr marL="0" indent="0">
              <a:buClr>
                <a:srgbClr val="A40000"/>
              </a:buClr>
              <a:buNone/>
            </a:pPr>
            <a:r>
              <a:rPr lang="en-GB" sz="2000" dirty="0">
                <a:latin typeface="Arial" panose="020B0604020202020204" pitchFamily="34" charset="0"/>
                <a:cs typeface="Arial" panose="020B0604020202020204" pitchFamily="34" charset="0"/>
              </a:rPr>
              <a:t>SQE1 Pilot: </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617" y="2271839"/>
            <a:ext cx="6251713" cy="4325811"/>
          </a:xfrm>
          <a:prstGeom prst="rect">
            <a:avLst/>
          </a:prstGeom>
          <a:noFill/>
          <a:ln>
            <a:noFill/>
          </a:ln>
        </p:spPr>
      </p:pic>
    </p:spTree>
    <p:extLst>
      <p:ext uri="{BB962C8B-B14F-4D97-AF65-F5344CB8AC3E}">
        <p14:creationId xmlns:p14="http://schemas.microsoft.com/office/powerpoint/2010/main" val="1503202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169017" cy="1143000"/>
          </a:xfrm>
        </p:spPr>
        <p:txBody>
          <a:bodyPr>
            <a:noAutofit/>
          </a:bodyPr>
          <a:lstStyle/>
          <a:p>
            <a:r>
              <a:rPr lang="en-GB" sz="3733" dirty="0">
                <a:latin typeface="Arial" panose="020B0604020202020204" pitchFamily="34" charset="0"/>
                <a:cs typeface="Arial" panose="020B0604020202020204" pitchFamily="34" charset="0"/>
              </a:rPr>
              <a:t>Why can’t we use the traditional approach </a:t>
            </a:r>
          </a:p>
        </p:txBody>
      </p:sp>
      <p:sp>
        <p:nvSpPr>
          <p:cNvPr id="3" name="Content Placeholder 2"/>
          <p:cNvSpPr>
            <a:spLocks noGrp="1"/>
          </p:cNvSpPr>
          <p:nvPr>
            <p:ph idx="1"/>
          </p:nvPr>
        </p:nvSpPr>
        <p:spPr>
          <a:xfrm>
            <a:off x="239350" y="1508787"/>
            <a:ext cx="11523133" cy="4476751"/>
          </a:xfrm>
        </p:spPr>
        <p:txBody>
          <a:bodyPr>
            <a:normAutofit fontScale="92500" lnSpcReduction="10000"/>
          </a:bodyPr>
          <a:lstStyle/>
          <a:p>
            <a:r>
              <a:rPr lang="en-GB" sz="2933" dirty="0">
                <a:ea typeface="ＭＳ Ｐゴシック" pitchFamily="34" charset="-128"/>
              </a:rPr>
              <a:t>What pass mark should we choose and how can we justify our approach?</a:t>
            </a:r>
          </a:p>
          <a:p>
            <a:r>
              <a:rPr lang="en-GB" sz="2933" dirty="0">
                <a:ea typeface="ＭＳ Ｐゴシック" pitchFamily="34" charset="-128"/>
              </a:rPr>
              <a:t>40%?  50%?  60%?</a:t>
            </a:r>
          </a:p>
          <a:p>
            <a:r>
              <a:rPr lang="en-GB" sz="2933" dirty="0">
                <a:ea typeface="ＭＳ Ｐゴシック" pitchFamily="34" charset="-128"/>
              </a:rPr>
              <a:t>The exam might be more difficult or easier than usual</a:t>
            </a:r>
          </a:p>
          <a:p>
            <a:endParaRPr lang="en-GB" sz="2933" dirty="0">
              <a:ea typeface="ＭＳ Ｐゴシック" pitchFamily="34" charset="-128"/>
            </a:endParaRPr>
          </a:p>
          <a:p>
            <a:r>
              <a:rPr lang="en-GB" sz="2933" dirty="0">
                <a:ea typeface="ＭＳ Ｐゴシック" pitchFamily="34" charset="-128"/>
              </a:rPr>
              <a:t>Fairness to candidates</a:t>
            </a:r>
          </a:p>
          <a:p>
            <a:r>
              <a:rPr lang="en-GB" sz="2933" dirty="0">
                <a:ea typeface="ＭＳ Ｐゴシック" pitchFamily="34" charset="-128"/>
              </a:rPr>
              <a:t>Protecting the consumer</a:t>
            </a:r>
          </a:p>
          <a:p>
            <a:r>
              <a:rPr lang="en-GB" sz="2933" dirty="0">
                <a:ea typeface="ＭＳ Ｐゴシック" pitchFamily="34" charset="-128"/>
              </a:rPr>
              <a:t>Maintaining the standards of the profession</a:t>
            </a:r>
          </a:p>
          <a:p>
            <a:endParaRPr lang="en-GB" sz="2933" dirty="0">
              <a:ea typeface="ＭＳ Ｐゴシック" pitchFamily="34" charset="-128"/>
            </a:endParaRPr>
          </a:p>
          <a:p>
            <a:r>
              <a:rPr lang="en-GB" sz="2933" dirty="0">
                <a:ea typeface="ＭＳ Ｐゴシック" pitchFamily="34" charset="-128"/>
              </a:rPr>
              <a:t>Anticipated legal challenges</a:t>
            </a:r>
          </a:p>
        </p:txBody>
      </p:sp>
    </p:spTree>
    <p:extLst>
      <p:ext uri="{BB962C8B-B14F-4D97-AF65-F5344CB8AC3E}">
        <p14:creationId xmlns:p14="http://schemas.microsoft.com/office/powerpoint/2010/main" val="328414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What is the alternative?</a:t>
            </a:r>
          </a:p>
        </p:txBody>
      </p:sp>
      <p:sp>
        <p:nvSpPr>
          <p:cNvPr id="3" name="Content Placeholder 2"/>
          <p:cNvSpPr>
            <a:spLocks noGrp="1"/>
          </p:cNvSpPr>
          <p:nvPr>
            <p:ph idx="1"/>
          </p:nvPr>
        </p:nvSpPr>
        <p:spPr>
          <a:xfrm>
            <a:off x="239349" y="1430600"/>
            <a:ext cx="11521280" cy="5080001"/>
          </a:xfrm>
        </p:spPr>
        <p:txBody>
          <a:bodyPr>
            <a:normAutofit fontScale="92500" lnSpcReduction="10000"/>
          </a:bodyPr>
          <a:lstStyle/>
          <a:p>
            <a:pPr>
              <a:buClr>
                <a:srgbClr val="A40000"/>
              </a:buClr>
            </a:pPr>
            <a:endParaRPr lang="en-GB" sz="2000" dirty="0">
              <a:latin typeface="Arial" panose="020B0604020202020204" pitchFamily="34" charset="0"/>
              <a:cs typeface="Arial" panose="020B0604020202020204" pitchFamily="34" charset="0"/>
            </a:endParaRPr>
          </a:p>
          <a:p>
            <a:pPr>
              <a:buClr>
                <a:srgbClr val="A40000"/>
              </a:buClr>
            </a:pPr>
            <a:r>
              <a:rPr lang="en-GB" sz="2667" dirty="0">
                <a:ea typeface="ＭＳ Ｐゴシック" pitchFamily="34" charset="-128"/>
              </a:rPr>
              <a:t>Don’t start from a number and apply it to the script</a:t>
            </a:r>
          </a:p>
          <a:p>
            <a:pPr>
              <a:buClr>
                <a:srgbClr val="A40000"/>
              </a:buClr>
            </a:pPr>
            <a:endParaRPr lang="en-GB" sz="2667" dirty="0">
              <a:ea typeface="ＭＳ Ｐゴシック" pitchFamily="34" charset="-128"/>
            </a:endParaRPr>
          </a:p>
          <a:p>
            <a:pPr>
              <a:buClr>
                <a:srgbClr val="A40000"/>
              </a:buClr>
            </a:pPr>
            <a:r>
              <a:rPr lang="en-GB" sz="2667" dirty="0">
                <a:ea typeface="ＭＳ Ｐゴシック" pitchFamily="34" charset="-128"/>
              </a:rPr>
              <a:t>Start from a description of the just passing candidate – a level descriptor – and apply it to the exam</a:t>
            </a:r>
          </a:p>
          <a:p>
            <a:pPr>
              <a:buClr>
                <a:srgbClr val="A40000"/>
              </a:buClr>
            </a:pPr>
            <a:endParaRPr lang="en-GB" sz="2667" dirty="0">
              <a:ea typeface="ＭＳ Ｐゴシック" pitchFamily="34" charset="-128"/>
            </a:endParaRPr>
          </a:p>
          <a:p>
            <a:pPr>
              <a:buClr>
                <a:srgbClr val="A40000"/>
              </a:buClr>
            </a:pPr>
            <a:r>
              <a:rPr lang="en-GB" sz="2667" dirty="0">
                <a:ea typeface="ＭＳ Ｐゴシック" pitchFamily="34" charset="-128"/>
              </a:rPr>
              <a:t>The pass mark is based on the professional judgement of the examiners  about the application of the level descriptor ( the threshold standard) to that particular assessment</a:t>
            </a:r>
          </a:p>
          <a:p>
            <a:pPr>
              <a:buClr>
                <a:srgbClr val="A40000"/>
              </a:buClr>
            </a:pPr>
            <a:endParaRPr lang="en-GB" sz="2667" dirty="0">
              <a:ea typeface="ＭＳ Ｐゴシック" pitchFamily="34" charset="-128"/>
            </a:endParaRPr>
          </a:p>
          <a:p>
            <a:pPr>
              <a:buClr>
                <a:srgbClr val="A40000"/>
              </a:buClr>
            </a:pPr>
            <a:r>
              <a:rPr lang="en-GB" sz="2667" dirty="0">
                <a:ea typeface="ＭＳ Ｐゴシック" pitchFamily="34" charset="-128"/>
              </a:rPr>
              <a:t>Results in a justifiable pass mark which adjusts to the difficulty of the exam and maintains standards between cohorts even if the ability of cohorts is different</a:t>
            </a:r>
          </a:p>
        </p:txBody>
      </p:sp>
    </p:spTree>
    <p:extLst>
      <p:ext uri="{BB962C8B-B14F-4D97-AF65-F5344CB8AC3E}">
        <p14:creationId xmlns:p14="http://schemas.microsoft.com/office/powerpoint/2010/main" val="2099248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B490-6079-C64D-B4EB-67AE4667E396}"/>
              </a:ext>
            </a:extLst>
          </p:cNvPr>
          <p:cNvSpPr>
            <a:spLocks noGrp="1"/>
          </p:cNvSpPr>
          <p:nvPr>
            <p:ph type="title"/>
          </p:nvPr>
        </p:nvSpPr>
        <p:spPr>
          <a:xfrm>
            <a:off x="239350" y="68627"/>
            <a:ext cx="9217951" cy="1143000"/>
          </a:xfrm>
        </p:spPr>
        <p:txBody>
          <a:bodyPr>
            <a:noAutofit/>
          </a:bodyPr>
          <a:lstStyle/>
          <a:p>
            <a:r>
              <a:rPr lang="en-US" dirty="0">
                <a:latin typeface="Arial" panose="020B0604020202020204" pitchFamily="34" charset="0"/>
                <a:cs typeface="Arial" panose="020B0604020202020204" pitchFamily="34" charset="0"/>
              </a:rPr>
              <a:t>How is the level descriptor applied to the exam?</a:t>
            </a:r>
          </a:p>
        </p:txBody>
      </p:sp>
      <p:sp>
        <p:nvSpPr>
          <p:cNvPr id="3" name="Content Placeholder 2">
            <a:extLst>
              <a:ext uri="{FF2B5EF4-FFF2-40B4-BE49-F238E27FC236}">
                <a16:creationId xmlns:a16="http://schemas.microsoft.com/office/drawing/2014/main" id="{0FB04D08-A7D9-EB4A-AF2F-476000BA3ED5}"/>
              </a:ext>
            </a:extLst>
          </p:cNvPr>
          <p:cNvSpPr>
            <a:spLocks noGrp="1"/>
          </p:cNvSpPr>
          <p:nvPr>
            <p:ph idx="1"/>
          </p:nvPr>
        </p:nvSpPr>
        <p:spPr>
          <a:xfrm>
            <a:off x="143339" y="981235"/>
            <a:ext cx="11809312" cy="5540751"/>
          </a:xfrm>
        </p:spPr>
        <p:txBody>
          <a:bodyPr>
            <a:normAutofit fontScale="85000" lnSpcReduction="20000"/>
          </a:bodyPr>
          <a:lstStyle/>
          <a:p>
            <a:pPr>
              <a:buClr>
                <a:srgbClr val="A40000"/>
              </a:buClr>
            </a:pPr>
            <a:endParaRPr lang="en-US" sz="2000" dirty="0">
              <a:latin typeface="Arial" panose="020B0604020202020204" pitchFamily="34" charset="0"/>
              <a:cs typeface="Arial" panose="020B0604020202020204" pitchFamily="34" charset="0"/>
            </a:endParaRPr>
          </a:p>
          <a:p>
            <a:pPr>
              <a:buClr>
                <a:srgbClr val="A40000"/>
              </a:buClr>
            </a:pPr>
            <a:endParaRPr lang="en-US" sz="2000" dirty="0">
              <a:latin typeface="Arial" panose="020B0604020202020204" pitchFamily="34" charset="0"/>
              <a:cs typeface="Arial" panose="020B0604020202020204" pitchFamily="34" charset="0"/>
            </a:endParaRPr>
          </a:p>
          <a:p>
            <a:pPr>
              <a:buClr>
                <a:srgbClr val="A40000"/>
              </a:buClr>
            </a:pPr>
            <a:r>
              <a:rPr lang="en-US" sz="2667" dirty="0" err="1">
                <a:ea typeface="ＭＳ Ｐゴシック" pitchFamily="34" charset="-128"/>
              </a:rPr>
              <a:t>Angoff</a:t>
            </a:r>
            <a:r>
              <a:rPr lang="en-US" sz="2667" dirty="0">
                <a:ea typeface="ＭＳ Ｐゴシック" pitchFamily="34" charset="-128"/>
              </a:rPr>
              <a:t> method for objective testing (</a:t>
            </a:r>
            <a:r>
              <a:rPr lang="en-US" sz="2667" dirty="0" err="1">
                <a:ea typeface="ＭＳ Ｐゴシック" pitchFamily="34" charset="-128"/>
              </a:rPr>
              <a:t>e.g.MCQs</a:t>
            </a:r>
            <a:r>
              <a:rPr lang="en-US" sz="2667" dirty="0">
                <a:ea typeface="ＭＳ Ｐゴシック" pitchFamily="34" charset="-128"/>
              </a:rPr>
              <a:t>)</a:t>
            </a:r>
          </a:p>
          <a:p>
            <a:pPr>
              <a:buClr>
                <a:srgbClr val="A40000"/>
              </a:buClr>
            </a:pPr>
            <a:endParaRPr lang="en-US" sz="2667" dirty="0">
              <a:ea typeface="ＭＳ Ｐゴシック" pitchFamily="34" charset="-128"/>
            </a:endParaRPr>
          </a:p>
          <a:p>
            <a:pPr lvl="1">
              <a:buClr>
                <a:srgbClr val="A40000"/>
              </a:buClr>
            </a:pPr>
            <a:r>
              <a:rPr lang="en-US" sz="2667" dirty="0">
                <a:latin typeface="Arial" panose="020B0604020202020204" pitchFamily="34" charset="0"/>
                <a:cs typeface="Arial" panose="020B0604020202020204" pitchFamily="34" charset="0"/>
              </a:rPr>
              <a:t>A panel of solicitor ‘judges’ </a:t>
            </a:r>
            <a:r>
              <a:rPr lang="en-US" sz="2667" i="1" dirty="0">
                <a:latin typeface="Arial" panose="020B0604020202020204" pitchFamily="34" charset="0"/>
                <a:cs typeface="Arial" panose="020B0604020202020204" pitchFamily="34" charset="0"/>
              </a:rPr>
              <a:t>assesses individual test items</a:t>
            </a:r>
            <a:r>
              <a:rPr lang="en-US" sz="2667" dirty="0">
                <a:latin typeface="Arial" panose="020B0604020202020204" pitchFamily="34" charset="0"/>
                <a:cs typeface="Arial" panose="020B0604020202020204" pitchFamily="34" charset="0"/>
              </a:rPr>
              <a:t> and estimates the performance of a ‘just passing candidate’ on each</a:t>
            </a:r>
          </a:p>
          <a:p>
            <a:pPr lvl="1">
              <a:buClr>
                <a:srgbClr val="A40000"/>
              </a:buClr>
            </a:pPr>
            <a:endParaRPr lang="en-US" sz="2667" dirty="0">
              <a:latin typeface="Arial" panose="020B0604020202020204" pitchFamily="34" charset="0"/>
              <a:cs typeface="Arial" panose="020B0604020202020204" pitchFamily="34" charset="0"/>
            </a:endParaRPr>
          </a:p>
          <a:p>
            <a:pPr>
              <a:buClr>
                <a:srgbClr val="A40000"/>
              </a:buClr>
            </a:pPr>
            <a:r>
              <a:rPr lang="en-US" sz="2667" dirty="0">
                <a:ea typeface="ＭＳ Ｐゴシック" pitchFamily="34" charset="-128"/>
              </a:rPr>
              <a:t>Borderline regression (for legal skills stations)</a:t>
            </a:r>
          </a:p>
          <a:p>
            <a:pPr lvl="1">
              <a:buClr>
                <a:srgbClr val="A40000"/>
              </a:buClr>
            </a:pPr>
            <a:r>
              <a:rPr lang="en-US" sz="2667" dirty="0">
                <a:latin typeface="Arial" panose="020B0604020202020204" pitchFamily="34" charset="0"/>
                <a:cs typeface="Arial" panose="020B0604020202020204" pitchFamily="34" charset="0"/>
              </a:rPr>
              <a:t>In addition to </a:t>
            </a:r>
            <a:r>
              <a:rPr lang="en-US" sz="2667" i="1" dirty="0">
                <a:latin typeface="Arial" panose="020B0604020202020204" pitchFamily="34" charset="0"/>
                <a:cs typeface="Arial" panose="020B0604020202020204" pitchFamily="34" charset="0"/>
              </a:rPr>
              <a:t>providing detailed marks on the candidate’s OSCE station performance</a:t>
            </a:r>
            <a:r>
              <a:rPr lang="en-US" sz="2667" dirty="0">
                <a:latin typeface="Arial" panose="020B0604020202020204" pitchFamily="34" charset="0"/>
                <a:cs typeface="Arial" panose="020B0604020202020204" pitchFamily="34" charset="0"/>
              </a:rPr>
              <a:t>, the examiner gives </a:t>
            </a:r>
            <a:r>
              <a:rPr lang="en-US" sz="2667" i="1" dirty="0">
                <a:latin typeface="Arial" panose="020B0604020202020204" pitchFamily="34" charset="0"/>
                <a:cs typeface="Arial" panose="020B0604020202020204" pitchFamily="34" charset="0"/>
              </a:rPr>
              <a:t>a global estimate of outcome on the station</a:t>
            </a:r>
            <a:r>
              <a:rPr lang="en-US" sz="2667" dirty="0">
                <a:latin typeface="Arial" panose="020B0604020202020204" pitchFamily="34" charset="0"/>
                <a:cs typeface="Arial" panose="020B0604020202020204" pitchFamily="34" charset="0"/>
              </a:rPr>
              <a:t> (eg Clear Pass). The latter is used to set a cut score on the former</a:t>
            </a:r>
          </a:p>
          <a:p>
            <a:pPr lvl="1">
              <a:buClr>
                <a:srgbClr val="A40000"/>
              </a:buClr>
            </a:pPr>
            <a:r>
              <a:rPr lang="en-US" sz="2667" dirty="0">
                <a:latin typeface="Arial" panose="020B0604020202020204" pitchFamily="34" charset="0"/>
                <a:cs typeface="Arial" panose="020B0604020202020204" pitchFamily="34" charset="0"/>
              </a:rPr>
              <a:t>   </a:t>
            </a:r>
          </a:p>
          <a:p>
            <a:pPr>
              <a:buClr>
                <a:srgbClr val="A40000"/>
              </a:buClr>
            </a:pPr>
            <a:r>
              <a:rPr lang="en-US" sz="2667" dirty="0">
                <a:ea typeface="ＭＳ Ｐゴシック" pitchFamily="34" charset="-128"/>
              </a:rPr>
              <a:t>Accommodating test unreliability</a:t>
            </a:r>
          </a:p>
          <a:p>
            <a:pPr lvl="1">
              <a:buClr>
                <a:srgbClr val="A40000"/>
              </a:buClr>
            </a:pPr>
            <a:r>
              <a:rPr lang="en-US" sz="2667" dirty="0">
                <a:latin typeface="Arial" panose="020B0604020202020204" pitchFamily="34" charset="0"/>
                <a:cs typeface="Arial" panose="020B0604020202020204" pitchFamily="34" charset="0"/>
              </a:rPr>
              <a:t>Modifying the cut score to a pass mark </a:t>
            </a:r>
          </a:p>
          <a:p>
            <a:pPr lvl="1">
              <a:buClr>
                <a:srgbClr val="A40000"/>
              </a:buClr>
            </a:pPr>
            <a:endParaRPr lang="en-US" sz="2667" dirty="0">
              <a:latin typeface="Arial" panose="020B0604020202020204" pitchFamily="34" charset="0"/>
              <a:cs typeface="Arial" panose="020B0604020202020204" pitchFamily="34" charset="0"/>
            </a:endParaRPr>
          </a:p>
          <a:p>
            <a:pPr>
              <a:buClr>
                <a:srgbClr val="A40000"/>
              </a:buClr>
            </a:pPr>
            <a:r>
              <a:rPr lang="en-US" sz="2667" dirty="0">
                <a:ea typeface="ＭＳ Ｐゴシック" pitchFamily="34" charset="-128"/>
              </a:rPr>
              <a:t>Triangulating’ – when more than one method is used</a:t>
            </a:r>
          </a:p>
          <a:p>
            <a:pPr lvl="1"/>
            <a:endParaRPr lang="en-US" dirty="0"/>
          </a:p>
        </p:txBody>
      </p:sp>
    </p:spTree>
    <p:extLst>
      <p:ext uri="{BB962C8B-B14F-4D97-AF65-F5344CB8AC3E}">
        <p14:creationId xmlns:p14="http://schemas.microsoft.com/office/powerpoint/2010/main" val="2383094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F6EE-C97C-488E-A49B-540750135934}"/>
              </a:ext>
            </a:extLst>
          </p:cNvPr>
          <p:cNvSpPr>
            <a:spLocks noGrp="1"/>
          </p:cNvSpPr>
          <p:nvPr>
            <p:ph type="title"/>
          </p:nvPr>
        </p:nvSpPr>
        <p:spPr>
          <a:xfrm>
            <a:off x="239350" y="124529"/>
            <a:ext cx="9601993" cy="1143000"/>
          </a:xfrm>
        </p:spPr>
        <p:txBody>
          <a:bodyPr>
            <a:noAutofit/>
          </a:bodyPr>
          <a:lstStyle/>
          <a:p>
            <a:r>
              <a:rPr lang="en-GB" dirty="0" err="1">
                <a:latin typeface="Arial" panose="020B0604020202020204" pitchFamily="34" charset="0"/>
                <a:cs typeface="Arial" panose="020B0604020202020204" pitchFamily="34" charset="0"/>
              </a:rPr>
              <a:t>Angoff</a:t>
            </a:r>
            <a:r>
              <a:rPr lang="en-GB" dirty="0">
                <a:latin typeface="Arial" panose="020B0604020202020204" pitchFamily="34" charset="0"/>
                <a:cs typeface="Arial" panose="020B0604020202020204" pitchFamily="34" charset="0"/>
              </a:rPr>
              <a:t> method</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(for objective testing including MCQs)</a:t>
            </a:r>
          </a:p>
        </p:txBody>
      </p:sp>
      <p:sp>
        <p:nvSpPr>
          <p:cNvPr id="3" name="Content Placeholder 2">
            <a:extLst>
              <a:ext uri="{FF2B5EF4-FFF2-40B4-BE49-F238E27FC236}">
                <a16:creationId xmlns:a16="http://schemas.microsoft.com/office/drawing/2014/main" id="{39E54613-553A-4823-B036-28761862FEE0}"/>
              </a:ext>
            </a:extLst>
          </p:cNvPr>
          <p:cNvSpPr>
            <a:spLocks noGrp="1"/>
          </p:cNvSpPr>
          <p:nvPr>
            <p:ph idx="1"/>
          </p:nvPr>
        </p:nvSpPr>
        <p:spPr>
          <a:xfrm>
            <a:off x="239349" y="1267529"/>
            <a:ext cx="11617291" cy="5067171"/>
          </a:xfrm>
        </p:spPr>
        <p:txBody>
          <a:bodyPr>
            <a:normAutofit fontScale="85000" lnSpcReduction="20000"/>
          </a:bodyPr>
          <a:lstStyle/>
          <a:p>
            <a:pPr>
              <a:buClr>
                <a:srgbClr val="A40000"/>
              </a:buClr>
            </a:pPr>
            <a:endParaRPr lang="en-GB" altLang="en-US" sz="2000" dirty="0">
              <a:latin typeface="Arial" panose="020B0604020202020204" pitchFamily="34" charset="0"/>
              <a:cs typeface="Arial" panose="020B0604020202020204" pitchFamily="34" charset="0"/>
            </a:endParaRPr>
          </a:p>
          <a:p>
            <a:pPr>
              <a:buClr>
                <a:srgbClr val="A40000"/>
              </a:buClr>
            </a:pPr>
            <a:r>
              <a:rPr lang="en-GB" altLang="en-US" dirty="0">
                <a:ea typeface="ＭＳ Ｐゴシック" pitchFamily="34" charset="-128"/>
              </a:rPr>
              <a:t>Standard setting group of 10 – 16 ‘judges’ = solicitors </a:t>
            </a:r>
          </a:p>
          <a:p>
            <a:pPr>
              <a:buClr>
                <a:srgbClr val="A40000"/>
              </a:buClr>
            </a:pPr>
            <a:r>
              <a:rPr lang="en-GB" altLang="en-US" dirty="0">
                <a:ea typeface="ＭＳ Ｐゴシック" pitchFamily="34" charset="-128"/>
              </a:rPr>
              <a:t>All qualified solicitors, should include some newly qualified </a:t>
            </a:r>
          </a:p>
          <a:p>
            <a:pPr>
              <a:buClr>
                <a:srgbClr val="A40000"/>
              </a:buClr>
            </a:pPr>
            <a:r>
              <a:rPr lang="en-GB" altLang="en-US" dirty="0">
                <a:ea typeface="ＭＳ Ｐゴシック" pitchFamily="34" charset="-128"/>
              </a:rPr>
              <a:t>NOT people with unrealistic expectations</a:t>
            </a:r>
          </a:p>
          <a:p>
            <a:pPr marL="0" indent="0">
              <a:buClr>
                <a:srgbClr val="A40000"/>
              </a:buClr>
              <a:buNone/>
            </a:pPr>
            <a:r>
              <a:rPr lang="en-GB" altLang="en-US" dirty="0">
                <a:ea typeface="ＭＳ Ｐゴシック" pitchFamily="34" charset="-128"/>
              </a:rPr>
              <a:t> </a:t>
            </a:r>
          </a:p>
          <a:p>
            <a:pPr marL="609585" indent="-609585">
              <a:buClr>
                <a:srgbClr val="A40000"/>
              </a:buClr>
              <a:buFont typeface="+mj-lt"/>
              <a:buAutoNum type="arabicPeriod"/>
            </a:pPr>
            <a:r>
              <a:rPr lang="en-GB" altLang="en-US" dirty="0">
                <a:ea typeface="ＭＳ Ｐゴシック" pitchFamily="34" charset="-128"/>
              </a:rPr>
              <a:t>Use of level descriptor of the just passing candidate to discuss characteristics of a candidate who will just pass</a:t>
            </a:r>
          </a:p>
          <a:p>
            <a:pPr marL="609585" indent="-609585">
              <a:buClr>
                <a:srgbClr val="A40000"/>
              </a:buClr>
              <a:buFont typeface="+mj-lt"/>
              <a:buAutoNum type="arabicPeriod"/>
            </a:pPr>
            <a:r>
              <a:rPr lang="en-GB" altLang="en-US" dirty="0">
                <a:ea typeface="ＭＳ Ｐゴシック" pitchFamily="34" charset="-128"/>
              </a:rPr>
              <a:t>Each panel member assesses the likely performance of 10 just passing candidates on each of the questions: how many would get it right?</a:t>
            </a:r>
          </a:p>
          <a:p>
            <a:pPr marL="609585" indent="-609585">
              <a:buClr>
                <a:srgbClr val="A40000"/>
              </a:buClr>
              <a:buFont typeface="+mj-lt"/>
              <a:buAutoNum type="arabicPeriod"/>
            </a:pPr>
            <a:r>
              <a:rPr lang="en-GB" altLang="en-US" dirty="0">
                <a:ea typeface="ＭＳ Ｐゴシック" pitchFamily="34" charset="-128"/>
              </a:rPr>
              <a:t>The average rating of the panel members becomes the difficulty rating of each question</a:t>
            </a:r>
          </a:p>
          <a:p>
            <a:pPr marL="609585" indent="-609585">
              <a:buClr>
                <a:srgbClr val="A40000"/>
              </a:buClr>
              <a:buFont typeface="+mj-lt"/>
              <a:buAutoNum type="arabicPeriod"/>
            </a:pPr>
            <a:r>
              <a:rPr lang="en-GB" altLang="en-US" dirty="0">
                <a:ea typeface="ＭＳ Ｐゴシック" pitchFamily="34" charset="-128"/>
              </a:rPr>
              <a:t>The item difficulty ratings are then averaged over all questions to calculate the borderline cut score</a:t>
            </a:r>
          </a:p>
        </p:txBody>
      </p:sp>
    </p:spTree>
    <p:extLst>
      <p:ext uri="{BB962C8B-B14F-4D97-AF65-F5344CB8AC3E}">
        <p14:creationId xmlns:p14="http://schemas.microsoft.com/office/powerpoint/2010/main" val="314648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339" y="164637"/>
            <a:ext cx="9986036" cy="1143000"/>
          </a:xfrm>
        </p:spPr>
        <p:txBody>
          <a:bodyPr>
            <a:noAutofit/>
          </a:bodyPr>
          <a:lstStyle/>
          <a:p>
            <a:r>
              <a:rPr lang="en-US" sz="4000" dirty="0">
                <a:latin typeface="Arial" panose="020B0604020202020204" pitchFamily="34" charset="0"/>
                <a:cs typeface="Arial" panose="020B0604020202020204" pitchFamily="34" charset="0"/>
              </a:rPr>
              <a:t>Completed spreadsheet from 15 judges</a:t>
            </a:r>
          </a:p>
        </p:txBody>
      </p:sp>
      <p:sp>
        <p:nvSpPr>
          <p:cNvPr id="2" name="Content Placeholder 1">
            <a:extLst>
              <a:ext uri="{FF2B5EF4-FFF2-40B4-BE49-F238E27FC236}">
                <a16:creationId xmlns:a16="http://schemas.microsoft.com/office/drawing/2014/main" id="{42672171-8B18-4946-900B-B862D9776880}"/>
              </a:ext>
            </a:extLst>
          </p:cNvPr>
          <p:cNvSpPr>
            <a:spLocks noGrp="1"/>
          </p:cNvSpPr>
          <p:nvPr>
            <p:ph idx="1"/>
          </p:nvPr>
        </p:nvSpPr>
        <p:spPr>
          <a:xfrm>
            <a:off x="319018" y="5061182"/>
            <a:ext cx="11537623" cy="1632181"/>
          </a:xfrm>
        </p:spPr>
        <p:txBody>
          <a:bodyPr>
            <a:normAutofit fontScale="85000" lnSpcReduction="20000"/>
          </a:bodyPr>
          <a:lstStyle/>
          <a:p>
            <a:r>
              <a:rPr lang="en-US" dirty="0">
                <a:solidFill>
                  <a:schemeClr val="tx1"/>
                </a:solidFill>
                <a:latin typeface="Arial" panose="020B0604020202020204" pitchFamily="34" charset="0"/>
                <a:cs typeface="Arial" panose="020B0604020202020204" pitchFamily="34" charset="0"/>
              </a:rPr>
              <a:t>If the range for any item is large or if there are outliers, discuss reasons and possibly re-score </a:t>
            </a:r>
          </a:p>
          <a:p>
            <a:r>
              <a:rPr lang="en-US" dirty="0">
                <a:solidFill>
                  <a:schemeClr val="tx1"/>
                </a:solidFill>
                <a:latin typeface="Arial" panose="020B0604020202020204" pitchFamily="34" charset="0"/>
                <a:cs typeface="Arial" panose="020B0604020202020204" pitchFamily="34" charset="0"/>
              </a:rPr>
              <a:t>Mean estimate for each item is summed to get borderline cut score for exam (red) </a:t>
            </a:r>
          </a:p>
          <a:p>
            <a:endParaRPr lang="en-US" dirty="0"/>
          </a:p>
        </p:txBody>
      </p:sp>
      <p:pic>
        <p:nvPicPr>
          <p:cNvPr id="6" name="Picture 3">
            <a:extLst>
              <a:ext uri="{FF2B5EF4-FFF2-40B4-BE49-F238E27FC236}">
                <a16:creationId xmlns:a16="http://schemas.microsoft.com/office/drawing/2014/main" id="{25D2B1C2-6259-B043-8F9C-A23D43D54B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6773" y="1892830"/>
            <a:ext cx="7558455" cy="290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315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F3D013-B94B-9447-953B-E51239460295}"/>
              </a:ext>
            </a:extLst>
          </p:cNvPr>
          <p:cNvSpPr>
            <a:spLocks noGrp="1"/>
          </p:cNvSpPr>
          <p:nvPr>
            <p:ph type="title"/>
          </p:nvPr>
        </p:nvSpPr>
        <p:spPr>
          <a:xfrm>
            <a:off x="335360" y="170179"/>
            <a:ext cx="9121941" cy="1143000"/>
          </a:xfrm>
        </p:spPr>
        <p:txBody>
          <a:bodyPr>
            <a:noAutofit/>
          </a:bodyPr>
          <a:lstStyle/>
          <a:p>
            <a:r>
              <a:rPr lang="en-US" dirty="0">
                <a:latin typeface="Arial" panose="020B0604020202020204" pitchFamily="34" charset="0"/>
                <a:cs typeface="Arial" panose="020B0604020202020204" pitchFamily="34" charset="0"/>
              </a:rPr>
              <a:t>Borderline Regression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(for legal skills stations)</a:t>
            </a:r>
          </a:p>
        </p:txBody>
      </p:sp>
      <p:sp>
        <p:nvSpPr>
          <p:cNvPr id="7" name="Content Placeholder 6">
            <a:extLst>
              <a:ext uri="{FF2B5EF4-FFF2-40B4-BE49-F238E27FC236}">
                <a16:creationId xmlns:a16="http://schemas.microsoft.com/office/drawing/2014/main" id="{BE49D930-F4AD-5B4E-91C3-F00C142A6C5E}"/>
              </a:ext>
            </a:extLst>
          </p:cNvPr>
          <p:cNvSpPr>
            <a:spLocks noGrp="1"/>
          </p:cNvSpPr>
          <p:nvPr>
            <p:ph idx="1"/>
          </p:nvPr>
        </p:nvSpPr>
        <p:spPr>
          <a:xfrm>
            <a:off x="143339" y="1313180"/>
            <a:ext cx="11425269" cy="5080001"/>
          </a:xfrm>
        </p:spPr>
        <p:txBody>
          <a:bodyPr/>
          <a:lstStyle/>
          <a:p>
            <a:pPr lvl="1">
              <a:buClr>
                <a:srgbClr val="A40000"/>
              </a:buClr>
            </a:pPr>
            <a:endParaRPr lang="en-US" dirty="0">
              <a:latin typeface="Corbel"/>
              <a:cs typeface="Corbel"/>
            </a:endParaRPr>
          </a:p>
          <a:p>
            <a:r>
              <a:rPr lang="en-US" sz="2667" dirty="0">
                <a:ea typeface="ＭＳ Ｐゴシック" pitchFamily="34" charset="-128"/>
              </a:rPr>
              <a:t>Stations (individual assessments) are the building block for calculating test reliability and setting the passing standard</a:t>
            </a:r>
          </a:p>
          <a:p>
            <a:r>
              <a:rPr lang="en-US" sz="2667" dirty="0">
                <a:ea typeface="ＭＳ Ｐゴシック" pitchFamily="34" charset="-128"/>
              </a:rPr>
              <a:t>In addition to providing detailed marks on the candidate’s performance on each assessment (station), the examiner gives a global estimate of whether or not the candidate reaches the standard of a newly qualified solicitor of England and Wales (Pass, Marginal Pass, Marginal Fail, Fail)</a:t>
            </a:r>
          </a:p>
          <a:p>
            <a:r>
              <a:rPr lang="en-US" sz="2667" dirty="0">
                <a:ea typeface="ＭＳ Ｐゴシック" pitchFamily="34" charset="-128"/>
              </a:rPr>
              <a:t>A statistical calculation reviewing all candidate marks in the light of all global judgements will set the cut score on each station</a:t>
            </a:r>
          </a:p>
        </p:txBody>
      </p:sp>
    </p:spTree>
    <p:extLst>
      <p:ext uri="{BB962C8B-B14F-4D97-AF65-F5344CB8AC3E}">
        <p14:creationId xmlns:p14="http://schemas.microsoft.com/office/powerpoint/2010/main" val="2053274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77A08-9A95-6943-9511-60591A493376}"/>
              </a:ext>
            </a:extLst>
          </p:cNvPr>
          <p:cNvSpPr>
            <a:spLocks noGrp="1"/>
          </p:cNvSpPr>
          <p:nvPr>
            <p:ph type="title"/>
          </p:nvPr>
        </p:nvSpPr>
        <p:spPr>
          <a:xfrm>
            <a:off x="143340" y="71172"/>
            <a:ext cx="9025929" cy="1143000"/>
          </a:xfrm>
        </p:spPr>
        <p:txBody>
          <a:bodyPr/>
          <a:lstStyle/>
          <a:p>
            <a:r>
              <a:rPr lang="en-US" dirty="0"/>
              <a:t>… </a:t>
            </a:r>
            <a:r>
              <a:rPr lang="en-US" dirty="0">
                <a:cs typeface="Arial" panose="020B0604020202020204" pitchFamily="34" charset="0"/>
              </a:rPr>
              <a:t>for one candidate on one station</a:t>
            </a:r>
          </a:p>
        </p:txBody>
      </p:sp>
      <p:pic>
        <p:nvPicPr>
          <p:cNvPr id="4" name="Picture 3">
            <a:extLst>
              <a:ext uri="{FF2B5EF4-FFF2-40B4-BE49-F238E27FC236}">
                <a16:creationId xmlns:a16="http://schemas.microsoft.com/office/drawing/2014/main" id="{40111F4B-A631-9747-9B88-450B1BDC3952}"/>
              </a:ext>
            </a:extLst>
          </p:cNvPr>
          <p:cNvPicPr>
            <a:picLocks noChangeAspect="1"/>
          </p:cNvPicPr>
          <p:nvPr/>
        </p:nvPicPr>
        <p:blipFill>
          <a:blip r:embed="rId2"/>
          <a:stretch>
            <a:fillRect/>
          </a:stretch>
        </p:blipFill>
        <p:spPr>
          <a:xfrm>
            <a:off x="2483296" y="1558342"/>
            <a:ext cx="6534769" cy="5236127"/>
          </a:xfrm>
          <a:prstGeom prst="rect">
            <a:avLst/>
          </a:prstGeom>
        </p:spPr>
      </p:pic>
      <p:pic>
        <p:nvPicPr>
          <p:cNvPr id="7" name="Picture 6">
            <a:extLst>
              <a:ext uri="{FF2B5EF4-FFF2-40B4-BE49-F238E27FC236}">
                <a16:creationId xmlns:a16="http://schemas.microsoft.com/office/drawing/2014/main" id="{12193150-6654-FB47-8D53-9F2CDE08533E}"/>
              </a:ext>
            </a:extLst>
          </p:cNvPr>
          <p:cNvPicPr>
            <a:picLocks noChangeAspect="1"/>
          </p:cNvPicPr>
          <p:nvPr/>
        </p:nvPicPr>
        <p:blipFill rotWithShape="1">
          <a:blip r:embed="rId3"/>
          <a:srcRect l="10385" b="11531"/>
          <a:stretch/>
        </p:blipFill>
        <p:spPr>
          <a:xfrm>
            <a:off x="3942201" y="2344902"/>
            <a:ext cx="4859739" cy="2831335"/>
          </a:xfrm>
          <a:prstGeom prst="rect">
            <a:avLst/>
          </a:prstGeom>
        </p:spPr>
      </p:pic>
      <p:pic>
        <p:nvPicPr>
          <p:cNvPr id="8" name="Picture 7">
            <a:extLst>
              <a:ext uri="{FF2B5EF4-FFF2-40B4-BE49-F238E27FC236}">
                <a16:creationId xmlns:a16="http://schemas.microsoft.com/office/drawing/2014/main" id="{07CC3ED1-5F46-5844-999C-DBE53A7EC69B}"/>
              </a:ext>
            </a:extLst>
          </p:cNvPr>
          <p:cNvPicPr>
            <a:picLocks noChangeAspect="1"/>
          </p:cNvPicPr>
          <p:nvPr/>
        </p:nvPicPr>
        <p:blipFill rotWithShape="1">
          <a:blip r:embed="rId3"/>
          <a:srcRect l="10385" b="11531"/>
          <a:stretch/>
        </p:blipFill>
        <p:spPr>
          <a:xfrm>
            <a:off x="3173937" y="1639821"/>
            <a:ext cx="5844127" cy="4572000"/>
          </a:xfrm>
          <a:prstGeom prst="rect">
            <a:avLst/>
          </a:prstGeom>
        </p:spPr>
      </p:pic>
    </p:spTree>
    <p:extLst>
      <p:ext uri="{BB962C8B-B14F-4D97-AF65-F5344CB8AC3E}">
        <p14:creationId xmlns:p14="http://schemas.microsoft.com/office/powerpoint/2010/main" val="3694957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47596" y="1553247"/>
            <a:ext cx="6534769" cy="5236127"/>
          </a:xfrm>
          <a:prstGeom prst="rect">
            <a:avLst/>
          </a:prstGeom>
        </p:spPr>
      </p:pic>
      <p:sp>
        <p:nvSpPr>
          <p:cNvPr id="2" name="Title 1">
            <a:extLst>
              <a:ext uri="{FF2B5EF4-FFF2-40B4-BE49-F238E27FC236}">
                <a16:creationId xmlns:a16="http://schemas.microsoft.com/office/drawing/2014/main" id="{C7B5057E-EC26-1C45-B57A-F10AA1D5DFFE}"/>
              </a:ext>
            </a:extLst>
          </p:cNvPr>
          <p:cNvSpPr>
            <a:spLocks noGrp="1"/>
          </p:cNvSpPr>
          <p:nvPr>
            <p:ph type="title"/>
          </p:nvPr>
        </p:nvSpPr>
        <p:spPr>
          <a:xfrm>
            <a:off x="143340" y="68627"/>
            <a:ext cx="8064896" cy="1143000"/>
          </a:xfrm>
        </p:spPr>
        <p:txBody>
          <a:bodyPr/>
          <a:lstStyle/>
          <a:p>
            <a:r>
              <a:rPr lang="en-US" dirty="0"/>
              <a:t>… now, for all candidates on one station</a:t>
            </a:r>
          </a:p>
        </p:txBody>
      </p:sp>
    </p:spTree>
    <p:extLst>
      <p:ext uri="{BB962C8B-B14F-4D97-AF65-F5344CB8AC3E}">
        <p14:creationId xmlns:p14="http://schemas.microsoft.com/office/powerpoint/2010/main" val="418065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2" y="260351"/>
            <a:ext cx="9025931" cy="1143000"/>
          </a:xfrm>
        </p:spPr>
        <p:txBody>
          <a:bodyPr>
            <a:normAutofit fontScale="90000"/>
          </a:bodyPr>
          <a:lstStyle/>
          <a:p>
            <a:r>
              <a:rPr lang="en-GB" dirty="0"/>
              <a:t>Fundamental</a:t>
            </a:r>
            <a:r>
              <a:rPr lang="en-GB" sz="2400" dirty="0">
                <a:solidFill>
                  <a:schemeClr val="tx1"/>
                </a:solidFill>
                <a:latin typeface="Arial" panose="020B0604020202020204" pitchFamily="34" charset="0"/>
                <a:cs typeface="Arial" panose="020B0604020202020204" pitchFamily="34" charset="0"/>
              </a:rPr>
              <a:t> </a:t>
            </a:r>
            <a:r>
              <a:rPr lang="en-GB" dirty="0"/>
              <a:t>psychometric principles</a:t>
            </a:r>
          </a:p>
        </p:txBody>
      </p:sp>
      <p:sp>
        <p:nvSpPr>
          <p:cNvPr id="3" name="Content Placeholder 2"/>
          <p:cNvSpPr>
            <a:spLocks noGrp="1"/>
          </p:cNvSpPr>
          <p:nvPr>
            <p:ph idx="1"/>
          </p:nvPr>
        </p:nvSpPr>
        <p:spPr>
          <a:xfrm>
            <a:off x="334434" y="1796819"/>
            <a:ext cx="11523133" cy="4476751"/>
          </a:xfrm>
        </p:spPr>
        <p:txBody>
          <a:bodyPr/>
          <a:lstStyle/>
          <a:p>
            <a:pPr>
              <a:lnSpc>
                <a:spcPct val="80000"/>
              </a:lnSpc>
              <a:buFont typeface="Arial" panose="020B0604020202020204" pitchFamily="34" charset="0"/>
              <a:buChar char="•"/>
            </a:pPr>
            <a:r>
              <a:rPr lang="en-GB" sz="2933" kern="1200" dirty="0">
                <a:ea typeface="ＭＳ Ｐゴシック" pitchFamily="34" charset="-128"/>
              </a:rPr>
              <a:t>High stakes exams which lead to admission into a profession have to fulfil fundamentally different criteria from eg university exams</a:t>
            </a:r>
          </a:p>
          <a:p>
            <a:pPr>
              <a:lnSpc>
                <a:spcPct val="80000"/>
              </a:lnSpc>
              <a:buFont typeface="Arial" panose="020B0604020202020204" pitchFamily="34" charset="0"/>
              <a:buChar char="•"/>
            </a:pPr>
            <a:endParaRPr lang="en-GB" sz="2933" kern="1200" dirty="0">
              <a:ea typeface="ＭＳ Ｐゴシック" pitchFamily="34" charset="-128"/>
            </a:endParaRPr>
          </a:p>
          <a:p>
            <a:pPr>
              <a:lnSpc>
                <a:spcPct val="80000"/>
              </a:lnSpc>
              <a:buFont typeface="Arial" panose="020B0604020202020204" pitchFamily="34" charset="0"/>
              <a:buChar char="•"/>
            </a:pPr>
            <a:r>
              <a:rPr lang="en-GB" sz="2933" kern="1200" dirty="0">
                <a:ea typeface="ＭＳ Ｐゴシック" pitchFamily="34" charset="-128"/>
              </a:rPr>
              <a:t>To provide a technically competent licensing exam, which tests people appropriately and fairly, you need:</a:t>
            </a:r>
          </a:p>
          <a:p>
            <a:pPr>
              <a:lnSpc>
                <a:spcPct val="80000"/>
              </a:lnSpc>
              <a:buFont typeface="Arial" panose="020B0604020202020204" pitchFamily="34" charset="0"/>
              <a:buChar char="•"/>
            </a:pPr>
            <a:endParaRPr lang="en-GB" sz="2933" kern="1200" dirty="0">
              <a:ea typeface="ＭＳ Ｐゴシック" pitchFamily="34" charset="-128"/>
            </a:endParaRPr>
          </a:p>
          <a:p>
            <a:pPr marL="990575" lvl="2" indent="-457189">
              <a:lnSpc>
                <a:spcPct val="80000"/>
              </a:lnSpc>
              <a:buFont typeface="Arial" panose="020B0604020202020204" pitchFamily="34" charset="0"/>
              <a:buChar char="•"/>
            </a:pPr>
            <a:r>
              <a:rPr lang="en-GB" kern="1200" dirty="0">
                <a:solidFill>
                  <a:srgbClr val="B10035"/>
                </a:solidFill>
                <a:ea typeface="ＭＳ Ｐゴシック" pitchFamily="34" charset="-128"/>
              </a:rPr>
              <a:t>Reliability</a:t>
            </a:r>
          </a:p>
          <a:p>
            <a:pPr marL="990575" lvl="2" indent="-457189">
              <a:lnSpc>
                <a:spcPct val="80000"/>
              </a:lnSpc>
              <a:buFont typeface="Arial" panose="020B0604020202020204" pitchFamily="34" charset="0"/>
              <a:buChar char="•"/>
            </a:pPr>
            <a:r>
              <a:rPr lang="en-GB" kern="1200" dirty="0">
                <a:solidFill>
                  <a:srgbClr val="B10035"/>
                </a:solidFill>
                <a:ea typeface="ＭＳ Ｐゴシック" pitchFamily="34" charset="-128"/>
              </a:rPr>
              <a:t>Precision</a:t>
            </a:r>
          </a:p>
          <a:p>
            <a:pPr marL="990575" lvl="2" indent="-457189">
              <a:lnSpc>
                <a:spcPct val="80000"/>
              </a:lnSpc>
              <a:buFont typeface="Arial" panose="020B0604020202020204" pitchFamily="34" charset="0"/>
              <a:buChar char="•"/>
            </a:pPr>
            <a:r>
              <a:rPr lang="en-GB" kern="1200" dirty="0">
                <a:solidFill>
                  <a:srgbClr val="B10035"/>
                </a:solidFill>
                <a:ea typeface="ＭＳ Ｐゴシック" pitchFamily="34" charset="-128"/>
              </a:rPr>
              <a:t>Validity</a:t>
            </a:r>
          </a:p>
          <a:p>
            <a:endParaRPr lang="en-GB" dirty="0"/>
          </a:p>
        </p:txBody>
      </p:sp>
    </p:spTree>
    <p:extLst>
      <p:ext uri="{BB962C8B-B14F-4D97-AF65-F5344CB8AC3E}">
        <p14:creationId xmlns:p14="http://schemas.microsoft.com/office/powerpoint/2010/main" val="368801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7595" y="1592786"/>
            <a:ext cx="6739271" cy="5265215"/>
          </a:xfrm>
          <a:prstGeom prst="rect">
            <a:avLst/>
          </a:prstGeom>
        </p:spPr>
      </p:pic>
      <p:sp>
        <p:nvSpPr>
          <p:cNvPr id="3" name="Title 2">
            <a:extLst>
              <a:ext uri="{FF2B5EF4-FFF2-40B4-BE49-F238E27FC236}">
                <a16:creationId xmlns:a16="http://schemas.microsoft.com/office/drawing/2014/main" id="{A22D196E-4279-F841-9EB7-80DD8BC7043C}"/>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Insert a ‘line of best fit’</a:t>
            </a:r>
          </a:p>
        </p:txBody>
      </p:sp>
    </p:spTree>
    <p:extLst>
      <p:ext uri="{BB962C8B-B14F-4D97-AF65-F5344CB8AC3E}">
        <p14:creationId xmlns:p14="http://schemas.microsoft.com/office/powerpoint/2010/main" val="2233666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1585" y="1508787"/>
            <a:ext cx="6798159" cy="5160791"/>
          </a:xfrm>
          <a:prstGeom prst="rect">
            <a:avLst/>
          </a:prstGeom>
        </p:spPr>
      </p:pic>
      <p:sp>
        <p:nvSpPr>
          <p:cNvPr id="3" name="Title 2">
            <a:extLst>
              <a:ext uri="{FF2B5EF4-FFF2-40B4-BE49-F238E27FC236}">
                <a16:creationId xmlns:a16="http://schemas.microsoft.com/office/drawing/2014/main" id="{B78B6F9F-9A72-464C-8375-1FB2D011467E}"/>
              </a:ext>
            </a:extLst>
          </p:cNvPr>
          <p:cNvSpPr>
            <a:spLocks noGrp="1"/>
          </p:cNvSpPr>
          <p:nvPr>
            <p:ph type="title"/>
          </p:nvPr>
        </p:nvSpPr>
        <p:spPr>
          <a:xfrm>
            <a:off x="431371" y="356659"/>
            <a:ext cx="8928992" cy="579755"/>
          </a:xfrm>
        </p:spPr>
        <p:txBody>
          <a:bodyPr>
            <a:noAutofit/>
          </a:bodyPr>
          <a:lstStyle/>
          <a:p>
            <a:r>
              <a:rPr lang="en-US" dirty="0">
                <a:latin typeface="Arial" panose="020B0604020202020204" pitchFamily="34" charset="0"/>
                <a:cs typeface="Arial" panose="020B0604020202020204" pitchFamily="34" charset="0"/>
              </a:rPr>
              <a:t>Set ‘borderline’ as midway between MF &amp; MP</a:t>
            </a:r>
          </a:p>
        </p:txBody>
      </p:sp>
    </p:spTree>
    <p:extLst>
      <p:ext uri="{BB962C8B-B14F-4D97-AF65-F5344CB8AC3E}">
        <p14:creationId xmlns:p14="http://schemas.microsoft.com/office/powerpoint/2010/main" val="643668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0561" y="1732205"/>
            <a:ext cx="7024723" cy="5125795"/>
          </a:xfrm>
          <a:prstGeom prst="rect">
            <a:avLst/>
          </a:prstGeom>
        </p:spPr>
      </p:pic>
      <p:sp>
        <p:nvSpPr>
          <p:cNvPr id="4" name="TextBox 3"/>
          <p:cNvSpPr txBox="1"/>
          <p:nvPr/>
        </p:nvSpPr>
        <p:spPr>
          <a:xfrm rot="1881153">
            <a:off x="2513648" y="2721628"/>
            <a:ext cx="991281" cy="547073"/>
          </a:xfrm>
          <a:prstGeom prst="rect">
            <a:avLst/>
          </a:prstGeom>
          <a:noFill/>
        </p:spPr>
        <p:txBody>
          <a:bodyPr wrap="square" rtlCol="0">
            <a:spAutoFit/>
          </a:bodyPr>
          <a:lstStyle/>
          <a:p>
            <a:pPr algn="ctr" defTabSz="1219170" fontAlgn="base">
              <a:spcBef>
                <a:spcPct val="0"/>
              </a:spcBef>
              <a:spcAft>
                <a:spcPct val="0"/>
              </a:spcAft>
            </a:pPr>
            <a:r>
              <a:rPr lang="en-US" sz="2955" b="1" dirty="0">
                <a:solidFill>
                  <a:srgbClr val="FF0000"/>
                </a:solidFill>
                <a:latin typeface="Arial" charset="0"/>
                <a:ea typeface="ＭＳ Ｐゴシック" pitchFamily="34" charset="-128"/>
              </a:rPr>
              <a:t>→</a:t>
            </a:r>
          </a:p>
        </p:txBody>
      </p:sp>
      <p:sp>
        <p:nvSpPr>
          <p:cNvPr id="3" name="Title 2">
            <a:extLst>
              <a:ext uri="{FF2B5EF4-FFF2-40B4-BE49-F238E27FC236}">
                <a16:creationId xmlns:a16="http://schemas.microsoft.com/office/drawing/2014/main" id="{14DB1370-299C-4C42-B354-5C3B2BCADE08}"/>
              </a:ext>
            </a:extLst>
          </p:cNvPr>
          <p:cNvSpPr>
            <a:spLocks noGrp="1"/>
          </p:cNvSpPr>
          <p:nvPr>
            <p:ph type="title"/>
          </p:nvPr>
        </p:nvSpPr>
        <p:spPr>
          <a:xfrm>
            <a:off x="190865" y="160099"/>
            <a:ext cx="9025929" cy="1143000"/>
          </a:xfrm>
        </p:spPr>
        <p:txBody>
          <a:bodyPr>
            <a:noAutofit/>
          </a:bodyPr>
          <a:lstStyle/>
          <a:p>
            <a:r>
              <a:rPr lang="en-US" dirty="0">
                <a:latin typeface="Arial" panose="020B0604020202020204" pitchFamily="34" charset="0"/>
                <a:cs typeface="Arial" panose="020B0604020202020204" pitchFamily="34" charset="0"/>
              </a:rPr>
              <a:t>‘Borderline station score’ is at the intersection</a:t>
            </a:r>
          </a:p>
        </p:txBody>
      </p:sp>
    </p:spTree>
    <p:extLst>
      <p:ext uri="{BB962C8B-B14F-4D97-AF65-F5344CB8AC3E}">
        <p14:creationId xmlns:p14="http://schemas.microsoft.com/office/powerpoint/2010/main" val="82888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6BCD67-6F97-2542-AE87-D7E87EB2C45A}"/>
              </a:ext>
            </a:extLst>
          </p:cNvPr>
          <p:cNvSpPr>
            <a:spLocks noGrp="1"/>
          </p:cNvSpPr>
          <p:nvPr>
            <p:ph type="title"/>
          </p:nvPr>
        </p:nvSpPr>
        <p:spPr>
          <a:xfrm>
            <a:off x="239350" y="164637"/>
            <a:ext cx="9121940" cy="1143000"/>
          </a:xfrm>
        </p:spPr>
        <p:txBody>
          <a:bodyPr>
            <a:noAutofit/>
          </a:bodyPr>
          <a:lstStyle/>
          <a:p>
            <a:r>
              <a:rPr lang="en-US" dirty="0">
                <a:latin typeface="Arial" panose="020B0604020202020204" pitchFamily="34" charset="0"/>
                <a:cs typeface="Arial" panose="020B0604020202020204" pitchFamily="34" charset="0"/>
              </a:rPr>
              <a:t>Calculating the cut score for the exam</a:t>
            </a:r>
          </a:p>
        </p:txBody>
      </p:sp>
      <p:sp>
        <p:nvSpPr>
          <p:cNvPr id="4" name="Content Placeholder 3">
            <a:extLst>
              <a:ext uri="{FF2B5EF4-FFF2-40B4-BE49-F238E27FC236}">
                <a16:creationId xmlns:a16="http://schemas.microsoft.com/office/drawing/2014/main" id="{8EADFC45-FEC8-7541-B8B2-6C864E7610FB}"/>
              </a:ext>
            </a:extLst>
          </p:cNvPr>
          <p:cNvSpPr>
            <a:spLocks noGrp="1"/>
          </p:cNvSpPr>
          <p:nvPr>
            <p:ph idx="1"/>
          </p:nvPr>
        </p:nvSpPr>
        <p:spPr>
          <a:xfrm>
            <a:off x="143339" y="1138845"/>
            <a:ext cx="9896012" cy="5080001"/>
          </a:xfrm>
        </p:spPr>
        <p:txBody>
          <a:bodyPr/>
          <a:lstStyle/>
          <a:p>
            <a:endParaRPr lang="en-US" sz="2000" dirty="0">
              <a:latin typeface="Arial" panose="020B0604020202020204" pitchFamily="34" charset="0"/>
              <a:cs typeface="Arial" panose="020B0604020202020204" pitchFamily="34" charset="0"/>
            </a:endParaRPr>
          </a:p>
          <a:p>
            <a:endParaRPr lang="en-US" dirty="0">
              <a:ea typeface="ＭＳ Ｐゴシック" pitchFamily="34" charset="-128"/>
            </a:endParaRPr>
          </a:p>
          <a:p>
            <a:r>
              <a:rPr lang="en-US" dirty="0">
                <a:ea typeface="ＭＳ Ｐゴシック" pitchFamily="34" charset="-128"/>
              </a:rPr>
              <a:t>Averaging all the station borderline scores will give the </a:t>
            </a:r>
            <a:r>
              <a:rPr lang="en-US" dirty="0">
                <a:solidFill>
                  <a:srgbClr val="B10035"/>
                </a:solidFill>
                <a:ea typeface="ＭＳ Ｐゴシック" pitchFamily="34" charset="-128"/>
              </a:rPr>
              <a:t>cut score </a:t>
            </a:r>
            <a:r>
              <a:rPr lang="en-US" dirty="0">
                <a:ea typeface="ＭＳ Ｐゴシック" pitchFamily="34" charset="-128"/>
              </a:rPr>
              <a:t>for the whole exam</a:t>
            </a:r>
          </a:p>
        </p:txBody>
      </p:sp>
    </p:spTree>
    <p:extLst>
      <p:ext uri="{BB962C8B-B14F-4D97-AF65-F5344CB8AC3E}">
        <p14:creationId xmlns:p14="http://schemas.microsoft.com/office/powerpoint/2010/main" val="1245876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3" y="260351"/>
            <a:ext cx="7873801" cy="1143000"/>
          </a:xfrm>
        </p:spPr>
        <p:txBody>
          <a:bodyPr>
            <a:normAutofit/>
          </a:bodyPr>
          <a:lstStyle/>
          <a:p>
            <a:r>
              <a:rPr lang="en-GB" dirty="0"/>
              <a:t>From cut score to pass mark</a:t>
            </a:r>
          </a:p>
        </p:txBody>
      </p:sp>
      <p:sp>
        <p:nvSpPr>
          <p:cNvPr id="3" name="Content Placeholder 2"/>
          <p:cNvSpPr>
            <a:spLocks noGrp="1"/>
          </p:cNvSpPr>
          <p:nvPr>
            <p:ph idx="1"/>
          </p:nvPr>
        </p:nvSpPr>
        <p:spPr/>
        <p:txBody>
          <a:bodyPr>
            <a:normAutofit fontScale="92500"/>
          </a:bodyPr>
          <a:lstStyle/>
          <a:p>
            <a:r>
              <a:rPr lang="en-GB" sz="2933" dirty="0">
                <a:ea typeface="ＭＳ Ｐゴシック" pitchFamily="34" charset="-128"/>
              </a:rPr>
              <a:t>The </a:t>
            </a:r>
            <a:r>
              <a:rPr lang="en-GB" sz="2933" dirty="0" err="1">
                <a:ea typeface="ＭＳ Ｐゴシック" pitchFamily="34" charset="-128"/>
              </a:rPr>
              <a:t>Angoff</a:t>
            </a:r>
            <a:r>
              <a:rPr lang="en-GB" sz="2933" dirty="0">
                <a:ea typeface="ＭＳ Ｐゴシック" pitchFamily="34" charset="-128"/>
              </a:rPr>
              <a:t> method can be used to set the </a:t>
            </a:r>
            <a:r>
              <a:rPr lang="en-GB" sz="2933" dirty="0">
                <a:solidFill>
                  <a:srgbClr val="B10035"/>
                </a:solidFill>
                <a:ea typeface="ＭＳ Ｐゴシック" pitchFamily="34" charset="-128"/>
              </a:rPr>
              <a:t>cut score </a:t>
            </a:r>
            <a:r>
              <a:rPr lang="en-GB" sz="2933" dirty="0">
                <a:ea typeface="ＭＳ Ｐゴシック" pitchFamily="34" charset="-128"/>
              </a:rPr>
              <a:t>for objective testing (eg MCQs) and borderline regression for legal skills stations</a:t>
            </a:r>
          </a:p>
          <a:p>
            <a:r>
              <a:rPr lang="en-GB" sz="2933" dirty="0">
                <a:ea typeface="ＭＳ Ｐゴシック" pitchFamily="34" charset="-128"/>
              </a:rPr>
              <a:t>But this takes no account of precision – the standard error of measurement</a:t>
            </a:r>
          </a:p>
          <a:p>
            <a:r>
              <a:rPr lang="en-GB" sz="2933" dirty="0">
                <a:ea typeface="ＭＳ Ｐゴシック" pitchFamily="34" charset="-128"/>
              </a:rPr>
              <a:t>Candidates’ true score (on an infinite number of tests) may be higher or lower than their actual score on this test</a:t>
            </a:r>
          </a:p>
          <a:p>
            <a:r>
              <a:rPr lang="en-GB" sz="2933" dirty="0">
                <a:ea typeface="ＭＳ Ｐゴシック" pitchFamily="34" charset="-128"/>
              </a:rPr>
              <a:t>In high stakes professional exams the interests of the consumer are normally considered paramount and so an allowance for measurement error is added on to the cut score to arrive at the </a:t>
            </a:r>
            <a:r>
              <a:rPr lang="en-GB" sz="2933" dirty="0">
                <a:solidFill>
                  <a:srgbClr val="B10035"/>
                </a:solidFill>
                <a:ea typeface="ＭＳ Ｐゴシック" pitchFamily="34" charset="-128"/>
              </a:rPr>
              <a:t>pass mark</a:t>
            </a:r>
          </a:p>
          <a:p>
            <a:endParaRPr lang="en-GB" dirty="0"/>
          </a:p>
          <a:p>
            <a:endParaRPr lang="en-GB" dirty="0"/>
          </a:p>
          <a:p>
            <a:endParaRPr lang="en-GB" dirty="0"/>
          </a:p>
        </p:txBody>
      </p:sp>
    </p:spTree>
    <p:extLst>
      <p:ext uri="{BB962C8B-B14F-4D97-AF65-F5344CB8AC3E}">
        <p14:creationId xmlns:p14="http://schemas.microsoft.com/office/powerpoint/2010/main" val="3121556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DC89-486B-FD47-855F-6F5004FFEEB3}"/>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‘Triangulating’</a:t>
            </a:r>
          </a:p>
        </p:txBody>
      </p:sp>
      <p:sp>
        <p:nvSpPr>
          <p:cNvPr id="3" name="Content Placeholder 2">
            <a:extLst>
              <a:ext uri="{FF2B5EF4-FFF2-40B4-BE49-F238E27FC236}">
                <a16:creationId xmlns:a16="http://schemas.microsoft.com/office/drawing/2014/main" id="{C03A4853-1C6B-D844-96B8-30DF48048BB0}"/>
              </a:ext>
            </a:extLst>
          </p:cNvPr>
          <p:cNvSpPr>
            <a:spLocks noGrp="1"/>
          </p:cNvSpPr>
          <p:nvPr>
            <p:ph idx="1"/>
          </p:nvPr>
        </p:nvSpPr>
        <p:spPr>
          <a:xfrm>
            <a:off x="224069" y="1523983"/>
            <a:ext cx="8160907" cy="4319503"/>
          </a:xfrm>
        </p:spPr>
        <p:txBody>
          <a:bodyPr>
            <a:normAutofit/>
          </a:bodyPr>
          <a:lstStyle/>
          <a:p>
            <a:r>
              <a:rPr lang="en-US" sz="2667" dirty="0">
                <a:ea typeface="ＭＳ Ｐゴシック" pitchFamily="34" charset="-128"/>
              </a:rPr>
              <a:t>Often, more than one method of standard-setting is used for a test</a:t>
            </a:r>
          </a:p>
          <a:p>
            <a:r>
              <a:rPr lang="en-US" sz="2667" dirty="0">
                <a:ea typeface="ＭＳ Ｐゴシック" pitchFamily="34" charset="-128"/>
              </a:rPr>
              <a:t>In this case, the strengths and level of each can be reviewed by the Exam Board and some compromise agreed</a:t>
            </a:r>
          </a:p>
        </p:txBody>
      </p:sp>
      <p:pic>
        <p:nvPicPr>
          <p:cNvPr id="4" name="Picture 3">
            <a:extLst>
              <a:ext uri="{FF2B5EF4-FFF2-40B4-BE49-F238E27FC236}">
                <a16:creationId xmlns:a16="http://schemas.microsoft.com/office/drawing/2014/main" id="{961BD699-9B3D-F344-AA61-16CC780C298C}"/>
              </a:ext>
            </a:extLst>
          </p:cNvPr>
          <p:cNvPicPr>
            <a:picLocks noChangeAspect="1"/>
          </p:cNvPicPr>
          <p:nvPr/>
        </p:nvPicPr>
        <p:blipFill>
          <a:blip r:embed="rId2"/>
          <a:stretch>
            <a:fillRect/>
          </a:stretch>
        </p:blipFill>
        <p:spPr>
          <a:xfrm>
            <a:off x="2481246" y="4105693"/>
            <a:ext cx="3662245" cy="2432587"/>
          </a:xfrm>
          <a:prstGeom prst="rect">
            <a:avLst/>
          </a:prstGeom>
        </p:spPr>
      </p:pic>
      <p:pic>
        <p:nvPicPr>
          <p:cNvPr id="5" name="Picture 4">
            <a:extLst>
              <a:ext uri="{FF2B5EF4-FFF2-40B4-BE49-F238E27FC236}">
                <a16:creationId xmlns:a16="http://schemas.microsoft.com/office/drawing/2014/main" id="{185EF7C2-C9E8-CB4D-984D-45B2DAD15299}"/>
              </a:ext>
            </a:extLst>
          </p:cNvPr>
          <p:cNvPicPr>
            <a:picLocks noChangeAspect="1"/>
          </p:cNvPicPr>
          <p:nvPr/>
        </p:nvPicPr>
        <p:blipFill>
          <a:blip r:embed="rId3"/>
          <a:stretch>
            <a:fillRect/>
          </a:stretch>
        </p:blipFill>
        <p:spPr>
          <a:xfrm>
            <a:off x="8488627" y="1700809"/>
            <a:ext cx="2895600" cy="4737100"/>
          </a:xfrm>
          <a:prstGeom prst="rect">
            <a:avLst/>
          </a:prstGeom>
        </p:spPr>
      </p:pic>
    </p:spTree>
    <p:extLst>
      <p:ext uri="{BB962C8B-B14F-4D97-AF65-F5344CB8AC3E}">
        <p14:creationId xmlns:p14="http://schemas.microsoft.com/office/powerpoint/2010/main" val="3192215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906487-3692-1043-B466-530F9E49CFAE}"/>
              </a:ext>
            </a:extLst>
          </p:cNvPr>
          <p:cNvSpPr>
            <a:spLocks noGrp="1"/>
          </p:cNvSpPr>
          <p:nvPr>
            <p:ph idx="1"/>
          </p:nvPr>
        </p:nvSpPr>
        <p:spPr>
          <a:xfrm>
            <a:off x="2853912" y="2660915"/>
            <a:ext cx="6484176" cy="1500644"/>
          </a:xfrm>
        </p:spPr>
        <p:txBody>
          <a:bodyPr>
            <a:noAutofit/>
          </a:bodyPr>
          <a:lstStyle/>
          <a:p>
            <a:pPr marL="0" indent="0" algn="ctr">
              <a:buNone/>
            </a:pPr>
            <a:r>
              <a:rPr lang="en-US" sz="4267" b="1" dirty="0">
                <a:latin typeface="Arial" panose="020B0604020202020204" pitchFamily="34" charset="0"/>
                <a:cs typeface="Arial" panose="020B0604020202020204" pitchFamily="34" charset="0"/>
              </a:rPr>
              <a:t>End</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Thank you for your attention</a:t>
            </a:r>
            <a:br>
              <a:rPr lang="en-US" dirty="0">
                <a:latin typeface="Arial" panose="020B0604020202020204" pitchFamily="34" charset="0"/>
                <a:cs typeface="Arial" panose="020B0604020202020204" pitchFamily="34" charset="0"/>
              </a:rPr>
            </a:br>
            <a:r>
              <a:rPr lang="en-US" dirty="0">
                <a:solidFill>
                  <a:schemeClr val="accent6">
                    <a:lumMod val="60000"/>
                    <a:lumOff val="4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eileen.fry@kaplan.co.uk</a:t>
            </a:r>
            <a:r>
              <a:rPr lang="en-US" dirty="0">
                <a:solidFill>
                  <a:schemeClr val="accent6">
                    <a:lumMod val="60000"/>
                    <a:lumOff val="4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73389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3" y="260351"/>
            <a:ext cx="8833908" cy="1143000"/>
          </a:xfrm>
        </p:spPr>
        <p:txBody>
          <a:bodyPr>
            <a:normAutofit fontScale="90000"/>
          </a:bodyPr>
          <a:lstStyle/>
          <a:p>
            <a:br>
              <a:rPr lang="en-GB" sz="2133" dirty="0">
                <a:solidFill>
                  <a:schemeClr val="tx1"/>
                </a:solidFill>
                <a:latin typeface="Arial" panose="020B0604020202020204" pitchFamily="34" charset="0"/>
                <a:cs typeface="Arial" panose="020B0604020202020204" pitchFamily="34" charset="0"/>
              </a:rPr>
            </a:br>
            <a:r>
              <a:rPr lang="en-GB" dirty="0">
                <a:ea typeface="ＭＳ Ｐゴシック" pitchFamily="34" charset="-128"/>
              </a:rPr>
              <a:t>Fundamental psychometric principles</a:t>
            </a:r>
          </a:p>
        </p:txBody>
      </p:sp>
      <p:sp>
        <p:nvSpPr>
          <p:cNvPr id="3" name="Content Placeholder 2"/>
          <p:cNvSpPr>
            <a:spLocks noGrp="1"/>
          </p:cNvSpPr>
          <p:nvPr>
            <p:ph idx="1"/>
          </p:nvPr>
        </p:nvSpPr>
        <p:spPr>
          <a:xfrm>
            <a:off x="431371" y="1700809"/>
            <a:ext cx="11523133" cy="4476751"/>
          </a:xfrm>
        </p:spPr>
        <p:txBody>
          <a:bodyPr>
            <a:normAutofit fontScale="92500" lnSpcReduction="10000"/>
          </a:bodyPr>
          <a:lstStyle/>
          <a:p>
            <a:pPr>
              <a:lnSpc>
                <a:spcPct val="80000"/>
              </a:lnSpc>
              <a:buFont typeface="Arial" panose="020B0604020202020204" pitchFamily="34" charset="0"/>
              <a:buChar char="•"/>
            </a:pPr>
            <a:r>
              <a:rPr lang="en-GB" sz="2933" b="1" kern="1200" dirty="0">
                <a:solidFill>
                  <a:srgbClr val="B10035"/>
                </a:solidFill>
                <a:ea typeface="ＭＳ Ｐゴシック" pitchFamily="34" charset="-128"/>
              </a:rPr>
              <a:t>Reliability</a:t>
            </a:r>
            <a:br>
              <a:rPr lang="en-GB" sz="2933" kern="1200" dirty="0">
                <a:ea typeface="ＭＳ Ｐゴシック" pitchFamily="34" charset="-128"/>
              </a:rPr>
            </a:br>
            <a:r>
              <a:rPr lang="en-GB" sz="2933" kern="1200" dirty="0">
                <a:ea typeface="ＭＳ Ｐゴシック" pitchFamily="34" charset="-128"/>
              </a:rPr>
              <a:t>Numerical – to do with consistency and predictive utility. </a:t>
            </a:r>
            <a:r>
              <a:rPr lang="en-GB" sz="2933" i="1" kern="1200" dirty="0">
                <a:ea typeface="ＭＳ Ｐゴシック" pitchFamily="34" charset="-128"/>
              </a:rPr>
              <a:t>Does the test rank order candidates in a way that would be replicated in another exam? </a:t>
            </a:r>
            <a:r>
              <a:rPr lang="en-GB" sz="2933" kern="1200" dirty="0">
                <a:ea typeface="ＭＳ Ｐゴシック" pitchFamily="34" charset="-128"/>
              </a:rPr>
              <a:t>Measured most simply by the alpha co-efficient</a:t>
            </a:r>
          </a:p>
          <a:p>
            <a:pPr>
              <a:lnSpc>
                <a:spcPct val="80000"/>
              </a:lnSpc>
              <a:buFont typeface="Arial" panose="020B0604020202020204" pitchFamily="34" charset="0"/>
              <a:buChar char="•"/>
            </a:pPr>
            <a:endParaRPr lang="en-GB" sz="2933" kern="1200" dirty="0">
              <a:ea typeface="ＭＳ Ｐゴシック" pitchFamily="34" charset="-128"/>
            </a:endParaRPr>
          </a:p>
          <a:p>
            <a:pPr>
              <a:lnSpc>
                <a:spcPct val="80000"/>
              </a:lnSpc>
              <a:buFont typeface="Arial" panose="020B0604020202020204" pitchFamily="34" charset="0"/>
              <a:buChar char="•"/>
            </a:pPr>
            <a:r>
              <a:rPr lang="en-GB" sz="2933" b="1" kern="1200" dirty="0">
                <a:solidFill>
                  <a:srgbClr val="B10035"/>
                </a:solidFill>
                <a:ea typeface="ＭＳ Ｐゴシック" pitchFamily="34" charset="-128"/>
              </a:rPr>
              <a:t>Precision</a:t>
            </a:r>
            <a:br>
              <a:rPr lang="en-GB" sz="2933" kern="1200" dirty="0">
                <a:ea typeface="ＭＳ Ｐゴシック" pitchFamily="34" charset="-128"/>
              </a:rPr>
            </a:br>
            <a:r>
              <a:rPr lang="en-GB" sz="2933" kern="1200" dirty="0">
                <a:ea typeface="ＭＳ Ｐゴシック" pitchFamily="34" charset="-128"/>
              </a:rPr>
              <a:t>Numerical– statistically related to reliability. </a:t>
            </a:r>
            <a:r>
              <a:rPr lang="en-GB" sz="2933" i="1" kern="1200" dirty="0">
                <a:ea typeface="ＭＳ Ｐゴシック" pitchFamily="34" charset="-128"/>
              </a:rPr>
              <a:t>How accurate is any candidate’s score? </a:t>
            </a:r>
            <a:r>
              <a:rPr lang="en-GB" sz="2933" kern="1200" dirty="0">
                <a:ea typeface="ＭＳ Ｐゴシック" pitchFamily="34" charset="-128"/>
              </a:rPr>
              <a:t>Estimated by the Standard Error of Measurement (</a:t>
            </a:r>
            <a:r>
              <a:rPr lang="en-GB" sz="2933" kern="1200" dirty="0" err="1">
                <a:ea typeface="ＭＳ Ｐゴシック" pitchFamily="34" charset="-128"/>
              </a:rPr>
              <a:t>SEm</a:t>
            </a:r>
            <a:r>
              <a:rPr lang="en-GB" sz="2933" kern="1200" dirty="0">
                <a:ea typeface="ＭＳ Ｐゴシック" pitchFamily="34" charset="-128"/>
              </a:rPr>
              <a:t>)</a:t>
            </a:r>
          </a:p>
          <a:p>
            <a:pPr>
              <a:lnSpc>
                <a:spcPct val="80000"/>
              </a:lnSpc>
              <a:buFont typeface="Arial" panose="020B0604020202020204" pitchFamily="34" charset="0"/>
              <a:buChar char="•"/>
            </a:pPr>
            <a:endParaRPr lang="en-GB" sz="2933" kern="1200" dirty="0">
              <a:ea typeface="ＭＳ Ｐゴシック" pitchFamily="34" charset="-128"/>
            </a:endParaRPr>
          </a:p>
          <a:p>
            <a:pPr>
              <a:lnSpc>
                <a:spcPct val="80000"/>
              </a:lnSpc>
              <a:buFont typeface="Arial" panose="020B0604020202020204" pitchFamily="34" charset="0"/>
              <a:buChar char="•"/>
            </a:pPr>
            <a:r>
              <a:rPr lang="en-GB" sz="2933" b="1" kern="1200" dirty="0">
                <a:solidFill>
                  <a:srgbClr val="B10035"/>
                </a:solidFill>
                <a:ea typeface="ＭＳ Ｐゴシック" pitchFamily="34" charset="-128"/>
              </a:rPr>
              <a:t>Validity</a:t>
            </a:r>
            <a:br>
              <a:rPr lang="en-GB" sz="2933" kern="1200" dirty="0">
                <a:ea typeface="ＭＳ Ｐゴシック" pitchFamily="34" charset="-128"/>
              </a:rPr>
            </a:br>
            <a:r>
              <a:rPr lang="en-GB" sz="2933" kern="1200" dirty="0">
                <a:ea typeface="ＭＳ Ｐゴシック" pitchFamily="34" charset="-128"/>
              </a:rPr>
              <a:t>A unifying framework for a “good test”: testing the right things in appropriate ways; includes reliability and precision</a:t>
            </a:r>
          </a:p>
          <a:p>
            <a:endParaRPr lang="en-GB" dirty="0">
              <a:solidFill>
                <a:srgbClr val="7F7F7F"/>
              </a:solidFill>
            </a:endParaRPr>
          </a:p>
          <a:p>
            <a:endParaRPr lang="en-GB" dirty="0">
              <a:solidFill>
                <a:srgbClr val="7F7F7F"/>
              </a:solidFill>
            </a:endParaRPr>
          </a:p>
          <a:p>
            <a:endParaRPr lang="en-GB" dirty="0"/>
          </a:p>
        </p:txBody>
      </p:sp>
    </p:spTree>
    <p:extLst>
      <p:ext uri="{BB962C8B-B14F-4D97-AF65-F5344CB8AC3E}">
        <p14:creationId xmlns:p14="http://schemas.microsoft.com/office/powerpoint/2010/main" val="92523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71" y="164637"/>
            <a:ext cx="6527800" cy="1143000"/>
          </a:xfrm>
        </p:spPr>
        <p:txBody>
          <a:bodyPr>
            <a:normAutofit/>
          </a:bodyPr>
          <a:lstStyle/>
          <a:p>
            <a:r>
              <a:rPr lang="en-GB" dirty="0">
                <a:ea typeface="ＭＳ Ｐゴシック" pitchFamily="34" charset="-128"/>
              </a:rPr>
              <a:t>Why?</a:t>
            </a:r>
          </a:p>
        </p:txBody>
      </p:sp>
      <p:sp>
        <p:nvSpPr>
          <p:cNvPr id="3" name="Content Placeholder 2"/>
          <p:cNvSpPr>
            <a:spLocks noGrp="1"/>
          </p:cNvSpPr>
          <p:nvPr>
            <p:ph idx="1"/>
          </p:nvPr>
        </p:nvSpPr>
        <p:spPr>
          <a:xfrm>
            <a:off x="431371" y="1412777"/>
            <a:ext cx="11523133" cy="4476751"/>
          </a:xfrm>
        </p:spPr>
        <p:txBody>
          <a:bodyPr>
            <a:noAutofit/>
          </a:bodyPr>
          <a:lstStyle/>
          <a:p>
            <a:pPr>
              <a:lnSpc>
                <a:spcPct val="80000"/>
              </a:lnSpc>
              <a:buFont typeface="Arial" panose="020B0604020202020204" pitchFamily="34" charset="0"/>
              <a:buChar char="•"/>
            </a:pPr>
            <a:r>
              <a:rPr lang="en-GB" sz="2400" kern="1200" dirty="0">
                <a:ea typeface="ＭＳ Ｐゴシック" pitchFamily="34" charset="-128"/>
              </a:rPr>
              <a:t>“</a:t>
            </a:r>
            <a:r>
              <a:rPr lang="en-GB" sz="2400" i="1" kern="1200" dirty="0">
                <a:ea typeface="ＭＳ Ｐゴシック" pitchFamily="34" charset="-128"/>
              </a:rPr>
              <a:t>I was lucky what I had revised came up</a:t>
            </a:r>
            <a:r>
              <a:rPr lang="en-GB" sz="2400" kern="1200" dirty="0">
                <a:ea typeface="ＭＳ Ｐゴシック" pitchFamily="34" charset="-128"/>
              </a:rPr>
              <a:t>” should have no place in a high stakes professional exam</a:t>
            </a:r>
          </a:p>
          <a:p>
            <a:pPr>
              <a:lnSpc>
                <a:spcPct val="80000"/>
              </a:lnSpc>
              <a:buFont typeface="Arial" panose="020B0604020202020204" pitchFamily="34" charset="0"/>
              <a:buChar char="•"/>
            </a:pPr>
            <a:endParaRPr lang="en-GB" sz="2400" kern="1200" dirty="0">
              <a:ea typeface="ＭＳ Ｐゴシック" pitchFamily="34" charset="-128"/>
            </a:endParaRPr>
          </a:p>
          <a:p>
            <a:pPr>
              <a:lnSpc>
                <a:spcPct val="80000"/>
              </a:lnSpc>
              <a:buFont typeface="Arial" panose="020B0604020202020204" pitchFamily="34" charset="0"/>
              <a:buChar char="•"/>
            </a:pPr>
            <a:r>
              <a:rPr lang="en-GB" sz="2400" kern="1200" dirty="0">
                <a:ea typeface="ＭＳ Ｐゴシック" pitchFamily="34" charset="-128"/>
              </a:rPr>
              <a:t>In a high stakes professional exam whether or not candidates qualify must be based on an assessment of appropriate competencies  and knowledge which would be replicated if they took a similar exam and which reaches a very high standard of accuracy</a:t>
            </a:r>
          </a:p>
          <a:p>
            <a:pPr>
              <a:lnSpc>
                <a:spcPct val="80000"/>
              </a:lnSpc>
              <a:buFont typeface="Arial" panose="020B0604020202020204" pitchFamily="34" charset="0"/>
              <a:buChar char="•"/>
            </a:pPr>
            <a:endParaRPr lang="en-GB" sz="2400" kern="1200" dirty="0">
              <a:ea typeface="ＭＳ Ｐゴシック" pitchFamily="34" charset="-128"/>
            </a:endParaRPr>
          </a:p>
          <a:p>
            <a:pPr>
              <a:lnSpc>
                <a:spcPct val="80000"/>
              </a:lnSpc>
              <a:buFont typeface="Arial" panose="020B0604020202020204" pitchFamily="34" charset="0"/>
              <a:buChar char="•"/>
            </a:pPr>
            <a:r>
              <a:rPr lang="en-GB" sz="2400" kern="1200" dirty="0">
                <a:ea typeface="ＭＳ Ｐゴシック" pitchFamily="34" charset="-128"/>
              </a:rPr>
              <a:t>Responsibility to the consumer</a:t>
            </a:r>
          </a:p>
          <a:p>
            <a:pPr>
              <a:lnSpc>
                <a:spcPct val="80000"/>
              </a:lnSpc>
              <a:buFont typeface="Arial" panose="020B0604020202020204" pitchFamily="34" charset="0"/>
              <a:buChar char="•"/>
            </a:pPr>
            <a:r>
              <a:rPr lang="en-GB" sz="2400" kern="1200" dirty="0">
                <a:ea typeface="ＭＳ Ｐゴシック" pitchFamily="34" charset="-128"/>
              </a:rPr>
              <a:t>Responsibility to the profession</a:t>
            </a:r>
          </a:p>
          <a:p>
            <a:pPr>
              <a:lnSpc>
                <a:spcPct val="80000"/>
              </a:lnSpc>
              <a:buFont typeface="Arial" panose="020B0604020202020204" pitchFamily="34" charset="0"/>
              <a:buChar char="•"/>
            </a:pPr>
            <a:r>
              <a:rPr lang="en-GB" sz="2400" kern="1200" dirty="0">
                <a:ea typeface="ＭＳ Ｐゴシック" pitchFamily="34" charset="-128"/>
              </a:rPr>
              <a:t>Responsibility to the candidates</a:t>
            </a:r>
          </a:p>
          <a:p>
            <a:pPr>
              <a:lnSpc>
                <a:spcPct val="80000"/>
              </a:lnSpc>
              <a:buFont typeface="Arial" panose="020B0604020202020204" pitchFamily="34" charset="0"/>
              <a:buChar char="•"/>
            </a:pPr>
            <a:endParaRPr lang="en-GB" sz="2400" kern="1200" dirty="0">
              <a:ea typeface="ＭＳ Ｐゴシック" pitchFamily="34" charset="-128"/>
            </a:endParaRPr>
          </a:p>
          <a:p>
            <a:pPr>
              <a:lnSpc>
                <a:spcPct val="80000"/>
              </a:lnSpc>
              <a:buFont typeface="Arial" panose="020B0604020202020204" pitchFamily="34" charset="0"/>
              <a:buChar char="•"/>
            </a:pPr>
            <a:r>
              <a:rPr lang="en-GB" sz="2400" kern="1200" dirty="0">
                <a:ea typeface="ＭＳ Ｐゴシック" pitchFamily="34" charset="-128"/>
              </a:rPr>
              <a:t>The exam must be defensible in the courts  </a:t>
            </a:r>
            <a:br>
              <a:rPr lang="en-GB" dirty="0"/>
            </a:br>
            <a:endParaRPr lang="en-GB" dirty="0"/>
          </a:p>
        </p:txBody>
      </p:sp>
    </p:spTree>
    <p:extLst>
      <p:ext uri="{BB962C8B-B14F-4D97-AF65-F5344CB8AC3E}">
        <p14:creationId xmlns:p14="http://schemas.microsoft.com/office/powerpoint/2010/main" val="60106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3" y="129675"/>
            <a:ext cx="8161833" cy="1143000"/>
          </a:xfrm>
        </p:spPr>
        <p:txBody>
          <a:bodyPr>
            <a:noAutofit/>
          </a:bodyPr>
          <a:lstStyle/>
          <a:p>
            <a:r>
              <a:rPr lang="en-GB" dirty="0">
                <a:latin typeface="Arial" panose="020B0604020202020204" pitchFamily="34" charset="0"/>
                <a:cs typeface="Arial" panose="020B0604020202020204" pitchFamily="34" charset="0"/>
              </a:rPr>
              <a:t>Reliability: how it is measured</a:t>
            </a:r>
          </a:p>
        </p:txBody>
      </p:sp>
      <p:sp>
        <p:nvSpPr>
          <p:cNvPr id="3" name="Content Placeholder 2"/>
          <p:cNvSpPr>
            <a:spLocks noGrp="1"/>
          </p:cNvSpPr>
          <p:nvPr>
            <p:ph idx="1"/>
          </p:nvPr>
        </p:nvSpPr>
        <p:spPr>
          <a:xfrm>
            <a:off x="334434" y="1700809"/>
            <a:ext cx="11523133" cy="4476751"/>
          </a:xfrm>
        </p:spPr>
        <p:txBody>
          <a:bodyPr>
            <a:noAutofit/>
          </a:bodyPr>
          <a:lstStyle/>
          <a:p>
            <a:r>
              <a:rPr lang="en-US" sz="2400" dirty="0">
                <a:solidFill>
                  <a:srgbClr val="B10035"/>
                </a:solidFill>
                <a:latin typeface="+mj-lt"/>
                <a:ea typeface="ＭＳ Ｐゴシック" pitchFamily="34" charset="-128"/>
              </a:rPr>
              <a:t>Reliability</a:t>
            </a:r>
            <a:r>
              <a:rPr lang="en-US" sz="2400" dirty="0">
                <a:latin typeface="+mj-lt"/>
                <a:ea typeface="ＭＳ Ｐゴシック" pitchFamily="34" charset="-128"/>
              </a:rPr>
              <a:t>:  </a:t>
            </a:r>
            <a:r>
              <a:rPr lang="en-GB" sz="2400" i="1" dirty="0">
                <a:latin typeface="+mj-lt"/>
                <a:ea typeface="ＭＳ Ｐゴシック" pitchFamily="34" charset="-128"/>
              </a:rPr>
              <a:t>Does the test rank order candidates in a way that would be replicated in another exam?</a:t>
            </a:r>
            <a:endParaRPr lang="en-US" sz="2400" i="1" dirty="0">
              <a:latin typeface="+mj-lt"/>
              <a:ea typeface="ＭＳ Ｐゴシック" pitchFamily="34" charset="-128"/>
            </a:endParaRPr>
          </a:p>
          <a:p>
            <a:r>
              <a:rPr lang="en-US" sz="2400" dirty="0">
                <a:latin typeface="+mj-lt"/>
                <a:ea typeface="ＭＳ Ｐゴシック" pitchFamily="34" charset="-128"/>
              </a:rPr>
              <a:t>Ideally, measured by candidates taking two exams</a:t>
            </a:r>
          </a:p>
          <a:p>
            <a:r>
              <a:rPr lang="en-US" sz="2400" dirty="0">
                <a:latin typeface="+mj-lt"/>
                <a:ea typeface="ＭＳ Ｐゴシック" pitchFamily="34" charset="-128"/>
              </a:rPr>
              <a:t>Alternative: divide the test into two parts, as  many ways as possible; compare performance on the halves </a:t>
            </a:r>
          </a:p>
          <a:p>
            <a:r>
              <a:rPr lang="en-US" sz="2400" i="1" dirty="0">
                <a:solidFill>
                  <a:srgbClr val="B10035"/>
                </a:solidFill>
                <a:latin typeface="+mj-lt"/>
                <a:ea typeface="ＭＳ Ｐゴシック" pitchFamily="34" charset="-128"/>
              </a:rPr>
              <a:t>Coefficient alpha </a:t>
            </a:r>
            <a:r>
              <a:rPr lang="en-US" sz="2400" dirty="0">
                <a:latin typeface="+mj-lt"/>
                <a:ea typeface="ＭＳ Ｐゴシック" pitchFamily="34" charset="-128"/>
              </a:rPr>
              <a:t>averages the result of dividing the test into all possible halves and comparing performance (the correlation) on the halves</a:t>
            </a:r>
          </a:p>
          <a:p>
            <a:r>
              <a:rPr lang="en-US" sz="2400" dirty="0">
                <a:solidFill>
                  <a:srgbClr val="B10035"/>
                </a:solidFill>
                <a:latin typeface="+mj-lt"/>
                <a:ea typeface="ＭＳ Ｐゴシック" pitchFamily="34" charset="-128"/>
              </a:rPr>
              <a:t>⍺</a:t>
            </a:r>
            <a:r>
              <a:rPr lang="en-US" sz="2400" dirty="0">
                <a:latin typeface="+mj-lt"/>
                <a:ea typeface="ＭＳ Ｐゴシック" pitchFamily="34" charset="-128"/>
              </a:rPr>
              <a:t> ranges from zero to one </a:t>
            </a:r>
          </a:p>
          <a:p>
            <a:r>
              <a:rPr lang="en-US" sz="2400" dirty="0">
                <a:latin typeface="+mj-lt"/>
                <a:ea typeface="ＭＳ Ｐゴシック" pitchFamily="34" charset="-128"/>
              </a:rPr>
              <a:t>Best practice targets are at least 0.8 for an OSCE; at least 0.9 for an MCQ. This is because high stakes professional exams have to get it right</a:t>
            </a:r>
          </a:p>
        </p:txBody>
      </p:sp>
    </p:spTree>
    <p:extLst>
      <p:ext uri="{BB962C8B-B14F-4D97-AF65-F5344CB8AC3E}">
        <p14:creationId xmlns:p14="http://schemas.microsoft.com/office/powerpoint/2010/main" val="2677285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4" y="164637"/>
            <a:ext cx="9121941" cy="1143000"/>
          </a:xfrm>
        </p:spPr>
        <p:txBody>
          <a:bodyPr>
            <a:noAutofit/>
          </a:bodyPr>
          <a:lstStyle/>
          <a:p>
            <a:r>
              <a:rPr lang="en-GB" dirty="0">
                <a:latin typeface="Arial" panose="020B0604020202020204" pitchFamily="34" charset="0"/>
                <a:cs typeface="Arial" panose="020B0604020202020204" pitchFamily="34" charset="0"/>
              </a:rPr>
              <a:t>What does this mean for exam design?</a:t>
            </a:r>
          </a:p>
        </p:txBody>
      </p:sp>
      <p:sp>
        <p:nvSpPr>
          <p:cNvPr id="3" name="Content Placeholder 2"/>
          <p:cNvSpPr>
            <a:spLocks noGrp="1"/>
          </p:cNvSpPr>
          <p:nvPr>
            <p:ph idx="1"/>
          </p:nvPr>
        </p:nvSpPr>
        <p:spPr>
          <a:xfrm>
            <a:off x="47328" y="1412776"/>
            <a:ext cx="11523133" cy="5118696"/>
          </a:xfrm>
        </p:spPr>
        <p:txBody>
          <a:bodyPr/>
          <a:lstStyle/>
          <a:p>
            <a:pPr>
              <a:buClr>
                <a:srgbClr val="A40000"/>
              </a:buClr>
            </a:pPr>
            <a:endParaRPr lang="en-US" sz="2667" dirty="0">
              <a:latin typeface="Arial" panose="020B0604020202020204" pitchFamily="34" charset="0"/>
              <a:cs typeface="Arial" panose="020B0604020202020204" pitchFamily="34" charset="0"/>
            </a:endParaRPr>
          </a:p>
          <a:p>
            <a:r>
              <a:rPr lang="en-US" sz="2933" dirty="0">
                <a:latin typeface="+mj-lt"/>
                <a:ea typeface="ＭＳ Ｐゴシック" pitchFamily="34" charset="-128"/>
              </a:rPr>
              <a:t>If you ask one question on contract, you will have little idea of whether a candidate will get the next question right</a:t>
            </a:r>
          </a:p>
          <a:p>
            <a:r>
              <a:rPr lang="en-US" sz="2933" dirty="0">
                <a:latin typeface="+mj-lt"/>
                <a:ea typeface="ＭＳ Ｐゴシック" pitchFamily="34" charset="-128"/>
              </a:rPr>
              <a:t>If you ask more questions, the predictive power of the result will increase.</a:t>
            </a:r>
          </a:p>
          <a:p>
            <a:r>
              <a:rPr lang="en-US" sz="2933" dirty="0">
                <a:latin typeface="+mj-lt"/>
                <a:ea typeface="ＭＳ Ｐゴシック" pitchFamily="34" charset="-128"/>
              </a:rPr>
              <a:t>Longer tests (unless there is something very wrong with them) are more reliable than shorter tests.</a:t>
            </a:r>
          </a:p>
          <a:p>
            <a:r>
              <a:rPr lang="en-US" sz="2933" dirty="0">
                <a:latin typeface="+mj-lt"/>
                <a:ea typeface="ＭＳ Ｐゴシック" pitchFamily="34" charset="-128"/>
              </a:rPr>
              <a:t>But test design is a compromise– a much longer exam will also be more expensive</a:t>
            </a:r>
          </a:p>
          <a:p>
            <a:endParaRPr lang="en-US" dirty="0"/>
          </a:p>
          <a:p>
            <a:endParaRPr lang="en-GB" dirty="0"/>
          </a:p>
        </p:txBody>
      </p:sp>
    </p:spTree>
    <p:extLst>
      <p:ext uri="{BB962C8B-B14F-4D97-AF65-F5344CB8AC3E}">
        <p14:creationId xmlns:p14="http://schemas.microsoft.com/office/powerpoint/2010/main" val="2417671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B31A-B55A-EC47-A267-F4C1101B86DC}"/>
              </a:ext>
            </a:extLst>
          </p:cNvPr>
          <p:cNvSpPr>
            <a:spLocks noGrp="1"/>
          </p:cNvSpPr>
          <p:nvPr>
            <p:ph type="title"/>
          </p:nvPr>
        </p:nvSpPr>
        <p:spPr>
          <a:xfrm>
            <a:off x="335359" y="1362085"/>
            <a:ext cx="9160711" cy="1143000"/>
          </a:xfrm>
        </p:spPr>
        <p:txBody>
          <a:bodyPr>
            <a:normAutofit/>
          </a:bodyPr>
          <a:lstStyle/>
          <a:p>
            <a:r>
              <a:rPr lang="en-GB" sz="2933" dirty="0">
                <a:solidFill>
                  <a:schemeClr val="tx1"/>
                </a:solidFill>
                <a:latin typeface="Arial" panose="020B0604020202020204" pitchFamily="34" charset="0"/>
                <a:cs typeface="Arial" panose="020B0604020202020204" pitchFamily="34" charset="0"/>
              </a:rPr>
              <a:t>Longer tests are more reliable (= alpha is bigger) </a:t>
            </a:r>
            <a:br>
              <a:rPr lang="en-GB" sz="2933"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Example is SQE Pilot MCQ</a:t>
            </a:r>
          </a:p>
        </p:txBody>
      </p:sp>
      <p:pic>
        <p:nvPicPr>
          <p:cNvPr id="3" name="Picture 2">
            <a:extLst>
              <a:ext uri="{FF2B5EF4-FFF2-40B4-BE49-F238E27FC236}">
                <a16:creationId xmlns:a16="http://schemas.microsoft.com/office/drawing/2014/main" id="{25971091-D224-724C-95A0-FF3FE45D96EC}"/>
              </a:ext>
            </a:extLst>
          </p:cNvPr>
          <p:cNvPicPr>
            <a:picLocks noChangeAspect="1"/>
          </p:cNvPicPr>
          <p:nvPr/>
        </p:nvPicPr>
        <p:blipFill>
          <a:blip r:embed="rId2"/>
          <a:stretch>
            <a:fillRect/>
          </a:stretch>
        </p:blipFill>
        <p:spPr>
          <a:xfrm>
            <a:off x="1967541" y="2564904"/>
            <a:ext cx="7664592" cy="3966072"/>
          </a:xfrm>
          <a:prstGeom prst="rect">
            <a:avLst/>
          </a:prstGeom>
        </p:spPr>
      </p:pic>
      <p:cxnSp>
        <p:nvCxnSpPr>
          <p:cNvPr id="5" name="Straight Connector 4">
            <a:extLst>
              <a:ext uri="{FF2B5EF4-FFF2-40B4-BE49-F238E27FC236}">
                <a16:creationId xmlns:a16="http://schemas.microsoft.com/office/drawing/2014/main" id="{99099E80-317A-6A48-8D34-51765C2943A0}"/>
              </a:ext>
            </a:extLst>
          </p:cNvPr>
          <p:cNvCxnSpPr>
            <a:cxnSpLocks/>
          </p:cNvCxnSpPr>
          <p:nvPr/>
        </p:nvCxnSpPr>
        <p:spPr>
          <a:xfrm>
            <a:off x="2616848" y="3203881"/>
            <a:ext cx="6566053" cy="0"/>
          </a:xfrm>
          <a:prstGeom prst="line">
            <a:avLst/>
          </a:prstGeom>
          <a:ln w="196850">
            <a:solidFill>
              <a:srgbClr val="00B050">
                <a:alpha val="51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D47BC5-F33E-084C-9481-43F453188AD4}"/>
              </a:ext>
            </a:extLst>
          </p:cNvPr>
          <p:cNvCxnSpPr>
            <a:cxnSpLocks/>
          </p:cNvCxnSpPr>
          <p:nvPr/>
        </p:nvCxnSpPr>
        <p:spPr>
          <a:xfrm>
            <a:off x="9182901" y="3203882"/>
            <a:ext cx="0" cy="2787268"/>
          </a:xfrm>
          <a:prstGeom prst="line">
            <a:avLst/>
          </a:prstGeom>
          <a:ln w="4127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FCC457E-3442-1E4F-AA1C-A07D57C17248}"/>
              </a:ext>
            </a:extLst>
          </p:cNvPr>
          <p:cNvSpPr txBox="1"/>
          <p:nvPr/>
        </p:nvSpPr>
        <p:spPr>
          <a:xfrm>
            <a:off x="2616848" y="2829309"/>
            <a:ext cx="3999123" cy="830997"/>
          </a:xfrm>
          <a:prstGeom prst="rect">
            <a:avLst/>
          </a:prstGeom>
          <a:noFill/>
        </p:spPr>
        <p:txBody>
          <a:bodyPr wrap="square" rtlCol="0">
            <a:spAutoFit/>
          </a:bodyPr>
          <a:lstStyle/>
          <a:p>
            <a:pPr algn="ctr" defTabSz="1219170" fontAlgn="base">
              <a:spcBef>
                <a:spcPct val="0"/>
              </a:spcBef>
              <a:spcAft>
                <a:spcPct val="0"/>
              </a:spcAft>
            </a:pPr>
            <a:r>
              <a:rPr lang="en-US" sz="2400" dirty="0">
                <a:solidFill>
                  <a:srgbClr val="2D2DB9">
                    <a:lumMod val="75000"/>
                  </a:srgbClr>
                </a:solidFill>
                <a:latin typeface="Arial" charset="0"/>
                <a:ea typeface="ＭＳ Ｐゴシック" pitchFamily="34" charset="-128"/>
              </a:rPr>
              <a:t>Best practice target MCQ minimum is 0.9</a:t>
            </a:r>
          </a:p>
        </p:txBody>
      </p:sp>
      <p:sp>
        <p:nvSpPr>
          <p:cNvPr id="18" name="TextBox 17">
            <a:extLst>
              <a:ext uri="{FF2B5EF4-FFF2-40B4-BE49-F238E27FC236}">
                <a16:creationId xmlns:a16="http://schemas.microsoft.com/office/drawing/2014/main" id="{3B98E26D-96D8-FA4A-A543-3A7188D155D0}"/>
              </a:ext>
            </a:extLst>
          </p:cNvPr>
          <p:cNvSpPr txBox="1"/>
          <p:nvPr/>
        </p:nvSpPr>
        <p:spPr>
          <a:xfrm>
            <a:off x="1967541" y="3856215"/>
            <a:ext cx="459920" cy="923330"/>
          </a:xfrm>
          <a:prstGeom prst="rect">
            <a:avLst/>
          </a:prstGeom>
          <a:noFill/>
        </p:spPr>
        <p:txBody>
          <a:bodyPr wrap="square" rtlCol="0">
            <a:spAutoFit/>
          </a:bodyPr>
          <a:lstStyle/>
          <a:p>
            <a:pPr algn="ctr" defTabSz="1219170" fontAlgn="base">
              <a:spcBef>
                <a:spcPct val="0"/>
              </a:spcBef>
              <a:spcAft>
                <a:spcPct val="0"/>
              </a:spcAft>
            </a:pPr>
            <a:r>
              <a:rPr lang="en-US" sz="5400" dirty="0">
                <a:solidFill>
                  <a:srgbClr val="000000"/>
                </a:solidFill>
                <a:latin typeface="Arial" charset="0"/>
                <a:ea typeface="ＭＳ Ｐゴシック" pitchFamily="34" charset="-128"/>
              </a:rPr>
              <a:t>⍺</a:t>
            </a:r>
            <a:endParaRPr lang="en-US" sz="2400" dirty="0">
              <a:solidFill>
                <a:srgbClr val="000000"/>
              </a:solidFill>
              <a:latin typeface="Arial" charset="0"/>
              <a:ea typeface="ＭＳ Ｐゴシック" pitchFamily="34" charset="-128"/>
            </a:endParaRPr>
          </a:p>
        </p:txBody>
      </p:sp>
    </p:spTree>
    <p:extLst>
      <p:ext uri="{BB962C8B-B14F-4D97-AF65-F5344CB8AC3E}">
        <p14:creationId xmlns:p14="http://schemas.microsoft.com/office/powerpoint/2010/main" val="24058773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2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ppt_x"/>
                                              </p:val>
                                            </p:tav>
                                            <p:tav tm="100000">
                                              <p:val>
                                                <p:strVal val="#ppt_x"/>
                                              </p:val>
                                            </p:tav>
                                          </p:tavLst>
                                        </p:anim>
                                        <p:anim calcmode="lin" valueType="num">
                                          <p:cBhvr additive="base">
                                            <p:cTn id="16"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37EA-F1B9-DF49-B0D6-8A9C0D09107B}"/>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is precision?</a:t>
            </a:r>
          </a:p>
        </p:txBody>
      </p:sp>
      <p:sp>
        <p:nvSpPr>
          <p:cNvPr id="3" name="Content Placeholder 2">
            <a:extLst>
              <a:ext uri="{FF2B5EF4-FFF2-40B4-BE49-F238E27FC236}">
                <a16:creationId xmlns:a16="http://schemas.microsoft.com/office/drawing/2014/main" id="{407F37AD-2CDE-5F47-8954-7CA289EF964D}"/>
              </a:ext>
            </a:extLst>
          </p:cNvPr>
          <p:cNvSpPr>
            <a:spLocks noGrp="1"/>
          </p:cNvSpPr>
          <p:nvPr>
            <p:ph idx="1"/>
          </p:nvPr>
        </p:nvSpPr>
        <p:spPr/>
        <p:txBody>
          <a:bodyPr>
            <a:normAutofit lnSpcReduction="10000"/>
          </a:bodyPr>
          <a:lstStyle/>
          <a:p>
            <a:r>
              <a:rPr lang="en-US" dirty="0">
                <a:ea typeface="ＭＳ Ｐゴシック" pitchFamily="34" charset="-128"/>
              </a:rPr>
              <a:t> All measurement has some error</a:t>
            </a:r>
          </a:p>
          <a:p>
            <a:endParaRPr lang="en-US" dirty="0">
              <a:ea typeface="ＭＳ Ｐゴシック" pitchFamily="34" charset="-128"/>
            </a:endParaRPr>
          </a:p>
          <a:p>
            <a:r>
              <a:rPr lang="en-US" dirty="0">
                <a:ea typeface="ＭＳ Ｐゴシック" pitchFamily="34" charset="-128"/>
              </a:rPr>
              <a:t>There is difference between a candidate’s </a:t>
            </a:r>
            <a:r>
              <a:rPr lang="en-US" i="1" dirty="0">
                <a:ea typeface="ＭＳ Ｐゴシック" pitchFamily="34" charset="-128"/>
              </a:rPr>
              <a:t>actual score </a:t>
            </a:r>
            <a:r>
              <a:rPr lang="en-US" dirty="0">
                <a:ea typeface="ＭＳ Ｐゴシック" pitchFamily="34" charset="-128"/>
              </a:rPr>
              <a:t>on the test and their </a:t>
            </a:r>
            <a:r>
              <a:rPr lang="en-US" i="1" dirty="0">
                <a:ea typeface="ＭＳ Ｐゴシック" pitchFamily="34" charset="-128"/>
              </a:rPr>
              <a:t>true score </a:t>
            </a:r>
            <a:r>
              <a:rPr lang="en-US" dirty="0">
                <a:ea typeface="ＭＳ Ｐゴシック" pitchFamily="34" charset="-128"/>
              </a:rPr>
              <a:t>which would result from their taking </a:t>
            </a:r>
            <a:r>
              <a:rPr lang="en-US" i="1" dirty="0">
                <a:ea typeface="ＭＳ Ｐゴシック" pitchFamily="34" charset="-128"/>
              </a:rPr>
              <a:t>an infinite number of similar tests</a:t>
            </a:r>
          </a:p>
          <a:p>
            <a:endParaRPr lang="en-US" dirty="0">
              <a:ea typeface="ＭＳ Ｐゴシック" pitchFamily="34" charset="-128"/>
            </a:endParaRPr>
          </a:p>
          <a:p>
            <a:r>
              <a:rPr lang="en-US" dirty="0">
                <a:ea typeface="ＭＳ Ｐゴシック" pitchFamily="34" charset="-128"/>
              </a:rPr>
              <a:t>We know their actual score but can clearly never </a:t>
            </a:r>
            <a:r>
              <a:rPr lang="en-US" i="1" dirty="0">
                <a:ea typeface="ＭＳ Ｐゴシック" pitchFamily="34" charset="-128"/>
              </a:rPr>
              <a:t>know</a:t>
            </a:r>
            <a:r>
              <a:rPr lang="en-US" dirty="0">
                <a:ea typeface="ＭＳ Ｐゴシック" pitchFamily="34" charset="-128"/>
              </a:rPr>
              <a:t> their true score. We can estimate its value statistically, within a range using the </a:t>
            </a:r>
            <a:r>
              <a:rPr lang="en-US" dirty="0">
                <a:solidFill>
                  <a:srgbClr val="B10035"/>
                </a:solidFill>
                <a:ea typeface="ＭＳ Ｐゴシック" pitchFamily="34" charset="-128"/>
              </a:rPr>
              <a:t>Standard Error of Measurement (</a:t>
            </a:r>
            <a:r>
              <a:rPr lang="en-US" dirty="0" err="1">
                <a:solidFill>
                  <a:srgbClr val="B10035"/>
                </a:solidFill>
                <a:ea typeface="ＭＳ Ｐゴシック" pitchFamily="34" charset="-128"/>
              </a:rPr>
              <a:t>SEm</a:t>
            </a:r>
            <a:r>
              <a:rPr lang="en-US" dirty="0">
                <a:solidFill>
                  <a:srgbClr val="B10035"/>
                </a:solidFill>
                <a:ea typeface="ＭＳ Ｐゴシック" pitchFamily="34" charset="-128"/>
              </a:rPr>
              <a:t>)</a:t>
            </a:r>
          </a:p>
        </p:txBody>
      </p:sp>
    </p:spTree>
    <p:extLst>
      <p:ext uri="{BB962C8B-B14F-4D97-AF65-F5344CB8AC3E}">
        <p14:creationId xmlns:p14="http://schemas.microsoft.com/office/powerpoint/2010/main" val="597232323"/>
      </p:ext>
    </p:extLst>
  </p:cSld>
  <p:clrMapOvr>
    <a:masterClrMapping/>
  </p:clrMapOvr>
</p:sld>
</file>

<file path=ppt/theme/theme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6324241-572E-415B-9AB7-2E460DB26ADD}" vid="{5CADC050-99BA-4224-B269-06E1C096CA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1722</Words>
  <Application>Microsoft Office PowerPoint</Application>
  <PresentationFormat>Widescreen</PresentationFormat>
  <Paragraphs>206</Paragraphs>
  <Slides>36</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Comic Sans MS</vt:lpstr>
      <vt:lpstr>Corbel</vt:lpstr>
      <vt:lpstr>3_Default Design</vt:lpstr>
      <vt:lpstr>SQE assessment methodology: assessing day one competence</vt:lpstr>
      <vt:lpstr>Assessing day one competence</vt:lpstr>
      <vt:lpstr>Fundamental psychometric principles</vt:lpstr>
      <vt:lpstr> Fundamental psychometric principles</vt:lpstr>
      <vt:lpstr>Why?</vt:lpstr>
      <vt:lpstr>Reliability: how it is measured</vt:lpstr>
      <vt:lpstr>What does this mean for exam design?</vt:lpstr>
      <vt:lpstr>Longer tests are more reliable (= alpha is bigger)  Example is SQE Pilot MCQ</vt:lpstr>
      <vt:lpstr>What is precision?</vt:lpstr>
      <vt:lpstr>PowerPoint Presentation</vt:lpstr>
      <vt:lpstr>PowerPoint Presentation</vt:lpstr>
      <vt:lpstr>  The Standard Error of Measurement SEm  </vt:lpstr>
      <vt:lpstr> Test precision – standard error of measurement (the SEm) – decreases as test length increases Example is SQE Pilot MCQ</vt:lpstr>
      <vt:lpstr>What does this mean for exam design?</vt:lpstr>
      <vt:lpstr>Validity</vt:lpstr>
      <vt:lpstr>  Reflections on marking </vt:lpstr>
      <vt:lpstr>   Exercise: working individually as examiners, please give this student a mark out of 10 </vt:lpstr>
      <vt:lpstr>Marking legal skills stations</vt:lpstr>
      <vt:lpstr>Competency based marking of legal skills assessments in the SQE </vt:lpstr>
      <vt:lpstr>    Setting the pass mark for the SQE: cut scores and pass marks    </vt:lpstr>
      <vt:lpstr>What should the pass mark for the SQE be?  The traditional approach</vt:lpstr>
      <vt:lpstr>Why can’t we use the traditional approach </vt:lpstr>
      <vt:lpstr>What is the alternative?</vt:lpstr>
      <vt:lpstr>How is the level descriptor applied to the exam?</vt:lpstr>
      <vt:lpstr>Angoff method (for objective testing including MCQs)</vt:lpstr>
      <vt:lpstr>Completed spreadsheet from 15 judges</vt:lpstr>
      <vt:lpstr>Borderline Regression  (for legal skills stations)</vt:lpstr>
      <vt:lpstr>… for one candidate on one station</vt:lpstr>
      <vt:lpstr>… now, for all candidates on one station</vt:lpstr>
      <vt:lpstr>Insert a ‘line of best fit’</vt:lpstr>
      <vt:lpstr>Set ‘borderline’ as midway between MF &amp; MP</vt:lpstr>
      <vt:lpstr>‘Borderline station score’ is at the intersection</vt:lpstr>
      <vt:lpstr>Calculating the cut score for the exam</vt:lpstr>
      <vt:lpstr>From cut score to pass mark</vt:lpstr>
      <vt:lpstr>‘Triangulating’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Sarah-Jane Dean</dc:creator>
  <cp:lastModifiedBy>Sarah-Jane Dean</cp:lastModifiedBy>
  <cp:revision>51</cp:revision>
  <dcterms:created xsi:type="dcterms:W3CDTF">2017-12-13T11:07:43Z</dcterms:created>
  <dcterms:modified xsi:type="dcterms:W3CDTF">2019-12-16T18:48:23Z</dcterms:modified>
</cp:coreProperties>
</file>