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 id="2147483744" r:id="rId3"/>
  </p:sldMasterIdLst>
  <p:notesMasterIdLst>
    <p:notesMasterId r:id="rId33"/>
  </p:notesMasterIdLst>
  <p:handoutMasterIdLst>
    <p:handoutMasterId r:id="rId34"/>
  </p:handoutMasterIdLst>
  <p:sldIdLst>
    <p:sldId id="267" r:id="rId4"/>
    <p:sldId id="652" r:id="rId5"/>
    <p:sldId id="664" r:id="rId6"/>
    <p:sldId id="672" r:id="rId7"/>
    <p:sldId id="477" r:id="rId8"/>
    <p:sldId id="478" r:id="rId9"/>
    <p:sldId id="982" r:id="rId10"/>
    <p:sldId id="665" r:id="rId11"/>
    <p:sldId id="983" r:id="rId12"/>
    <p:sldId id="480" r:id="rId13"/>
    <p:sldId id="666" r:id="rId14"/>
    <p:sldId id="378" r:id="rId15"/>
    <p:sldId id="379" r:id="rId16"/>
    <p:sldId id="978" r:id="rId17"/>
    <p:sldId id="979" r:id="rId18"/>
    <p:sldId id="980" r:id="rId19"/>
    <p:sldId id="263" r:id="rId20"/>
    <p:sldId id="257" r:id="rId21"/>
    <p:sldId id="258" r:id="rId22"/>
    <p:sldId id="259" r:id="rId23"/>
    <p:sldId id="981" r:id="rId24"/>
    <p:sldId id="265" r:id="rId25"/>
    <p:sldId id="674" r:id="rId26"/>
    <p:sldId id="673" r:id="rId27"/>
    <p:sldId id="974" r:id="rId28"/>
    <p:sldId id="975" r:id="rId29"/>
    <p:sldId id="971" r:id="rId30"/>
    <p:sldId id="972" r:id="rId31"/>
    <p:sldId id="973" r:id="rId32"/>
  </p:sldIdLst>
  <p:sldSz cx="9144000" cy="5143500" type="screen16x9"/>
  <p:notesSz cx="6858000" cy="9144000"/>
  <p:defaultTextStyle>
    <a:defPPr>
      <a:defRPr lang="en-GB"/>
    </a:defPPr>
    <a:lvl1pPr algn="ctr"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634">
          <p15:clr>
            <a:srgbClr val="A4A3A4"/>
          </p15:clr>
        </p15:guide>
        <p15:guide id="2" pos="401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0038"/>
    <a:srgbClr val="9E1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4660"/>
  </p:normalViewPr>
  <p:slideViewPr>
    <p:cSldViewPr>
      <p:cViewPr varScale="1">
        <p:scale>
          <a:sx n="142" d="100"/>
          <a:sy n="142" d="100"/>
        </p:scale>
        <p:origin x="774" y="126"/>
      </p:cViewPr>
      <p:guideLst>
        <p:guide orient="horz" pos="634"/>
        <p:guide pos="401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740"/>
    </p:cViewPr>
  </p:sorterViewPr>
  <p:notesViewPr>
    <p:cSldViewPr>
      <p:cViewPr varScale="1">
        <p:scale>
          <a:sx n="85" d="100"/>
          <a:sy n="85" d="100"/>
        </p:scale>
        <p:origin x="-383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F71937B9-9BEB-4715-9929-27D5D50C9E9C}" type="datetimeFigureOut">
              <a:rPr lang="en-US"/>
              <a:pPr>
                <a:defRPr/>
              </a:pPr>
              <a:t>10/30/2019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45915B72-6729-4D09-98FB-FD8BA4F4A6E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573276-7A62-45B4-917D-1B584858879C}" type="datetimeFigureOut">
              <a:rPr lang="en-GB" smtClean="0"/>
              <a:t>30/10/2019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C738E-D284-42F0-A6ED-C47F6807DAB1}" type="slidenum">
              <a:rPr lang="en-GB" smtClean="0"/>
              <a:t>‹#›</a:t>
            </a:fld>
            <a:endParaRPr lang="en-GB"/>
          </a:p>
        </p:txBody>
      </p:sp>
    </p:spTree>
    <p:extLst>
      <p:ext uri="{BB962C8B-B14F-4D97-AF65-F5344CB8AC3E}">
        <p14:creationId xmlns:p14="http://schemas.microsoft.com/office/powerpoint/2010/main" val="2442183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F93849-3674-41D0-80F9-9AC855B2C714}"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75765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is a quick run through of some of the key changes.</a:t>
            </a:r>
          </a:p>
          <a:p>
            <a:endParaRPr lang="en-GB" dirty="0"/>
          </a:p>
          <a:p>
            <a:r>
              <a:rPr lang="en-GB" dirty="0"/>
              <a:t>But we have published a range of support to help you comply. </a:t>
            </a:r>
          </a:p>
          <a:p>
            <a:endParaRPr lang="en-GB" dirty="0"/>
          </a:p>
          <a:p>
            <a:pPr marL="171450" indent="-171450">
              <a:buFontTx/>
              <a:buChar char="-"/>
            </a:pPr>
            <a:r>
              <a:rPr lang="en-GB" dirty="0"/>
              <a:t>Firstly we have launched a one-stop shop webpage – the web address is on the slide – which has a whole package of support in one place – not only links to guidance but also webinars, videos and graphics</a:t>
            </a:r>
          </a:p>
          <a:p>
            <a:pPr marL="171450" indent="-171450">
              <a:buFontTx/>
              <a:buChar char="-"/>
            </a:pPr>
            <a:r>
              <a:rPr lang="en-GB" dirty="0"/>
              <a:t>Secondly, we have worked with more than 2,000 solicitors to help develop an easy to use, up to date version of the new rules. It’s not just the Standards and Regulations themselves, but there are links to appropriate context such as guidance and a glossary as well.</a:t>
            </a:r>
          </a:p>
          <a:p>
            <a:pPr marL="171450" indent="-171450">
              <a:buFontTx/>
              <a:buChar char="-"/>
            </a:pPr>
            <a:r>
              <a:rPr lang="en-GB" dirty="0"/>
              <a:t>Thirdly, if ever you’re not sure about something – phone our Ethics Guidance helpline who can offer you support. </a:t>
            </a:r>
          </a:p>
          <a:p>
            <a:pPr marL="171450" indent="-171450">
              <a:buFontTx/>
              <a:buChar char="-"/>
            </a:pPr>
            <a:endParaRPr lang="en-GB" dirty="0"/>
          </a:p>
          <a:p>
            <a:pPr marL="171450" indent="-171450">
              <a:buFontTx/>
              <a:buChar char="-"/>
            </a:pPr>
            <a:endParaRPr lang="en-GB" dirty="0"/>
          </a:p>
          <a:p>
            <a:pPr marL="0" indent="0">
              <a:buFontTx/>
              <a:buNone/>
            </a:pPr>
            <a:r>
              <a:rPr lang="en-GB" dirty="0"/>
              <a:t>Now for Jane to say a few words about better information for the public</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543EA3-381E-4083-887F-9B186795B616}"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30991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defTabSz="914400" rtl="0" eaLnBrk="1" latinLnBrk="0" hangingPunct="1">
              <a:buNone/>
            </a:pPr>
            <a:r>
              <a:rPr lang="en-GB" dirty="0"/>
              <a:t>CMA concluded in the 2016 that the legal sector was not working that well for the public or small businesses. One of the key problems it identified was a lack of information to help people navigate the market and make informed choices.</a:t>
            </a:r>
          </a:p>
          <a:p>
            <a:pPr marL="0" lvl="0" indent="0" algn="l" defTabSz="914400" rtl="0" eaLnBrk="1" latinLnBrk="0" hangingPunct="1">
              <a:buNone/>
            </a:pPr>
            <a:endParaRPr lang="en-GB" dirty="0"/>
          </a:p>
          <a:p>
            <a:pPr marL="0" lvl="0" indent="0" algn="l" defTabSz="914400" rtl="0" eaLnBrk="1" latinLnBrk="0" hangingPunct="1">
              <a:buNone/>
            </a:pPr>
            <a:r>
              <a:rPr lang="en-GB" dirty="0"/>
              <a:t>People want to shop around. And price is an absolutely key thing people want to know about. However, with only 1 in 5 firms publishing prices.</a:t>
            </a:r>
          </a:p>
          <a:p>
            <a:pPr marL="0" lvl="0" indent="0" algn="l" defTabSz="914400" rtl="0" eaLnBrk="1" latinLnBrk="0" hangingPunct="1">
              <a:buNone/>
            </a:pPr>
            <a:endParaRPr lang="en-GB" dirty="0"/>
          </a:p>
          <a:p>
            <a:pPr marL="0" lvl="0" indent="0" algn="l" defTabSz="914400" rtl="0" eaLnBrk="1" latinLnBrk="0" hangingPunct="1">
              <a:buNone/>
            </a:pPr>
            <a:r>
              <a:rPr lang="en-GB" dirty="0"/>
              <a:t>Price is important – but it is not all people are interested. Quality and reputation are the other key factors. </a:t>
            </a:r>
          </a:p>
          <a:p>
            <a:pPr marL="0" lvl="0" indent="0" algn="l" defTabSz="914400" rtl="0" eaLnBrk="1" latinLnBrk="0" hangingPunct="1">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B79D66E-B1E7-4DE5-884E-6F726265661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379273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defTabSz="914400" rtl="0" eaLnBrk="1" latinLnBrk="0" hangingPunct="1">
              <a:buNone/>
            </a:pPr>
            <a:endParaRPr lang="en-GB" dirty="0"/>
          </a:p>
          <a:p>
            <a:pPr marL="0" indent="0">
              <a:buNone/>
            </a:pPr>
            <a:r>
              <a:rPr lang="en-GB" dirty="0"/>
              <a:t>We responded by suggesting a package of reforms. Some putting the onus on to take action – such as creating a Solicitors Register and clickable logo.</a:t>
            </a:r>
          </a:p>
          <a:p>
            <a:pPr marL="0" indent="0">
              <a:buNone/>
            </a:pPr>
            <a:endParaRPr lang="en-GB" dirty="0"/>
          </a:p>
          <a:p>
            <a:pPr marL="0" indent="0">
              <a:buNone/>
            </a:pPr>
            <a:r>
              <a:rPr lang="en-GB" dirty="0"/>
              <a:t>And others asking firms to make changes: publishing info about price and service seven common areas, such as conveyancing and uncontested probate. And also to provide straightforward info about how to complain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B79D66E-B1E7-4DE5-884E-6F726265661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865112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Been able to use since November last year</a:t>
            </a:r>
          </a:p>
          <a:p>
            <a:endParaRPr lang="en-GB" dirty="0"/>
          </a:p>
          <a:p>
            <a:r>
              <a:rPr lang="en-GB" dirty="0"/>
              <a:t>Around 4 out of 10 firms are already using. Good opportunity to promote the extra protections you get from using a regulated law firm.</a:t>
            </a:r>
          </a:p>
          <a:p>
            <a:endParaRPr lang="en-GB" dirty="0"/>
          </a:p>
          <a:p>
            <a:r>
              <a:rPr lang="en-GB" dirty="0"/>
              <a:t>All firms with a website must use it by 25 November. Come to our website to find out more. But recommend if you are confused in any way, speak to the teams on our stands who will be able to help.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543EA3-381E-4083-887F-9B186795B616}"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399625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Currently have two look-up tools. </a:t>
            </a:r>
          </a:p>
          <a:p>
            <a:endParaRPr lang="en-GB" dirty="0"/>
          </a:p>
          <a:p>
            <a:r>
              <a:rPr lang="en-GB" dirty="0"/>
              <a:t>Check a solicitors record and Law firm search. The new Register will eventually replace </a:t>
            </a:r>
            <a:r>
              <a:rPr lang="en-GB" dirty="0" err="1"/>
              <a:t>these</a:t>
            </a:r>
            <a:r>
              <a:rPr lang="en-GB" sz="1200" kern="1200" dirty="0" err="1">
                <a:solidFill>
                  <a:schemeClr val="tx1"/>
                </a:solidFill>
                <a:effectLst/>
                <a:latin typeface="+mn-lt"/>
                <a:ea typeface="+mn-ea"/>
                <a:cs typeface="+mn-cs"/>
              </a:rPr>
              <a:t>We</a:t>
            </a:r>
            <a:r>
              <a:rPr lang="en-GB" sz="1200" kern="1200" dirty="0">
                <a:solidFill>
                  <a:schemeClr val="tx1"/>
                </a:solidFill>
                <a:effectLst/>
                <a:latin typeface="+mn-lt"/>
                <a:ea typeface="+mn-ea"/>
                <a:cs typeface="+mn-cs"/>
              </a:rPr>
              <a:t> are looking to consolidate our current register products into one.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not just about better information for the public.</a:t>
            </a:r>
          </a:p>
          <a:p>
            <a:endParaRPr lang="en-GB" dirty="0"/>
          </a:p>
          <a:p>
            <a:r>
              <a:rPr lang="en-GB" dirty="0"/>
              <a:t>Our research with the profession has identified that our current tools are frequently used (to check the other side and for recruitment purposes)</a:t>
            </a:r>
          </a:p>
          <a:p>
            <a:endParaRPr lang="en-GB" dirty="0"/>
          </a:p>
          <a:p>
            <a:r>
              <a:rPr lang="en-GB" dirty="0"/>
              <a:t>We also know that other institutions use the tools – such as banks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Want to make life easier for you, checking people on the other side</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0C8D7-C4C8-4516-93D6-A008FEB7151B}"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579732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Developed the new Solicitors Register working extensively with both the profession and the public.</a:t>
            </a:r>
          </a:p>
          <a:p>
            <a:endParaRPr lang="en-GB" dirty="0"/>
          </a:p>
          <a:p>
            <a:r>
              <a:rPr lang="en-GB" dirty="0"/>
              <a:t>That includes through surveys, 1 to 1 users sessions, focus groups and using our Evolve group, which is made up of around 1,500 solicitors from lots of different types of firms. </a:t>
            </a:r>
          </a:p>
          <a:p>
            <a:endParaRPr lang="en-GB" dirty="0"/>
          </a:p>
          <a:p>
            <a:r>
              <a:rPr lang="en-GB" dirty="0"/>
              <a:t>It is important that the Solicitors Register responds to users needs in its design.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0C8D7-C4C8-4516-93D6-A008FEB7151B}"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183129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543EA3-381E-4083-887F-9B186795B616}"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980442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due to launch a beta version of register to coincide with the new Standards and Regulations coming into effect.</a:t>
            </a:r>
          </a:p>
          <a:p>
            <a:endParaRPr lang="en-GB" dirty="0"/>
          </a:p>
          <a:p>
            <a:r>
              <a:rPr lang="en-GB" dirty="0"/>
              <a:t>It’s not the end of that journey – we will want to hear your feedback, and will be developing further functionality.</a:t>
            </a:r>
          </a:p>
          <a:p>
            <a:endParaRPr lang="en-GB" dirty="0"/>
          </a:p>
          <a:p>
            <a:r>
              <a:rPr lang="en-GB" dirty="0"/>
              <a:t>If you want a look in more detail what it looks like, come to the “Doing Business with us” stand.</a:t>
            </a:r>
          </a:p>
          <a:p>
            <a:endParaRPr lang="en-GB" dirty="0"/>
          </a:p>
          <a:p>
            <a:r>
              <a:rPr lang="en-GB" dirty="0"/>
              <a:t>In the meantime, the main thing you need to do is check your information on </a:t>
            </a:r>
            <a:r>
              <a:rPr lang="en-GB" dirty="0" err="1"/>
              <a:t>mySRA</a:t>
            </a:r>
            <a:r>
              <a:rPr lang="en-GB" dirty="0"/>
              <a:t> is up to date.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C0C8D7-C4C8-4516-93D6-A008FEB7151B}"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16425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F93849-3674-41D0-80F9-9AC855B2C714}"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502541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reminder as to what the SQE is, with perhaps a particular reminder about what counts as qualifying work experience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543EA3-381E-4083-887F-9B186795B616}"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329714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As Paul has talked through, our reforms are about:</a:t>
            </a:r>
          </a:p>
          <a:p>
            <a:pPr marL="0" indent="0">
              <a:buNone/>
            </a:pPr>
            <a:endParaRPr lang="en-GB" dirty="0"/>
          </a:p>
          <a:p>
            <a:pPr marL="171450" indent="-171450">
              <a:buFont typeface="Arial" panose="020B0604020202020204" pitchFamily="34" charset="0"/>
              <a:buChar char="•"/>
            </a:pPr>
            <a:r>
              <a:rPr lang="en-GB" dirty="0"/>
              <a:t>A sharp focus on high standards, while getting rid of lots of prescription</a:t>
            </a:r>
          </a:p>
          <a:p>
            <a:pPr marL="171450" indent="-171450">
              <a:buFont typeface="Arial" panose="020B0604020202020204" pitchFamily="34" charset="0"/>
              <a:buChar char="•"/>
            </a:pPr>
            <a:r>
              <a:rPr lang="en-GB" dirty="0"/>
              <a:t>Getting rid of unnecessary bureaucracy that only adds costs onto firms – with a good chance this is then passed onto clients</a:t>
            </a:r>
          </a:p>
          <a:p>
            <a:pPr marL="171450" indent="-171450">
              <a:buFont typeface="Arial" panose="020B0604020202020204" pitchFamily="34" charset="0"/>
              <a:buChar char="•"/>
            </a:pPr>
            <a:r>
              <a:rPr lang="en-GB" dirty="0"/>
              <a:t>Making our rules shorter and much easier to navigate</a:t>
            </a:r>
          </a:p>
          <a:p>
            <a:pPr marL="171450" indent="-171450">
              <a:buFont typeface="Arial" panose="020B0604020202020204" pitchFamily="34" charset="0"/>
              <a:buChar char="•"/>
            </a:pPr>
            <a:r>
              <a:rPr lang="en-GB" dirty="0"/>
              <a:t>Giving you greater freedom about where and how you can work</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19A68B-D5BC-481F-8CE6-356C4207DB3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734635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As Paul has talked through, our reforms are about:</a:t>
            </a:r>
          </a:p>
          <a:p>
            <a:pPr marL="0" indent="0">
              <a:buNone/>
            </a:pPr>
            <a:endParaRPr lang="en-GB" dirty="0"/>
          </a:p>
          <a:p>
            <a:pPr marL="171450" indent="-171450">
              <a:buFont typeface="Arial" panose="020B0604020202020204" pitchFamily="34" charset="0"/>
              <a:buChar char="•"/>
            </a:pPr>
            <a:r>
              <a:rPr lang="en-GB" dirty="0"/>
              <a:t>A sharp focus on high standards, while getting rid of lots of prescription</a:t>
            </a:r>
          </a:p>
          <a:p>
            <a:pPr marL="171450" indent="-171450">
              <a:buFont typeface="Arial" panose="020B0604020202020204" pitchFamily="34" charset="0"/>
              <a:buChar char="•"/>
            </a:pPr>
            <a:r>
              <a:rPr lang="en-GB" dirty="0"/>
              <a:t>Getting rid of unnecessary bureaucracy that only adds costs onto firms – with a good chance this is then passed onto clients</a:t>
            </a:r>
          </a:p>
          <a:p>
            <a:pPr marL="171450" indent="-171450">
              <a:buFont typeface="Arial" panose="020B0604020202020204" pitchFamily="34" charset="0"/>
              <a:buChar char="•"/>
            </a:pPr>
            <a:r>
              <a:rPr lang="en-GB" dirty="0"/>
              <a:t>Making our rules shorter and much easier to navigate</a:t>
            </a:r>
          </a:p>
          <a:p>
            <a:pPr marL="171450" indent="-171450">
              <a:buFont typeface="Arial" panose="020B0604020202020204" pitchFamily="34" charset="0"/>
              <a:buChar char="•"/>
            </a:pPr>
            <a:r>
              <a:rPr lang="en-GB" dirty="0"/>
              <a:t>Giving you greater freedom about where and how you can work</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19A68B-D5BC-481F-8CE6-356C4207DB3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448832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543EA3-381E-4083-887F-9B186795B616}"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110912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reminder of where we are in the timeline, with perhaps a brief mention of key decision to be made around if skills are assessed in SQE1 and the types of feedback we’ve been hearing from firms.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151F0D-85AB-4370-9D45-69FBEADD82D7}"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061278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cover off:</a:t>
            </a:r>
          </a:p>
          <a:p>
            <a:endParaRPr lang="en-GB" dirty="0"/>
          </a:p>
          <a:p>
            <a:pPr marL="171450" indent="-171450">
              <a:buFontTx/>
              <a:buChar char="-"/>
            </a:pPr>
            <a:r>
              <a:rPr lang="en-GB" dirty="0"/>
              <a:t>Reminder of approach to continuing competence: clear requirement to keep up to date in the </a:t>
            </a:r>
            <a:r>
              <a:rPr lang="en-GB" dirty="0" err="1"/>
              <a:t>StaR</a:t>
            </a:r>
            <a:endParaRPr lang="en-GB" dirty="0"/>
          </a:p>
          <a:p>
            <a:pPr marL="171450" indent="-171450">
              <a:buFontTx/>
              <a:buChar char="-"/>
            </a:pPr>
            <a:r>
              <a:rPr lang="en-GB" dirty="0"/>
              <a:t>Freedom and flexibility to determine own / firm learning and development</a:t>
            </a:r>
          </a:p>
          <a:p>
            <a:pPr marL="171450" indent="-171450">
              <a:buFontTx/>
              <a:buChar char="-"/>
            </a:pPr>
            <a:r>
              <a:rPr lang="en-GB" dirty="0"/>
              <a:t>Most people doing it but some aren’t and monitoring annual declarations</a:t>
            </a:r>
          </a:p>
          <a:p>
            <a:pPr marL="171450" indent="-171450">
              <a:buFontTx/>
              <a:buChar char="-"/>
            </a:pPr>
            <a:endParaRPr lang="en-GB" dirty="0"/>
          </a:p>
          <a:p>
            <a:pPr marL="171450" indent="-171450">
              <a:buFontTx/>
              <a:buChar char="-"/>
            </a:pPr>
            <a:endParaRPr lang="en-GB" dirty="0"/>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151F0D-85AB-4370-9D45-69FBEADD82D7}"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93218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Separately, we are consulting on our approach to assuring ourselves of high standards in advocacy…Given an area of law where people’s freedom and livelihood at stake. </a:t>
            </a:r>
          </a:p>
          <a:p>
            <a:pPr marL="0" indent="0">
              <a:buFontTx/>
              <a:buNone/>
            </a:pPr>
            <a:endParaRPr lang="en-GB" dirty="0"/>
          </a:p>
          <a:p>
            <a:pPr marL="0" indent="0">
              <a:buFontTx/>
              <a:buNone/>
            </a:pPr>
            <a:r>
              <a:rPr lang="en-GB" dirty="0"/>
              <a:t>Lots of solicitors do great work in a very challenging area of the law, but there are some concerns about whether standards are maintained a cross the board.</a:t>
            </a:r>
          </a:p>
          <a:p>
            <a:pPr marL="0" indent="0">
              <a:buFontTx/>
              <a:buNone/>
            </a:pPr>
            <a:endParaRPr lang="en-GB" dirty="0"/>
          </a:p>
          <a:p>
            <a:pPr marL="0" indent="0">
              <a:buFontTx/>
              <a:buNone/>
            </a:pPr>
            <a:r>
              <a:rPr lang="en-GB" dirty="0"/>
              <a:t>Our proposals for change in this area include:</a:t>
            </a:r>
          </a:p>
          <a:p>
            <a:pPr marL="0" indent="0">
              <a:buFontTx/>
              <a:buNone/>
            </a:pPr>
            <a:endParaRPr lang="en-GB"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introduction of revised standards for the Higher Rights of Audience qualification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creation of a single, </a:t>
            </a:r>
            <a:r>
              <a:rPr lang="en-US" sz="1200" b="0" i="0" kern="1200" dirty="0" err="1">
                <a:solidFill>
                  <a:schemeClr val="tx1"/>
                </a:solidFill>
                <a:effectLst/>
                <a:latin typeface="+mn-lt"/>
                <a:ea typeface="+mn-ea"/>
                <a:cs typeface="+mn-cs"/>
              </a:rPr>
              <a:t>centralised</a:t>
            </a:r>
            <a:r>
              <a:rPr lang="en-US" sz="1200" b="0" i="0" kern="1200" dirty="0">
                <a:solidFill>
                  <a:schemeClr val="tx1"/>
                </a:solidFill>
                <a:effectLst/>
                <a:latin typeface="+mn-lt"/>
                <a:ea typeface="+mn-ea"/>
                <a:cs typeface="+mn-cs"/>
              </a:rPr>
              <a:t> Higher Rights of Audience assessment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development of more online resources to help solicitors maintain and develop their advocacy skills.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But we really want to hear your views, particularly if you work in this area of the law. The consultation closes in two weeks time. </a:t>
            </a:r>
          </a:p>
          <a:p>
            <a:pPr marL="0" indent="0">
              <a:buFontTx/>
              <a:buNone/>
            </a:pPr>
            <a:endParaRPr lang="en-GB" dirty="0"/>
          </a:p>
          <a:p>
            <a:pPr marL="171450" indent="-171450">
              <a:buFontTx/>
              <a:buChar char="-"/>
            </a:pPr>
            <a:endParaRPr lang="en-GB" dirty="0"/>
          </a:p>
          <a:p>
            <a:pPr marL="171450" indent="-171450">
              <a:buFontTx/>
              <a:buChar char="-"/>
            </a:pPr>
            <a:endParaRPr lang="en-GB" dirty="0"/>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151F0D-85AB-4370-9D45-69FBEADD82D7}"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111396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l" defTabSz="914400" rtl="0" eaLnBrk="1" latinLnBrk="0" hangingPunct="1">
              <a:buNone/>
            </a:pPr>
            <a:r>
              <a:rPr lang="en-GB" dirty="0"/>
              <a:t>I am going to do a quick run through five key areas of change:</a:t>
            </a:r>
          </a:p>
          <a:p>
            <a:pPr marL="0" lvl="1" indent="0" algn="l" defTabSz="914400" rtl="0" eaLnBrk="1" latinLnBrk="0" hangingPunct="1">
              <a:buNone/>
            </a:pPr>
            <a:endParaRPr lang="en-GB" dirty="0"/>
          </a:p>
          <a:p>
            <a:pPr marL="171450" lvl="1" indent="-171450" algn="l" defTabSz="914400" rtl="0" eaLnBrk="1" latinLnBrk="0" hangingPunct="1">
              <a:buFont typeface="Arial" panose="020B0604020202020204" pitchFamily="34" charset="0"/>
              <a:buChar char="•"/>
            </a:pPr>
            <a:r>
              <a:rPr lang="en-GB" dirty="0"/>
              <a:t>The revised principles</a:t>
            </a:r>
          </a:p>
          <a:p>
            <a:pPr marL="171450" lvl="1" indent="-171450" algn="l" defTabSz="914400" rtl="0" eaLnBrk="1" latinLnBrk="0" hangingPunct="1">
              <a:buFont typeface="Arial" panose="020B0604020202020204" pitchFamily="34" charset="0"/>
              <a:buChar char="•"/>
            </a:pPr>
            <a:r>
              <a:rPr lang="en-GB" dirty="0"/>
              <a:t>The new codes</a:t>
            </a:r>
          </a:p>
          <a:p>
            <a:pPr marL="171450" lvl="1" indent="-171450" algn="l" defTabSz="914400" rtl="0" eaLnBrk="1" latinLnBrk="0" hangingPunct="1">
              <a:buFont typeface="Arial" panose="020B0604020202020204" pitchFamily="34" charset="0"/>
              <a:buChar char="•"/>
            </a:pPr>
            <a:r>
              <a:rPr lang="en-GB" dirty="0"/>
              <a:t>The simplified accounts rules</a:t>
            </a:r>
          </a:p>
          <a:p>
            <a:pPr marL="171450" lvl="1" indent="-171450" algn="l" defTabSz="914400" rtl="0" eaLnBrk="1" latinLnBrk="0" hangingPunct="1">
              <a:buFont typeface="Arial" panose="020B0604020202020204" pitchFamily="34" charset="0"/>
              <a:buChar char="•"/>
            </a:pPr>
            <a:r>
              <a:rPr lang="en-GB" dirty="0"/>
              <a:t>The new practising flexibility</a:t>
            </a:r>
          </a:p>
          <a:p>
            <a:pPr marL="171450" lvl="1" indent="-171450" algn="l" defTabSz="914400" rtl="0" eaLnBrk="1" latinLnBrk="0" hangingPunct="1">
              <a:buFont typeface="Arial" panose="020B0604020202020204" pitchFamily="34" charset="0"/>
              <a:buChar char="•"/>
            </a:pPr>
            <a:r>
              <a:rPr lang="en-GB" dirty="0"/>
              <a:t>And our updated enforcement strategy</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19A68B-D5BC-481F-8CE6-356C4207DB3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09069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Principles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Principles are fundamentally about ethics - how we expect everyone we regulate to act.</a:t>
            </a:r>
          </a:p>
          <a:p>
            <a:pPr lvl="0"/>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If in doubt about what you should do in a given situation, the Principles are the right place to start.</a:t>
            </a:r>
          </a:p>
          <a:p>
            <a:pPr lvl="0"/>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Although there have not been any major changes to our principles we have reduced the number down from ten to seven. </a:t>
            </a:r>
          </a:p>
          <a:p>
            <a:pPr lvl="0"/>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 the interests of making it simpler, we got rid of some of the principles that we think better sit with in the codes.</a:t>
            </a:r>
          </a:p>
          <a:p>
            <a:pPr lvl="0"/>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For instance, we felt the principle around dealing with your regulator and the ombudsmen in an open, timely co-operative manner better sat in the codes.</a:t>
            </a:r>
          </a:p>
          <a:p>
            <a:pPr lvl="0"/>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There is still a principle around acting in the best interests of clients. But we did not feel we also needed a principle around providing a proper standard of service to your client. Again that could be covered in the codes.</a:t>
            </a:r>
            <a:endParaRPr lang="en-GB" sz="11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It does not mean they don’t need to be met.</a:t>
            </a:r>
            <a:endParaRPr lang="en-GB" sz="1100" kern="1200" dirty="0">
              <a:solidFill>
                <a:schemeClr val="tx1"/>
              </a:solidFill>
              <a:effectLst/>
              <a:latin typeface="+mn-lt"/>
              <a:ea typeface="+mn-ea"/>
              <a:cs typeface="+mn-cs"/>
            </a:endParaRPr>
          </a:p>
          <a:p>
            <a:r>
              <a:rPr lang="en-GB" sz="1200" dirty="0">
                <a:effectLst/>
              </a:rPr>
              <a:t> </a:t>
            </a:r>
            <a:endParaRPr lang="en-GB" dirty="0">
              <a:effectLst/>
            </a:endParaRPr>
          </a:p>
          <a:p>
            <a:r>
              <a:rPr lang="en-GB" sz="1200" dirty="0">
                <a:effectLst/>
              </a:rPr>
              <a:t>Integrity vs dishonesty</a:t>
            </a:r>
            <a:endParaRPr lang="en-GB" dirty="0">
              <a:effectLst/>
            </a:endParaRPr>
          </a:p>
          <a:p>
            <a:pPr lvl="0"/>
            <a:r>
              <a:rPr lang="en-GB" sz="1200" kern="1200" dirty="0">
                <a:solidFill>
                  <a:schemeClr val="tx1"/>
                </a:solidFill>
                <a:effectLst/>
                <a:latin typeface="+mn-lt"/>
                <a:ea typeface="+mn-ea"/>
                <a:cs typeface="+mn-cs"/>
              </a:rPr>
              <a:t>Finally honesty has been introduced as a principle.</a:t>
            </a:r>
          </a:p>
          <a:p>
            <a:pPr lvl="0"/>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Integrity is a separate principle. And we often get queries about what integrity means, and how that might differ from dishonesty.</a:t>
            </a:r>
          </a:p>
          <a:p>
            <a:pPr lvl="0"/>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Dishonesty is a base standard. The concept of integrity is wider and relates to professional standards that impose a higher obligation – acting without integrity could involve taking unfair advantage of clients, wilfully or reckless disregard rules, or allowing a third party to be misled. </a:t>
            </a:r>
          </a:p>
          <a:p>
            <a:pPr lvl="0"/>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As part of the new Standards and Regs we have published guidance on acting with integrity to help aid understanding of  what this principle means. I’d encourage you to look at it. </a:t>
            </a:r>
            <a:endParaRPr lang="en-GB" sz="11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19A68B-D5BC-481F-8CE6-356C4207DB3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4332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The first big change is that we now have two codes: one for solicitors and one for firms.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We think that will make things clearer, particularly for individual solicitors with one short, easy code that applies to them: whoever they are and wherever they work.</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About a quarter of those we regulate work in-house. Yet we were finding that many in-house solicitors weren’t engaging with our codes, because they thought they were an issue for firms.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On top of that some solicitors within firms were not engaging with the codes - as they took the view that compliance was an issue for the compliance team.</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Though a simple, short individual code, we want to put that misconception right. Clearly set out the standards of professionalism expected of individuals.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Everyone in your firm – particularly solicitors – need to understand it. </a:t>
            </a:r>
          </a:p>
          <a:p>
            <a:pPr lvl="0"/>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The role of compliance officers and the standards and business controls expected of firms that will be relevant for compliance officers are in the firm code.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Getting rid of the indicative behaviours</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codes in our current Handbook have a lot of non-mandatory indicative behaviours.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These offer examples of how you might comply with the outcomes set out in the codes.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Even though these were not mandatory, they were often treated as such. The result? Well people viewing it as lots and lots of detailed rules, micro-managing the way you work.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So we have stripped these out - there are no indicative behaviours in there.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That means the code is simpler; it is putting trust in your professional judgement to assess the right call on the details of specific cases.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Does that mean we have totally got rid of guidance or helpful examples or case studies?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No - we have published a range of guidance, including case studies. It’s not new rules though the backdoor. It’s not overly prescriptive. Instead it offers support and guidance – in particular to help people through grey areas, such as what integrity means or the nuances around conflicts of interest.</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guidance is also there to help people understand areas of particular significant change, such as the account rules.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19A68B-D5BC-481F-8CE6-356C4207DB3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679374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Enforcement strategy</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Quite often we hear the concern:  with such flexibility - but with fewer prescriptive rules - how do I know you are not just going to try and catch me out? Are you giving yourself carte blanche to take action against me…</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We are putting more trust in your professional judgement, informed by the principles and codes.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We are not trying to second guess the way you choose to comply in every given situation.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That will mean - particularly if you think you are making a judgement that is not clear cut - that you will want to be clear in noting how and why you made your decision.</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And if you are unsure, beyond the codes and principles, you should look at our enforcement strategy. That underpins all our rules and regulations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It aims to provide clarity on what we see as serious; and why and when we would take action.</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We developed on the back of our Question of Trust campaign, which sought the views of around five-and-a-half-thousand members of the public and the profession.</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 our enforcement strategy we set out some of the factors that might affect our view of the seriousness of the breach, such as the harm caused by the solicitors actions, the vulnerability of the clients, the seniority and experience of the individual and whether this seems to be part of a pattern of behaviour. </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What does that look like in practice? Well we have produced some guides to certain issues to talk through our approach, and the mitigating and aggravating factors we’d take into account.</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Issues covered include issues we regularly deal with like drink driving, offensive communications and using social media, and competence and standards of service.</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I’d like to reassure you that we generally would not be taken serious enforcement action where a genuine mistake has been made. And mitigations are in place – for instance if it is not a repeated pattern of behaviour, the solicitor has been clear and up front with the client about the mistake and aimed to put it right – if appropriate – or alternatively said that the individual would need to seek independent legal advice.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 such instance, we are far more likely to engage and support the firm than seek serious sanctions.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F93849-3674-41D0-80F9-9AC855B2C714}"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53762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1000"/>
              </a:spcAft>
              <a:buFont typeface="+mj-lt"/>
              <a:buNone/>
            </a:pPr>
            <a:r>
              <a:rPr lang="en-GB" sz="1200" dirty="0"/>
              <a:t>Paul has already touched u on the  new account rules and they are being covered in detail in breakout sessions, so I will keep this very brief.</a:t>
            </a:r>
          </a:p>
          <a:p>
            <a:pPr marL="0" indent="0">
              <a:spcBef>
                <a:spcPts val="600"/>
              </a:spcBef>
              <a:spcAft>
                <a:spcPts val="1000"/>
              </a:spcAft>
              <a:buFont typeface="+mj-lt"/>
              <a:buNone/>
            </a:pPr>
            <a:endParaRPr lang="en-GB" sz="1200" dirty="0"/>
          </a:p>
          <a:p>
            <a:pPr marL="0" indent="0">
              <a:spcBef>
                <a:spcPts val="600"/>
              </a:spcBef>
              <a:spcAft>
                <a:spcPts val="1000"/>
              </a:spcAft>
              <a:buFont typeface="+mj-lt"/>
              <a:buNone/>
            </a:pPr>
            <a:r>
              <a:rPr lang="en-GB" sz="1200" dirty="0"/>
              <a:t>By removing prescription and focusing on what matters – keeping client money safe – we have reduced the account rules from more than 40 pages to less than 10.</a:t>
            </a:r>
          </a:p>
          <a:p>
            <a:pPr marL="0" indent="0">
              <a:spcBef>
                <a:spcPts val="600"/>
              </a:spcBef>
              <a:spcAft>
                <a:spcPts val="1000"/>
              </a:spcAft>
              <a:buFont typeface="+mj-lt"/>
              <a:buNone/>
            </a:pPr>
            <a:endParaRPr lang="en-GB" sz="1200" dirty="0"/>
          </a:p>
          <a:p>
            <a:pPr marL="0" indent="0">
              <a:spcBef>
                <a:spcPts val="600"/>
              </a:spcBef>
              <a:spcAft>
                <a:spcPts val="1000"/>
              </a:spcAft>
              <a:buFont typeface="+mj-lt"/>
              <a:buNone/>
            </a:pPr>
            <a:r>
              <a:rPr lang="en-GB" sz="1200" dirty="0"/>
              <a:t>To give an example of the type of rules we have got rid of, we had </a:t>
            </a:r>
            <a:r>
              <a:rPr lang="en-GB" sz="1200" kern="1200" dirty="0">
                <a:solidFill>
                  <a:schemeClr val="tx1"/>
                </a:solidFill>
                <a:effectLst/>
                <a:latin typeface="+mn-lt"/>
                <a:ea typeface="+mn-ea"/>
                <a:cs typeface="+mn-cs"/>
              </a:rPr>
              <a:t>strict time limits for dealing with monies. </a:t>
            </a:r>
          </a:p>
          <a:p>
            <a:pPr lvl="1"/>
            <a:r>
              <a:rPr lang="en-GB" sz="1200" kern="1200" dirty="0">
                <a:solidFill>
                  <a:schemeClr val="tx1"/>
                </a:solidFill>
                <a:effectLst/>
                <a:latin typeface="+mn-lt"/>
                <a:ea typeface="+mn-ea"/>
                <a:cs typeface="+mn-cs"/>
              </a:rPr>
              <a:t>Firms had 48 hours to deal and transfer any money for their fees or professional disbursements. </a:t>
            </a:r>
          </a:p>
          <a:p>
            <a:pPr lvl="1"/>
            <a:r>
              <a:rPr lang="en-GB" sz="1200" kern="1200" dirty="0">
                <a:solidFill>
                  <a:schemeClr val="tx1"/>
                </a:solidFill>
                <a:effectLst/>
                <a:latin typeface="+mn-lt"/>
                <a:ea typeface="+mn-ea"/>
                <a:cs typeface="+mn-cs"/>
              </a:rPr>
              <a:t>And 14 days to transfer out office money legitimately held in client account </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We think this was onerous. We heard about experiences - particularly in more rural areas – of people having to make regular and long trips to pay in a cheque to the bank in time.</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So we have replaced this with a rule that says firms need to deal with this money promptly. This is an area where we think it is right to put more trust in your professional judgement, and give you flexibility to run your business effectively.</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Yet core protections still remain in place where they are vital to protect client money:</a:t>
            </a:r>
          </a:p>
          <a:p>
            <a:pPr lvl="0"/>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Firms still need to return client money, as soon as they have no need to keep it</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Client accounts should never be used as a banking facility</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We still expect firms to carry out good record keeping and reconcile their accounts every five weeks. They should promptly deal with any differences that emerge.</a:t>
            </a:r>
          </a:p>
          <a:p>
            <a:pPr marL="0" indent="0">
              <a:spcBef>
                <a:spcPts val="600"/>
              </a:spcBef>
              <a:spcAft>
                <a:spcPts val="1000"/>
              </a:spcAft>
              <a:buFont typeface="+mj-lt"/>
              <a:buNone/>
            </a:pPr>
            <a:endParaRPr lang="en-GB" sz="12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794DC0-E2A1-4488-85E4-605BA069629D}"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893494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23900"/>
            <a:ext cx="6629400" cy="3729038"/>
          </a:xfrm>
        </p:spPr>
      </p:sp>
      <p:sp>
        <p:nvSpPr>
          <p:cNvPr id="3" name="Notes Placeholder 2"/>
          <p:cNvSpPr>
            <a:spLocks noGrp="1"/>
          </p:cNvSpPr>
          <p:nvPr>
            <p:ph type="body" idx="1"/>
          </p:nvPr>
        </p:nvSpPr>
        <p:spPr/>
        <p:txBody>
          <a:bodyPr>
            <a:normAutofit fontScale="70000" lnSpcReduction="20000"/>
          </a:bodyPr>
          <a:lstStyle/>
          <a:p>
            <a:pPr lvl="0"/>
            <a:r>
              <a:rPr lang="en-GB" sz="1200" kern="1200" dirty="0">
                <a:solidFill>
                  <a:schemeClr val="tx1"/>
                </a:solidFill>
                <a:effectLst/>
                <a:latin typeface="+mn-lt"/>
                <a:ea typeface="+mn-ea"/>
                <a:cs typeface="+mn-cs"/>
              </a:rPr>
              <a:t>Paul has talked through the logic of why we think giving you more freedom as to where you work is the right thing to do.</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Yet we recognise there are risks in doing this. So we have put in place a range of protections to help manage these risks…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So if you want to provide reserved legal services to the public as a freelancer, this can only be done if you are genuinely working on your own. This means </a:t>
            </a:r>
          </a:p>
          <a:p>
            <a:pPr lvl="0"/>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Having no employees or partners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Not doing it through a service company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And having being directly engaged personally by the client</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0" lvl="0" indent="0">
              <a:buFont typeface="Arial" panose="020B0604020202020204" pitchFamily="34" charset="0"/>
              <a:buNone/>
            </a:pPr>
            <a:r>
              <a:rPr lang="en-GB" sz="1200" kern="1200" dirty="0">
                <a:solidFill>
                  <a:schemeClr val="tx1"/>
                </a:solidFill>
                <a:effectLst/>
                <a:latin typeface="+mn-lt"/>
                <a:ea typeface="+mn-ea"/>
                <a:cs typeface="+mn-cs"/>
              </a:rPr>
              <a:t>In addition to that</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You will not be able to hold client money other than for fees and disbursements ahead of a bill being delivered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You will have to have adequate and appropriate insurance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You must have been practising for three years</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0" lvl="0" indent="0">
              <a:buFont typeface="Arial" panose="020B0604020202020204" pitchFamily="34" charset="0"/>
              <a:buNone/>
            </a:pPr>
            <a:r>
              <a:rPr lang="en-GB" sz="1200" kern="1200" dirty="0">
                <a:solidFill>
                  <a:schemeClr val="tx1"/>
                </a:solidFill>
                <a:effectLst/>
                <a:latin typeface="+mn-lt"/>
                <a:ea typeface="+mn-ea"/>
                <a:cs typeface="+mn-cs"/>
              </a:rPr>
              <a:t>In terms of offering unreserved services in an unregulated organisation – that could be anything from an accountancy firm to a travel agent; a HR firm to an architectural practice. </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0" lvl="0" indent="0">
              <a:buFont typeface="Arial" panose="020B0604020202020204" pitchFamily="34" charset="0"/>
              <a:buNone/>
            </a:pPr>
            <a:r>
              <a:rPr lang="en-GB" sz="1200" kern="1200" dirty="0">
                <a:solidFill>
                  <a:schemeClr val="tx1"/>
                </a:solidFill>
                <a:effectLst/>
                <a:latin typeface="+mn-lt"/>
                <a:ea typeface="+mn-ea"/>
                <a:cs typeface="+mn-cs"/>
              </a:rPr>
              <a:t>As you can only provided non-reserved legal services there are fewer restrictions in place. You won’t be able to handle client money doing such work.</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0" lvl="0" indent="0">
              <a:buFont typeface="Arial" panose="020B0604020202020204" pitchFamily="34" charset="0"/>
              <a:buNone/>
            </a:pPr>
            <a:r>
              <a:rPr lang="en-GB" sz="1200" kern="1200" dirty="0">
                <a:solidFill>
                  <a:schemeClr val="tx1"/>
                </a:solidFill>
                <a:effectLst/>
                <a:latin typeface="+mn-lt"/>
                <a:ea typeface="+mn-ea"/>
                <a:cs typeface="+mn-cs"/>
              </a:rPr>
              <a:t>But more broadly – wherever you work you will subject to our codes and rules – and solicitors working in this way will need to be totally up front with potential clients about the protections they have – and don’t have compared to a regulated law firm. </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0" lvl="0" indent="0">
              <a:buFont typeface="Arial" panose="020B0604020202020204" pitchFamily="34" charset="0"/>
              <a:buNone/>
            </a:pPr>
            <a:r>
              <a:rPr lang="en-GB" sz="1200" kern="1200" dirty="0">
                <a:solidFill>
                  <a:schemeClr val="tx1"/>
                </a:solidFill>
                <a:effectLst/>
                <a:latin typeface="+mn-lt"/>
                <a:ea typeface="+mn-ea"/>
                <a:cs typeface="+mn-cs"/>
              </a:rPr>
              <a:t>Again we have published a range of new guidance to help people understand what you need to do if you want to work in this way.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046505-D5CF-4441-BA27-4E8CD2BC10B3}"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895586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Paul said, we think these changes are more about an opportunity to work differently rather than forcing you to make lots of change.</a:t>
            </a:r>
          </a:p>
          <a:p>
            <a:endParaRPr lang="en-GB" dirty="0"/>
          </a:p>
          <a:p>
            <a:r>
              <a:rPr lang="en-GB" dirty="0"/>
              <a:t>However, there are five things I’d recommend you do to prepare for the 25 November:</a:t>
            </a:r>
          </a:p>
          <a:p>
            <a:endParaRPr lang="en-GB"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a:solidFill>
                  <a:schemeClr val="tx1"/>
                </a:solidFill>
                <a:effectLst/>
                <a:latin typeface="+mn-lt"/>
                <a:ea typeface="+mn-ea"/>
                <a:cs typeface="+mn-cs"/>
              </a:rPr>
              <a:t>Have a think about what an approach of less prescription means for you and your firm. Allow you greater flexibility, but need to make sure you are being clear about how and why you are making decisions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a:solidFill>
                  <a:schemeClr val="tx1"/>
                </a:solidFill>
                <a:effectLst/>
                <a:latin typeface="+mn-lt"/>
                <a:ea typeface="+mn-ea"/>
                <a:cs typeface="+mn-cs"/>
              </a:rPr>
              <a:t>You should also make sure you understand the reporting obligations as set out in our codes and enforcement strategy. Every solicitor has a responsibility to report potential misconduct to us promptly - that means you shouldn’t wait to the very end of completing an internal investigation if you suspect earlier on that there may have been a serious breach.</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a:solidFill>
                  <a:schemeClr val="tx1"/>
                </a:solidFill>
                <a:effectLst/>
                <a:latin typeface="+mn-lt"/>
                <a:ea typeface="+mn-ea"/>
                <a:cs typeface="+mn-cs"/>
              </a:rPr>
              <a:t>Does your firm documentation - and systems and processes - reflect the new Standards and Regulations. There might be opportunities to do things differently - most obviously perhaps with the new accounts rules.</a:t>
            </a:r>
          </a:p>
          <a:p>
            <a:pPr marL="228600" indent="-228600">
              <a:buFont typeface="+mj-lt"/>
              <a:buAutoNum type="arabicPeriod"/>
            </a:pPr>
            <a:r>
              <a:rPr lang="en-GB" sz="1200" kern="1200" dirty="0">
                <a:solidFill>
                  <a:schemeClr val="tx1"/>
                </a:solidFill>
                <a:effectLst/>
                <a:latin typeface="+mn-lt"/>
                <a:ea typeface="+mn-ea"/>
                <a:cs typeface="+mn-cs"/>
              </a:rPr>
              <a:t>Does everyone in your firm understand the changes - everyone should at least be familiar with the principles and individual code. </a:t>
            </a:r>
          </a:p>
          <a:p>
            <a:pPr marL="228600" indent="-228600">
              <a:buFont typeface="+mj-lt"/>
              <a:buAutoNum type="arabicPeriod"/>
            </a:pPr>
            <a:r>
              <a:rPr lang="en-GB" sz="1200" kern="1200" dirty="0">
                <a:solidFill>
                  <a:schemeClr val="tx1"/>
                </a:solidFill>
                <a:effectLst/>
                <a:latin typeface="+mn-lt"/>
                <a:ea typeface="+mn-ea"/>
                <a:cs typeface="+mn-cs"/>
              </a:rPr>
              <a:t>Does your website display our clickable logo? Jane will share a bit more detail on this in a moment, but the logo becomes mandatory for all firms from 25 November. </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69E291-651A-48F2-B666-530C932CB370}"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09667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I:\mydocs\Images\square-background\sra_background_cubes_red_option.jpg"/>
          <p:cNvPicPr>
            <a:picLocks noChangeAspect="1" noChangeArrowheads="1"/>
          </p:cNvPicPr>
          <p:nvPr userDrawn="1"/>
        </p:nvPicPr>
        <p:blipFill>
          <a:blip r:embed="rId2" cstate="print"/>
          <a:srcRect l="8440"/>
          <a:stretch>
            <a:fillRect/>
          </a:stretch>
        </p:blipFill>
        <p:spPr bwMode="auto">
          <a:xfrm flipH="1" flipV="1">
            <a:off x="4420487" y="987574"/>
            <a:ext cx="4723507" cy="4155926"/>
          </a:xfrm>
          <a:prstGeom prst="rect">
            <a:avLst/>
          </a:prstGeom>
          <a:noFill/>
          <a:ln w="9525">
            <a:noFill/>
            <a:miter lim="800000"/>
            <a:headEnd/>
            <a:tailEnd/>
          </a:ln>
        </p:spPr>
      </p:pic>
      <p:pic>
        <p:nvPicPr>
          <p:cNvPr id="5" name="Picture 2" descr="I:\red-banner.jpg"/>
          <p:cNvPicPr>
            <a:picLocks noChangeAspect="1" noChangeArrowheads="1"/>
          </p:cNvPicPr>
          <p:nvPr userDrawn="1"/>
        </p:nvPicPr>
        <p:blipFill>
          <a:blip r:embed="rId3" cstate="print"/>
          <a:srcRect/>
          <a:stretch>
            <a:fillRect/>
          </a:stretch>
        </p:blipFill>
        <p:spPr bwMode="auto">
          <a:xfrm>
            <a:off x="0" y="0"/>
            <a:ext cx="9144000" cy="1020763"/>
          </a:xfrm>
          <a:prstGeom prst="rect">
            <a:avLst/>
          </a:prstGeom>
          <a:noFill/>
          <a:ln w="9525">
            <a:noFill/>
            <a:miter lim="800000"/>
            <a:headEnd/>
            <a:tailEnd/>
          </a:ln>
        </p:spPr>
      </p:pic>
      <p:pic>
        <p:nvPicPr>
          <p:cNvPr id="6" name="Picture 3" descr="I:\mydocs\Images\logos\sra-white-logo.png"/>
          <p:cNvPicPr>
            <a:picLocks noChangeAspect="1" noChangeArrowheads="1"/>
          </p:cNvPicPr>
          <p:nvPr userDrawn="1"/>
        </p:nvPicPr>
        <p:blipFill>
          <a:blip r:embed="rId4" cstate="print"/>
          <a:srcRect/>
          <a:stretch>
            <a:fillRect/>
          </a:stretch>
        </p:blipFill>
        <p:spPr bwMode="auto">
          <a:xfrm>
            <a:off x="7164388" y="176213"/>
            <a:ext cx="1655762" cy="661987"/>
          </a:xfrm>
          <a:prstGeom prst="rect">
            <a:avLst/>
          </a:prstGeom>
          <a:noFill/>
          <a:ln w="9525">
            <a:noFill/>
            <a:miter lim="800000"/>
            <a:headEnd/>
            <a:tailEnd/>
          </a:ln>
        </p:spPr>
      </p:pic>
      <p:sp>
        <p:nvSpPr>
          <p:cNvPr id="60418" name="Rectangle 2"/>
          <p:cNvSpPr>
            <a:spLocks noGrp="1" noChangeArrowheads="1"/>
          </p:cNvSpPr>
          <p:nvPr>
            <p:ph type="ctrTitle"/>
          </p:nvPr>
        </p:nvSpPr>
        <p:spPr>
          <a:xfrm>
            <a:off x="1692275" y="1491854"/>
            <a:ext cx="6694488" cy="1102519"/>
          </a:xfrm>
        </p:spPr>
        <p:txBody>
          <a:bodyPr/>
          <a:lstStyle>
            <a:lvl1pPr algn="ctr">
              <a:defRPr>
                <a:solidFill>
                  <a:schemeClr val="tx1">
                    <a:lumMod val="85000"/>
                    <a:lumOff val="15000"/>
                  </a:schemeClr>
                </a:solidFill>
              </a:defRPr>
            </a:lvl1pPr>
          </a:lstStyle>
          <a:p>
            <a:r>
              <a:rPr lang="en-GB" dirty="0"/>
              <a:t>Click to edit Master title style</a:t>
            </a:r>
          </a:p>
        </p:txBody>
      </p:sp>
      <p:sp>
        <p:nvSpPr>
          <p:cNvPr id="60419" name="Rectangle 3"/>
          <p:cNvSpPr>
            <a:spLocks noGrp="1" noChangeArrowheads="1"/>
          </p:cNvSpPr>
          <p:nvPr>
            <p:ph type="subTitle" idx="1"/>
          </p:nvPr>
        </p:nvSpPr>
        <p:spPr>
          <a:xfrm>
            <a:off x="1763714" y="2842022"/>
            <a:ext cx="6624637" cy="1314450"/>
          </a:xfrm>
        </p:spPr>
        <p:txBody>
          <a:bodyPr/>
          <a:lstStyle>
            <a:lvl1pPr marL="0" indent="0" algn="ctr">
              <a:buFontTx/>
              <a:buNone/>
              <a:defRPr>
                <a:solidFill>
                  <a:schemeClr val="tx1">
                    <a:lumMod val="85000"/>
                    <a:lumOff val="15000"/>
                  </a:schemeClr>
                </a:solidFill>
              </a:defRPr>
            </a:lvl1pPr>
          </a:lstStyle>
          <a:p>
            <a:r>
              <a:rPr lang="en-GB"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926" y="94060"/>
            <a:ext cx="1895475" cy="469225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31913" y="94060"/>
            <a:ext cx="5535612" cy="46922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I:\mydocs\Images\square-background\sra_background_cubes_red_option.jpg"/>
          <p:cNvPicPr>
            <a:picLocks noChangeAspect="1" noChangeArrowheads="1"/>
          </p:cNvPicPr>
          <p:nvPr userDrawn="1"/>
        </p:nvPicPr>
        <p:blipFill>
          <a:blip r:embed="rId2" cstate="print"/>
          <a:srcRect l="8440"/>
          <a:stretch>
            <a:fillRect/>
          </a:stretch>
        </p:blipFill>
        <p:spPr bwMode="auto">
          <a:xfrm flipH="1" flipV="1">
            <a:off x="4420487" y="987574"/>
            <a:ext cx="4723507" cy="4155926"/>
          </a:xfrm>
          <a:prstGeom prst="rect">
            <a:avLst/>
          </a:prstGeom>
          <a:noFill/>
          <a:ln w="9525">
            <a:noFill/>
            <a:miter lim="800000"/>
            <a:headEnd/>
            <a:tailEnd/>
          </a:ln>
        </p:spPr>
      </p:pic>
      <p:pic>
        <p:nvPicPr>
          <p:cNvPr id="5" name="Picture 2" descr="I:\red-banner.jpg"/>
          <p:cNvPicPr>
            <a:picLocks noChangeAspect="1" noChangeArrowheads="1"/>
          </p:cNvPicPr>
          <p:nvPr userDrawn="1"/>
        </p:nvPicPr>
        <p:blipFill>
          <a:blip r:embed="rId3" cstate="print"/>
          <a:srcRect/>
          <a:stretch>
            <a:fillRect/>
          </a:stretch>
        </p:blipFill>
        <p:spPr bwMode="auto">
          <a:xfrm>
            <a:off x="0" y="0"/>
            <a:ext cx="9144000" cy="1020763"/>
          </a:xfrm>
          <a:prstGeom prst="rect">
            <a:avLst/>
          </a:prstGeom>
          <a:noFill/>
          <a:ln w="9525">
            <a:noFill/>
            <a:miter lim="800000"/>
            <a:headEnd/>
            <a:tailEnd/>
          </a:ln>
        </p:spPr>
      </p:pic>
      <p:pic>
        <p:nvPicPr>
          <p:cNvPr id="6" name="Picture 3" descr="I:\mydocs\Images\logos\sra-white-logo.png"/>
          <p:cNvPicPr>
            <a:picLocks noChangeAspect="1" noChangeArrowheads="1"/>
          </p:cNvPicPr>
          <p:nvPr userDrawn="1"/>
        </p:nvPicPr>
        <p:blipFill>
          <a:blip r:embed="rId4" cstate="print"/>
          <a:srcRect/>
          <a:stretch>
            <a:fillRect/>
          </a:stretch>
        </p:blipFill>
        <p:spPr bwMode="auto">
          <a:xfrm>
            <a:off x="7164388" y="176213"/>
            <a:ext cx="1655762" cy="661987"/>
          </a:xfrm>
          <a:prstGeom prst="rect">
            <a:avLst/>
          </a:prstGeom>
          <a:noFill/>
          <a:ln w="9525">
            <a:noFill/>
            <a:miter lim="800000"/>
            <a:headEnd/>
            <a:tailEnd/>
          </a:ln>
        </p:spPr>
      </p:pic>
      <p:sp>
        <p:nvSpPr>
          <p:cNvPr id="60418" name="Rectangle 2"/>
          <p:cNvSpPr>
            <a:spLocks noGrp="1" noChangeArrowheads="1"/>
          </p:cNvSpPr>
          <p:nvPr>
            <p:ph type="ctrTitle"/>
          </p:nvPr>
        </p:nvSpPr>
        <p:spPr>
          <a:xfrm>
            <a:off x="1692275" y="1491854"/>
            <a:ext cx="6694488" cy="1102519"/>
          </a:xfrm>
        </p:spPr>
        <p:txBody>
          <a:bodyPr/>
          <a:lstStyle>
            <a:lvl1pPr algn="ctr">
              <a:defRPr>
                <a:solidFill>
                  <a:schemeClr val="tx1">
                    <a:lumMod val="85000"/>
                    <a:lumOff val="15000"/>
                  </a:schemeClr>
                </a:solidFill>
              </a:defRPr>
            </a:lvl1pPr>
          </a:lstStyle>
          <a:p>
            <a:r>
              <a:rPr lang="en-US"/>
              <a:t>Click to edit Master title style</a:t>
            </a:r>
            <a:endParaRPr lang="en-GB" dirty="0"/>
          </a:p>
        </p:txBody>
      </p:sp>
      <p:sp>
        <p:nvSpPr>
          <p:cNvPr id="60419" name="Rectangle 3"/>
          <p:cNvSpPr>
            <a:spLocks noGrp="1" noChangeArrowheads="1"/>
          </p:cNvSpPr>
          <p:nvPr>
            <p:ph type="subTitle" idx="1"/>
          </p:nvPr>
        </p:nvSpPr>
        <p:spPr>
          <a:xfrm>
            <a:off x="1763714" y="2842022"/>
            <a:ext cx="6624637" cy="1314450"/>
          </a:xfrm>
        </p:spPr>
        <p:txBody>
          <a:bodyPr/>
          <a:lstStyle>
            <a:lvl1pPr marL="0" indent="0" algn="ctr">
              <a:buFontTx/>
              <a:buNone/>
              <a:defRPr>
                <a:solidFill>
                  <a:schemeClr val="tx1">
                    <a:lumMod val="85000"/>
                    <a:lumOff val="15000"/>
                  </a:schemeClr>
                </a:solidFill>
              </a:defRPr>
            </a:lvl1pPr>
          </a:lstStyle>
          <a:p>
            <a:r>
              <a:rPr lang="en-US"/>
              <a:t>Click to edit Master subtitle style</a:t>
            </a:r>
            <a:endParaRPr lang="en-GB" dirty="0"/>
          </a:p>
        </p:txBody>
      </p:sp>
      <p:sp>
        <p:nvSpPr>
          <p:cNvPr id="2" name="Slide Number Placeholder 1">
            <a:extLst>
              <a:ext uri="{FF2B5EF4-FFF2-40B4-BE49-F238E27FC236}">
                <a16:creationId xmlns:a16="http://schemas.microsoft.com/office/drawing/2014/main" id="{85DD6084-95A3-4BB7-8923-648A28983EC1}"/>
              </a:ext>
            </a:extLst>
          </p:cNvPr>
          <p:cNvSpPr>
            <a:spLocks noGrp="1"/>
          </p:cNvSpPr>
          <p:nvPr>
            <p:ph type="sldNum" sz="quarter" idx="10"/>
          </p:nvPr>
        </p:nvSpPr>
        <p:spPr/>
        <p:txBody>
          <a:bodyPr/>
          <a:lstStyle/>
          <a:p>
            <a:fld id="{71556916-3026-4832-9292-F5DD05CE6D2D}" type="slidenum">
              <a:rPr lang="en-GB" smtClean="0"/>
              <a:t>‹#›</a:t>
            </a:fld>
            <a:endParaRPr lang="en-GB"/>
          </a:p>
        </p:txBody>
      </p:sp>
    </p:spTree>
    <p:extLst>
      <p:ext uri="{BB962C8B-B14F-4D97-AF65-F5344CB8AC3E}">
        <p14:creationId xmlns:p14="http://schemas.microsoft.com/office/powerpoint/2010/main" val="2035366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3264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44433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28750"/>
            <a:ext cx="3714750" cy="335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99064" y="1428750"/>
            <a:ext cx="3716337" cy="335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8250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30218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01134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059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5895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61765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61165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926" y="94060"/>
            <a:ext cx="1895475" cy="469225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31913" y="94060"/>
            <a:ext cx="5535612" cy="46922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25978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62B34-D1D1-4798-9B69-F14CE7DF7B9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D25AF51-FCDF-4282-858A-0EC64114042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FB8C78-1252-490A-A8CB-E5C4DCD028B6}"/>
              </a:ext>
            </a:extLst>
          </p:cNvPr>
          <p:cNvSpPr>
            <a:spLocks noGrp="1"/>
          </p:cNvSpPr>
          <p:nvPr>
            <p:ph type="dt" sz="half" idx="10"/>
          </p:nvPr>
        </p:nvSpPr>
        <p:spPr/>
        <p:txBody>
          <a:bodyPr/>
          <a:lstStyle/>
          <a:p>
            <a:fld id="{10D91D92-116E-4872-BE55-1A13431C0FFB}" type="datetimeFigureOut">
              <a:rPr lang="en-GB" smtClean="0"/>
              <a:t>30/10/2019</a:t>
            </a:fld>
            <a:endParaRPr lang="en-GB"/>
          </a:p>
        </p:txBody>
      </p:sp>
      <p:sp>
        <p:nvSpPr>
          <p:cNvPr id="5" name="Footer Placeholder 4">
            <a:extLst>
              <a:ext uri="{FF2B5EF4-FFF2-40B4-BE49-F238E27FC236}">
                <a16:creationId xmlns:a16="http://schemas.microsoft.com/office/drawing/2014/main" id="{559A7804-7B9C-481A-AB84-8507DB15D2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1C308C-FF3A-4551-922E-782D3E082871}"/>
              </a:ext>
            </a:extLst>
          </p:cNvPr>
          <p:cNvSpPr>
            <a:spLocks noGrp="1"/>
          </p:cNvSpPr>
          <p:nvPr>
            <p:ph type="sldNum" sz="quarter" idx="12"/>
          </p:nvPr>
        </p:nvSpPr>
        <p:spPr/>
        <p:txBody>
          <a:bodyPr/>
          <a:lstStyle/>
          <a:p>
            <a:fld id="{067DA4E4-A599-4189-85A3-EAC0679EF48F}" type="slidenum">
              <a:rPr lang="en-GB" smtClean="0"/>
              <a:t>‹#›</a:t>
            </a:fld>
            <a:endParaRPr lang="en-GB"/>
          </a:p>
        </p:txBody>
      </p:sp>
    </p:spTree>
    <p:extLst>
      <p:ext uri="{BB962C8B-B14F-4D97-AF65-F5344CB8AC3E}">
        <p14:creationId xmlns:p14="http://schemas.microsoft.com/office/powerpoint/2010/main" val="1882712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CB01E-A6E9-4F00-BE6B-B6AA2BFB22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959C82-507C-434A-87C2-FED292390F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78E38F-495B-45AD-B1D8-7E69E7F617EC}"/>
              </a:ext>
            </a:extLst>
          </p:cNvPr>
          <p:cNvSpPr>
            <a:spLocks noGrp="1"/>
          </p:cNvSpPr>
          <p:nvPr>
            <p:ph type="dt" sz="half" idx="10"/>
          </p:nvPr>
        </p:nvSpPr>
        <p:spPr/>
        <p:txBody>
          <a:bodyPr/>
          <a:lstStyle/>
          <a:p>
            <a:fld id="{10D91D92-116E-4872-BE55-1A13431C0FFB}" type="datetimeFigureOut">
              <a:rPr lang="en-GB" smtClean="0"/>
              <a:t>30/10/2019</a:t>
            </a:fld>
            <a:endParaRPr lang="en-GB"/>
          </a:p>
        </p:txBody>
      </p:sp>
      <p:sp>
        <p:nvSpPr>
          <p:cNvPr id="5" name="Footer Placeholder 4">
            <a:extLst>
              <a:ext uri="{FF2B5EF4-FFF2-40B4-BE49-F238E27FC236}">
                <a16:creationId xmlns:a16="http://schemas.microsoft.com/office/drawing/2014/main" id="{3B580110-18AD-4948-B864-B7412FFFF1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5D76D2-DB2B-45EC-B0F9-36004CA5E7B4}"/>
              </a:ext>
            </a:extLst>
          </p:cNvPr>
          <p:cNvSpPr>
            <a:spLocks noGrp="1"/>
          </p:cNvSpPr>
          <p:nvPr>
            <p:ph type="sldNum" sz="quarter" idx="12"/>
          </p:nvPr>
        </p:nvSpPr>
        <p:spPr/>
        <p:txBody>
          <a:bodyPr/>
          <a:lstStyle/>
          <a:p>
            <a:fld id="{067DA4E4-A599-4189-85A3-EAC0679EF48F}" type="slidenum">
              <a:rPr lang="en-GB" smtClean="0"/>
              <a:t>‹#›</a:t>
            </a:fld>
            <a:endParaRPr lang="en-GB"/>
          </a:p>
        </p:txBody>
      </p:sp>
    </p:spTree>
    <p:extLst>
      <p:ext uri="{BB962C8B-B14F-4D97-AF65-F5344CB8AC3E}">
        <p14:creationId xmlns:p14="http://schemas.microsoft.com/office/powerpoint/2010/main" val="2255143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6CD5-0912-4E9C-A8D4-22A00E77C58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0B0FE3D-D01E-4783-A20C-A45CFDD5647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361C81-BD06-46FE-8B93-0A34ACA31DCC}"/>
              </a:ext>
            </a:extLst>
          </p:cNvPr>
          <p:cNvSpPr>
            <a:spLocks noGrp="1"/>
          </p:cNvSpPr>
          <p:nvPr>
            <p:ph type="dt" sz="half" idx="10"/>
          </p:nvPr>
        </p:nvSpPr>
        <p:spPr/>
        <p:txBody>
          <a:bodyPr/>
          <a:lstStyle/>
          <a:p>
            <a:fld id="{10D91D92-116E-4872-BE55-1A13431C0FFB}" type="datetimeFigureOut">
              <a:rPr lang="en-GB" smtClean="0"/>
              <a:t>30/10/2019</a:t>
            </a:fld>
            <a:endParaRPr lang="en-GB"/>
          </a:p>
        </p:txBody>
      </p:sp>
      <p:sp>
        <p:nvSpPr>
          <p:cNvPr id="5" name="Footer Placeholder 4">
            <a:extLst>
              <a:ext uri="{FF2B5EF4-FFF2-40B4-BE49-F238E27FC236}">
                <a16:creationId xmlns:a16="http://schemas.microsoft.com/office/drawing/2014/main" id="{EDB89DEA-078E-42F4-91CC-11507B01F9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9E62F3-ABF1-4066-8716-0237FCF722B0}"/>
              </a:ext>
            </a:extLst>
          </p:cNvPr>
          <p:cNvSpPr>
            <a:spLocks noGrp="1"/>
          </p:cNvSpPr>
          <p:nvPr>
            <p:ph type="sldNum" sz="quarter" idx="12"/>
          </p:nvPr>
        </p:nvSpPr>
        <p:spPr/>
        <p:txBody>
          <a:bodyPr/>
          <a:lstStyle/>
          <a:p>
            <a:fld id="{067DA4E4-A599-4189-85A3-EAC0679EF48F}" type="slidenum">
              <a:rPr lang="en-GB" smtClean="0"/>
              <a:t>‹#›</a:t>
            </a:fld>
            <a:endParaRPr lang="en-GB"/>
          </a:p>
        </p:txBody>
      </p:sp>
    </p:spTree>
    <p:extLst>
      <p:ext uri="{BB962C8B-B14F-4D97-AF65-F5344CB8AC3E}">
        <p14:creationId xmlns:p14="http://schemas.microsoft.com/office/powerpoint/2010/main" val="894832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B9DF-F7DE-45B0-A5F1-FB0F4EA2A4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039DD3-AC01-4A70-928B-A69FE72F382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6B433BD-BD12-4998-A545-77D14908BF7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7897C0-EBC1-4182-AC40-4DC9DD44C55F}"/>
              </a:ext>
            </a:extLst>
          </p:cNvPr>
          <p:cNvSpPr>
            <a:spLocks noGrp="1"/>
          </p:cNvSpPr>
          <p:nvPr>
            <p:ph type="dt" sz="half" idx="10"/>
          </p:nvPr>
        </p:nvSpPr>
        <p:spPr/>
        <p:txBody>
          <a:bodyPr/>
          <a:lstStyle/>
          <a:p>
            <a:fld id="{10D91D92-116E-4872-BE55-1A13431C0FFB}" type="datetimeFigureOut">
              <a:rPr lang="en-GB" smtClean="0"/>
              <a:t>30/10/2019</a:t>
            </a:fld>
            <a:endParaRPr lang="en-GB"/>
          </a:p>
        </p:txBody>
      </p:sp>
      <p:sp>
        <p:nvSpPr>
          <p:cNvPr id="6" name="Footer Placeholder 5">
            <a:extLst>
              <a:ext uri="{FF2B5EF4-FFF2-40B4-BE49-F238E27FC236}">
                <a16:creationId xmlns:a16="http://schemas.microsoft.com/office/drawing/2014/main" id="{6FBCA7B9-C65C-43BE-AA1D-0B4BBCBB7B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FA5D34-4F73-4659-BC83-2028B4A1596F}"/>
              </a:ext>
            </a:extLst>
          </p:cNvPr>
          <p:cNvSpPr>
            <a:spLocks noGrp="1"/>
          </p:cNvSpPr>
          <p:nvPr>
            <p:ph type="sldNum" sz="quarter" idx="12"/>
          </p:nvPr>
        </p:nvSpPr>
        <p:spPr/>
        <p:txBody>
          <a:bodyPr/>
          <a:lstStyle/>
          <a:p>
            <a:fld id="{067DA4E4-A599-4189-85A3-EAC0679EF48F}" type="slidenum">
              <a:rPr lang="en-GB" smtClean="0"/>
              <a:t>‹#›</a:t>
            </a:fld>
            <a:endParaRPr lang="en-GB"/>
          </a:p>
        </p:txBody>
      </p:sp>
    </p:spTree>
    <p:extLst>
      <p:ext uri="{BB962C8B-B14F-4D97-AF65-F5344CB8AC3E}">
        <p14:creationId xmlns:p14="http://schemas.microsoft.com/office/powerpoint/2010/main" val="269273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E8EF-EDAA-40DC-8FA9-E961C0469B79}"/>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54F416-69CE-4116-838C-335FD6DD5A2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16564A1-A002-48E9-B540-263930D8CFE6}"/>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07CF7FE-863A-418E-8ADE-F7F8A21CBC0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2292F7A-854B-4272-B126-188953DFFD42}"/>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3FDC49A-41EA-4863-9776-363002FFAABA}"/>
              </a:ext>
            </a:extLst>
          </p:cNvPr>
          <p:cNvSpPr>
            <a:spLocks noGrp="1"/>
          </p:cNvSpPr>
          <p:nvPr>
            <p:ph type="dt" sz="half" idx="10"/>
          </p:nvPr>
        </p:nvSpPr>
        <p:spPr/>
        <p:txBody>
          <a:bodyPr/>
          <a:lstStyle/>
          <a:p>
            <a:fld id="{10D91D92-116E-4872-BE55-1A13431C0FFB}" type="datetimeFigureOut">
              <a:rPr lang="en-GB" smtClean="0"/>
              <a:t>30/10/2019</a:t>
            </a:fld>
            <a:endParaRPr lang="en-GB"/>
          </a:p>
        </p:txBody>
      </p:sp>
      <p:sp>
        <p:nvSpPr>
          <p:cNvPr id="8" name="Footer Placeholder 7">
            <a:extLst>
              <a:ext uri="{FF2B5EF4-FFF2-40B4-BE49-F238E27FC236}">
                <a16:creationId xmlns:a16="http://schemas.microsoft.com/office/drawing/2014/main" id="{2AA1E0A1-FA6D-43ED-A64E-6EC8AEBFF3D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4C95C9-FA16-48CE-B6E3-E05F1B9A41B6}"/>
              </a:ext>
            </a:extLst>
          </p:cNvPr>
          <p:cNvSpPr>
            <a:spLocks noGrp="1"/>
          </p:cNvSpPr>
          <p:nvPr>
            <p:ph type="sldNum" sz="quarter" idx="12"/>
          </p:nvPr>
        </p:nvSpPr>
        <p:spPr/>
        <p:txBody>
          <a:bodyPr/>
          <a:lstStyle/>
          <a:p>
            <a:fld id="{067DA4E4-A599-4189-85A3-EAC0679EF48F}" type="slidenum">
              <a:rPr lang="en-GB" smtClean="0"/>
              <a:t>‹#›</a:t>
            </a:fld>
            <a:endParaRPr lang="en-GB"/>
          </a:p>
        </p:txBody>
      </p:sp>
    </p:spTree>
    <p:extLst>
      <p:ext uri="{BB962C8B-B14F-4D97-AF65-F5344CB8AC3E}">
        <p14:creationId xmlns:p14="http://schemas.microsoft.com/office/powerpoint/2010/main" val="1310834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98DF-57D6-4FF0-9E6E-12B3A1C1DD4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4F3C19-4B61-4F83-8F3F-57260D0DFF03}"/>
              </a:ext>
            </a:extLst>
          </p:cNvPr>
          <p:cNvSpPr>
            <a:spLocks noGrp="1"/>
          </p:cNvSpPr>
          <p:nvPr>
            <p:ph type="dt" sz="half" idx="10"/>
          </p:nvPr>
        </p:nvSpPr>
        <p:spPr/>
        <p:txBody>
          <a:bodyPr/>
          <a:lstStyle/>
          <a:p>
            <a:fld id="{10D91D92-116E-4872-BE55-1A13431C0FFB}" type="datetimeFigureOut">
              <a:rPr lang="en-GB" smtClean="0"/>
              <a:t>30/10/2019</a:t>
            </a:fld>
            <a:endParaRPr lang="en-GB"/>
          </a:p>
        </p:txBody>
      </p:sp>
      <p:sp>
        <p:nvSpPr>
          <p:cNvPr id="4" name="Footer Placeholder 3">
            <a:extLst>
              <a:ext uri="{FF2B5EF4-FFF2-40B4-BE49-F238E27FC236}">
                <a16:creationId xmlns:a16="http://schemas.microsoft.com/office/drawing/2014/main" id="{D2757D81-3D46-45BE-9903-18E52816438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05DD92-266F-4561-9444-A9944BE9AC25}"/>
              </a:ext>
            </a:extLst>
          </p:cNvPr>
          <p:cNvSpPr>
            <a:spLocks noGrp="1"/>
          </p:cNvSpPr>
          <p:nvPr>
            <p:ph type="sldNum" sz="quarter" idx="12"/>
          </p:nvPr>
        </p:nvSpPr>
        <p:spPr/>
        <p:txBody>
          <a:bodyPr/>
          <a:lstStyle/>
          <a:p>
            <a:fld id="{067DA4E4-A599-4189-85A3-EAC0679EF48F}" type="slidenum">
              <a:rPr lang="en-GB" smtClean="0"/>
              <a:t>‹#›</a:t>
            </a:fld>
            <a:endParaRPr lang="en-GB"/>
          </a:p>
        </p:txBody>
      </p:sp>
    </p:spTree>
    <p:extLst>
      <p:ext uri="{BB962C8B-B14F-4D97-AF65-F5344CB8AC3E}">
        <p14:creationId xmlns:p14="http://schemas.microsoft.com/office/powerpoint/2010/main" val="1187470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DC8A55-278A-4846-9B8D-8A91A8F54B64}"/>
              </a:ext>
            </a:extLst>
          </p:cNvPr>
          <p:cNvSpPr>
            <a:spLocks noGrp="1"/>
          </p:cNvSpPr>
          <p:nvPr>
            <p:ph type="dt" sz="half" idx="10"/>
          </p:nvPr>
        </p:nvSpPr>
        <p:spPr/>
        <p:txBody>
          <a:bodyPr/>
          <a:lstStyle/>
          <a:p>
            <a:fld id="{10D91D92-116E-4872-BE55-1A13431C0FFB}" type="datetimeFigureOut">
              <a:rPr lang="en-GB" smtClean="0"/>
              <a:t>30/10/2019</a:t>
            </a:fld>
            <a:endParaRPr lang="en-GB"/>
          </a:p>
        </p:txBody>
      </p:sp>
      <p:sp>
        <p:nvSpPr>
          <p:cNvPr id="3" name="Footer Placeholder 2">
            <a:extLst>
              <a:ext uri="{FF2B5EF4-FFF2-40B4-BE49-F238E27FC236}">
                <a16:creationId xmlns:a16="http://schemas.microsoft.com/office/drawing/2014/main" id="{ABD86291-A863-45F6-B1F9-DDD9C468BD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808DE8-9513-405A-A2CC-2D5922F53D6E}"/>
              </a:ext>
            </a:extLst>
          </p:cNvPr>
          <p:cNvSpPr>
            <a:spLocks noGrp="1"/>
          </p:cNvSpPr>
          <p:nvPr>
            <p:ph type="sldNum" sz="quarter" idx="12"/>
          </p:nvPr>
        </p:nvSpPr>
        <p:spPr/>
        <p:txBody>
          <a:bodyPr/>
          <a:lstStyle/>
          <a:p>
            <a:fld id="{067DA4E4-A599-4189-85A3-EAC0679EF48F}" type="slidenum">
              <a:rPr lang="en-GB" smtClean="0"/>
              <a:t>‹#›</a:t>
            </a:fld>
            <a:endParaRPr lang="en-GB"/>
          </a:p>
        </p:txBody>
      </p:sp>
    </p:spTree>
    <p:extLst>
      <p:ext uri="{BB962C8B-B14F-4D97-AF65-F5344CB8AC3E}">
        <p14:creationId xmlns:p14="http://schemas.microsoft.com/office/powerpoint/2010/main" val="231605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2F4F4-2406-4DEB-9E68-7CF1B446446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0C00950-9BE3-4C23-A5C7-EDF81411D05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CA662F-DD73-4675-9D23-185453B790E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F94EC42-F4B6-481A-9DF2-50DD6A43921B}"/>
              </a:ext>
            </a:extLst>
          </p:cNvPr>
          <p:cNvSpPr>
            <a:spLocks noGrp="1"/>
          </p:cNvSpPr>
          <p:nvPr>
            <p:ph type="dt" sz="half" idx="10"/>
          </p:nvPr>
        </p:nvSpPr>
        <p:spPr/>
        <p:txBody>
          <a:bodyPr/>
          <a:lstStyle/>
          <a:p>
            <a:fld id="{10D91D92-116E-4872-BE55-1A13431C0FFB}" type="datetimeFigureOut">
              <a:rPr lang="en-GB" smtClean="0"/>
              <a:t>30/10/2019</a:t>
            </a:fld>
            <a:endParaRPr lang="en-GB"/>
          </a:p>
        </p:txBody>
      </p:sp>
      <p:sp>
        <p:nvSpPr>
          <p:cNvPr id="6" name="Footer Placeholder 5">
            <a:extLst>
              <a:ext uri="{FF2B5EF4-FFF2-40B4-BE49-F238E27FC236}">
                <a16:creationId xmlns:a16="http://schemas.microsoft.com/office/drawing/2014/main" id="{333B261F-C7E6-49DE-93C0-9751264BB0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9BCE8E-949A-44E5-8A4B-84B51E7D6987}"/>
              </a:ext>
            </a:extLst>
          </p:cNvPr>
          <p:cNvSpPr>
            <a:spLocks noGrp="1"/>
          </p:cNvSpPr>
          <p:nvPr>
            <p:ph type="sldNum" sz="quarter" idx="12"/>
          </p:nvPr>
        </p:nvSpPr>
        <p:spPr/>
        <p:txBody>
          <a:bodyPr/>
          <a:lstStyle/>
          <a:p>
            <a:fld id="{067DA4E4-A599-4189-85A3-EAC0679EF48F}" type="slidenum">
              <a:rPr lang="en-GB" smtClean="0"/>
              <a:t>‹#›</a:t>
            </a:fld>
            <a:endParaRPr lang="en-GB"/>
          </a:p>
        </p:txBody>
      </p:sp>
    </p:spTree>
    <p:extLst>
      <p:ext uri="{BB962C8B-B14F-4D97-AF65-F5344CB8AC3E}">
        <p14:creationId xmlns:p14="http://schemas.microsoft.com/office/powerpoint/2010/main" val="3119790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8DE60-F9F4-4959-B398-B85440E1C59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D8D8B9B-D645-47EA-807C-034235A7B82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DC371C74-E5C9-44F9-9341-08F07DE30B2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83BD430-C79C-4CDC-9F3E-593333A7BBDE}"/>
              </a:ext>
            </a:extLst>
          </p:cNvPr>
          <p:cNvSpPr>
            <a:spLocks noGrp="1"/>
          </p:cNvSpPr>
          <p:nvPr>
            <p:ph type="dt" sz="half" idx="10"/>
          </p:nvPr>
        </p:nvSpPr>
        <p:spPr/>
        <p:txBody>
          <a:bodyPr/>
          <a:lstStyle/>
          <a:p>
            <a:fld id="{10D91D92-116E-4872-BE55-1A13431C0FFB}" type="datetimeFigureOut">
              <a:rPr lang="en-GB" smtClean="0"/>
              <a:t>30/10/2019</a:t>
            </a:fld>
            <a:endParaRPr lang="en-GB"/>
          </a:p>
        </p:txBody>
      </p:sp>
      <p:sp>
        <p:nvSpPr>
          <p:cNvPr id="6" name="Footer Placeholder 5">
            <a:extLst>
              <a:ext uri="{FF2B5EF4-FFF2-40B4-BE49-F238E27FC236}">
                <a16:creationId xmlns:a16="http://schemas.microsoft.com/office/drawing/2014/main" id="{3224D61B-6D0F-42EC-B4FE-1B555EE203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C0663D-BDFC-42BB-8E94-A9096A2F1DC4}"/>
              </a:ext>
            </a:extLst>
          </p:cNvPr>
          <p:cNvSpPr>
            <a:spLocks noGrp="1"/>
          </p:cNvSpPr>
          <p:nvPr>
            <p:ph type="sldNum" sz="quarter" idx="12"/>
          </p:nvPr>
        </p:nvSpPr>
        <p:spPr/>
        <p:txBody>
          <a:bodyPr/>
          <a:lstStyle/>
          <a:p>
            <a:fld id="{067DA4E4-A599-4189-85A3-EAC0679EF48F}" type="slidenum">
              <a:rPr lang="en-GB" smtClean="0"/>
              <a:t>‹#›</a:t>
            </a:fld>
            <a:endParaRPr lang="en-GB"/>
          </a:p>
        </p:txBody>
      </p:sp>
    </p:spTree>
    <p:extLst>
      <p:ext uri="{BB962C8B-B14F-4D97-AF65-F5344CB8AC3E}">
        <p14:creationId xmlns:p14="http://schemas.microsoft.com/office/powerpoint/2010/main" val="29457134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9100A-7478-4A18-ACE3-099D720A08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C45504-11DF-4EB3-A374-6237BF1FA7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4D5613-6EC0-400D-8107-B329A946D874}"/>
              </a:ext>
            </a:extLst>
          </p:cNvPr>
          <p:cNvSpPr>
            <a:spLocks noGrp="1"/>
          </p:cNvSpPr>
          <p:nvPr>
            <p:ph type="dt" sz="half" idx="10"/>
          </p:nvPr>
        </p:nvSpPr>
        <p:spPr/>
        <p:txBody>
          <a:bodyPr/>
          <a:lstStyle/>
          <a:p>
            <a:fld id="{10D91D92-116E-4872-BE55-1A13431C0FFB}" type="datetimeFigureOut">
              <a:rPr lang="en-GB" smtClean="0"/>
              <a:t>30/10/2019</a:t>
            </a:fld>
            <a:endParaRPr lang="en-GB"/>
          </a:p>
        </p:txBody>
      </p:sp>
      <p:sp>
        <p:nvSpPr>
          <p:cNvPr id="5" name="Footer Placeholder 4">
            <a:extLst>
              <a:ext uri="{FF2B5EF4-FFF2-40B4-BE49-F238E27FC236}">
                <a16:creationId xmlns:a16="http://schemas.microsoft.com/office/drawing/2014/main" id="{32732252-F2C6-4F2F-89EE-4CA74BCB17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6145A0-863E-4299-ADA7-563051598D45}"/>
              </a:ext>
            </a:extLst>
          </p:cNvPr>
          <p:cNvSpPr>
            <a:spLocks noGrp="1"/>
          </p:cNvSpPr>
          <p:nvPr>
            <p:ph type="sldNum" sz="quarter" idx="12"/>
          </p:nvPr>
        </p:nvSpPr>
        <p:spPr/>
        <p:txBody>
          <a:bodyPr/>
          <a:lstStyle/>
          <a:p>
            <a:fld id="{067DA4E4-A599-4189-85A3-EAC0679EF48F}" type="slidenum">
              <a:rPr lang="en-GB" smtClean="0"/>
              <a:t>‹#›</a:t>
            </a:fld>
            <a:endParaRPr lang="en-GB"/>
          </a:p>
        </p:txBody>
      </p:sp>
    </p:spTree>
    <p:extLst>
      <p:ext uri="{BB962C8B-B14F-4D97-AF65-F5344CB8AC3E}">
        <p14:creationId xmlns:p14="http://schemas.microsoft.com/office/powerpoint/2010/main" val="393059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7F7A37-7328-4FB3-B487-37D0BE241937}"/>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4A1E7A-079D-425D-A4ED-DA7936A5426F}"/>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F8FF41-12C5-4BB8-8D8B-CAE10157DF84}"/>
              </a:ext>
            </a:extLst>
          </p:cNvPr>
          <p:cNvSpPr>
            <a:spLocks noGrp="1"/>
          </p:cNvSpPr>
          <p:nvPr>
            <p:ph type="dt" sz="half" idx="10"/>
          </p:nvPr>
        </p:nvSpPr>
        <p:spPr/>
        <p:txBody>
          <a:bodyPr/>
          <a:lstStyle/>
          <a:p>
            <a:fld id="{10D91D92-116E-4872-BE55-1A13431C0FFB}" type="datetimeFigureOut">
              <a:rPr lang="en-GB" smtClean="0"/>
              <a:t>30/10/2019</a:t>
            </a:fld>
            <a:endParaRPr lang="en-GB"/>
          </a:p>
        </p:txBody>
      </p:sp>
      <p:sp>
        <p:nvSpPr>
          <p:cNvPr id="5" name="Footer Placeholder 4">
            <a:extLst>
              <a:ext uri="{FF2B5EF4-FFF2-40B4-BE49-F238E27FC236}">
                <a16:creationId xmlns:a16="http://schemas.microsoft.com/office/drawing/2014/main" id="{D845090B-3C61-43FF-B99A-898D7669E2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267B0B-C487-4003-985A-109418F7755A}"/>
              </a:ext>
            </a:extLst>
          </p:cNvPr>
          <p:cNvSpPr>
            <a:spLocks noGrp="1"/>
          </p:cNvSpPr>
          <p:nvPr>
            <p:ph type="sldNum" sz="quarter" idx="12"/>
          </p:nvPr>
        </p:nvSpPr>
        <p:spPr/>
        <p:txBody>
          <a:bodyPr/>
          <a:lstStyle/>
          <a:p>
            <a:fld id="{067DA4E4-A599-4189-85A3-EAC0679EF48F}" type="slidenum">
              <a:rPr lang="en-GB" smtClean="0"/>
              <a:t>‹#›</a:t>
            </a:fld>
            <a:endParaRPr lang="en-GB"/>
          </a:p>
        </p:txBody>
      </p:sp>
    </p:spTree>
    <p:extLst>
      <p:ext uri="{BB962C8B-B14F-4D97-AF65-F5344CB8AC3E}">
        <p14:creationId xmlns:p14="http://schemas.microsoft.com/office/powerpoint/2010/main" val="80755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28750"/>
            <a:ext cx="3714750" cy="335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99064" y="1428750"/>
            <a:ext cx="3716337" cy="335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red-banner.jpg"/>
          <p:cNvPicPr>
            <a:picLocks noChangeAspect="1" noChangeArrowheads="1"/>
          </p:cNvPicPr>
          <p:nvPr userDrawn="1"/>
        </p:nvPicPr>
        <p:blipFill>
          <a:blip r:embed="rId13" cstate="print"/>
          <a:srcRect/>
          <a:stretch>
            <a:fillRect/>
          </a:stretch>
        </p:blipFill>
        <p:spPr bwMode="auto">
          <a:xfrm>
            <a:off x="0" y="0"/>
            <a:ext cx="9144000" cy="1020763"/>
          </a:xfrm>
          <a:prstGeom prst="rect">
            <a:avLst/>
          </a:prstGeom>
          <a:noFill/>
          <a:ln w="9525">
            <a:noFill/>
            <a:miter lim="800000"/>
            <a:headEnd/>
            <a:tailEnd/>
          </a:ln>
        </p:spPr>
      </p:pic>
      <p:sp>
        <p:nvSpPr>
          <p:cNvPr id="1027" name="Rectangle 2"/>
          <p:cNvSpPr>
            <a:spLocks noGrp="1" noChangeArrowheads="1"/>
          </p:cNvSpPr>
          <p:nvPr>
            <p:ph type="title"/>
          </p:nvPr>
        </p:nvSpPr>
        <p:spPr bwMode="auto">
          <a:xfrm>
            <a:off x="250825" y="195263"/>
            <a:ext cx="489585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Title of presentation</a:t>
            </a:r>
          </a:p>
        </p:txBody>
      </p:sp>
      <p:sp>
        <p:nvSpPr>
          <p:cNvPr id="1028" name="Rectangle 3"/>
          <p:cNvSpPr>
            <a:spLocks noGrp="1" noChangeArrowheads="1"/>
          </p:cNvSpPr>
          <p:nvPr>
            <p:ph type="body" idx="1"/>
          </p:nvPr>
        </p:nvSpPr>
        <p:spPr bwMode="auto">
          <a:xfrm>
            <a:off x="250825" y="1419225"/>
            <a:ext cx="8642350" cy="3357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29" name="Picture 3" descr="I:\mydocs\Images\logos\sra-white-logo.png"/>
          <p:cNvPicPr>
            <a:picLocks noChangeAspect="1" noChangeArrowheads="1"/>
          </p:cNvPicPr>
          <p:nvPr userDrawn="1"/>
        </p:nvPicPr>
        <p:blipFill>
          <a:blip r:embed="rId14" cstate="print"/>
          <a:srcRect/>
          <a:stretch>
            <a:fillRect/>
          </a:stretch>
        </p:blipFill>
        <p:spPr bwMode="auto">
          <a:xfrm>
            <a:off x="7164388" y="176213"/>
            <a:ext cx="1655762" cy="661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0" fontAlgn="base" hangingPunct="0">
        <a:spcBef>
          <a:spcPct val="0"/>
        </a:spcBef>
        <a:spcAft>
          <a:spcPct val="0"/>
        </a:spcAft>
        <a:defRPr sz="3200">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lr>
          <a:srgbClr val="9E1B34"/>
        </a:buClr>
        <a:buChar char="•"/>
        <a:defRPr sz="2800">
          <a:solidFill>
            <a:srgbClr val="262626"/>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9E1B34"/>
        </a:buClr>
        <a:buChar char="–"/>
        <a:defRPr sz="2400">
          <a:solidFill>
            <a:srgbClr val="262626"/>
          </a:solidFill>
          <a:latin typeface="+mn-lt"/>
          <a:ea typeface="ＭＳ Ｐゴシック" charset="0"/>
        </a:defRPr>
      </a:lvl2pPr>
      <a:lvl3pPr marL="1143000" indent="-228600" algn="l" rtl="0" eaLnBrk="0" fontAlgn="base" hangingPunct="0">
        <a:spcBef>
          <a:spcPct val="20000"/>
        </a:spcBef>
        <a:spcAft>
          <a:spcPct val="0"/>
        </a:spcAft>
        <a:buClr>
          <a:srgbClr val="9E1B34"/>
        </a:buClr>
        <a:buChar char="•"/>
        <a:defRPr sz="2000">
          <a:solidFill>
            <a:srgbClr val="262626"/>
          </a:solidFill>
          <a:latin typeface="+mn-lt"/>
          <a:ea typeface="ＭＳ Ｐゴシック" charset="0"/>
        </a:defRPr>
      </a:lvl3pPr>
      <a:lvl4pPr marL="1600200" indent="-228600" algn="l" rtl="0" eaLnBrk="0" fontAlgn="base" hangingPunct="0">
        <a:spcBef>
          <a:spcPct val="20000"/>
        </a:spcBef>
        <a:spcAft>
          <a:spcPct val="0"/>
        </a:spcAft>
        <a:buClr>
          <a:srgbClr val="9E1B34"/>
        </a:buClr>
        <a:buChar char="–"/>
        <a:defRPr>
          <a:solidFill>
            <a:srgbClr val="262626"/>
          </a:solidFill>
          <a:latin typeface="+mn-lt"/>
          <a:ea typeface="ＭＳ Ｐゴシック" charset="0"/>
        </a:defRPr>
      </a:lvl4pPr>
      <a:lvl5pPr marL="2057400" indent="-228600" algn="l" rtl="0" eaLnBrk="0" fontAlgn="base" hangingPunct="0">
        <a:spcBef>
          <a:spcPct val="20000"/>
        </a:spcBef>
        <a:spcAft>
          <a:spcPct val="0"/>
        </a:spcAft>
        <a:buClr>
          <a:srgbClr val="9E1B34"/>
        </a:buClr>
        <a:buChar char="»"/>
        <a:defRPr sz="1600">
          <a:solidFill>
            <a:srgbClr val="262626"/>
          </a:solidFill>
          <a:latin typeface="+mn-lt"/>
          <a:ea typeface="ＭＳ Ｐゴシック" charset="0"/>
        </a:defRPr>
      </a:lvl5pPr>
      <a:lvl6pPr marL="2514600" indent="-228600" algn="l" rtl="0" fontAlgn="base">
        <a:spcBef>
          <a:spcPct val="20000"/>
        </a:spcBef>
        <a:spcAft>
          <a:spcPct val="0"/>
        </a:spcAft>
        <a:buClr>
          <a:srgbClr val="9E1B34"/>
        </a:buClr>
        <a:buChar char="»"/>
        <a:defRPr sz="1600">
          <a:solidFill>
            <a:schemeClr val="tx1"/>
          </a:solidFill>
          <a:latin typeface="+mn-lt"/>
        </a:defRPr>
      </a:lvl6pPr>
      <a:lvl7pPr marL="2971800" indent="-228600" algn="l" rtl="0" fontAlgn="base">
        <a:spcBef>
          <a:spcPct val="20000"/>
        </a:spcBef>
        <a:spcAft>
          <a:spcPct val="0"/>
        </a:spcAft>
        <a:buClr>
          <a:srgbClr val="9E1B34"/>
        </a:buClr>
        <a:buChar char="»"/>
        <a:defRPr sz="1600">
          <a:solidFill>
            <a:schemeClr val="tx1"/>
          </a:solidFill>
          <a:latin typeface="+mn-lt"/>
        </a:defRPr>
      </a:lvl7pPr>
      <a:lvl8pPr marL="3429000" indent="-228600" algn="l" rtl="0" fontAlgn="base">
        <a:spcBef>
          <a:spcPct val="20000"/>
        </a:spcBef>
        <a:spcAft>
          <a:spcPct val="0"/>
        </a:spcAft>
        <a:buClr>
          <a:srgbClr val="9E1B34"/>
        </a:buClr>
        <a:buChar char="»"/>
        <a:defRPr sz="1600">
          <a:solidFill>
            <a:schemeClr val="tx1"/>
          </a:solidFill>
          <a:latin typeface="+mn-lt"/>
        </a:defRPr>
      </a:lvl8pPr>
      <a:lvl9pPr marL="3886200" indent="-228600" algn="l" rtl="0" fontAlgn="base">
        <a:spcBef>
          <a:spcPct val="20000"/>
        </a:spcBef>
        <a:spcAft>
          <a:spcPct val="0"/>
        </a:spcAft>
        <a:buClr>
          <a:srgbClr val="9E1B34"/>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red-banner.jpg"/>
          <p:cNvPicPr>
            <a:picLocks noChangeAspect="1" noChangeArrowheads="1"/>
          </p:cNvPicPr>
          <p:nvPr userDrawn="1"/>
        </p:nvPicPr>
        <p:blipFill>
          <a:blip r:embed="rId13" cstate="print"/>
          <a:srcRect/>
          <a:stretch>
            <a:fillRect/>
          </a:stretch>
        </p:blipFill>
        <p:spPr bwMode="auto">
          <a:xfrm>
            <a:off x="0" y="0"/>
            <a:ext cx="9144000" cy="1020763"/>
          </a:xfrm>
          <a:prstGeom prst="rect">
            <a:avLst/>
          </a:prstGeom>
          <a:noFill/>
          <a:ln w="9525">
            <a:noFill/>
            <a:miter lim="800000"/>
            <a:headEnd/>
            <a:tailEnd/>
          </a:ln>
        </p:spPr>
      </p:pic>
      <p:sp>
        <p:nvSpPr>
          <p:cNvPr id="1027" name="Rectangle 2"/>
          <p:cNvSpPr>
            <a:spLocks noGrp="1" noChangeArrowheads="1"/>
          </p:cNvSpPr>
          <p:nvPr>
            <p:ph type="title"/>
          </p:nvPr>
        </p:nvSpPr>
        <p:spPr bwMode="auto">
          <a:xfrm>
            <a:off x="250825" y="195263"/>
            <a:ext cx="489585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Title of presentation</a:t>
            </a:r>
          </a:p>
        </p:txBody>
      </p:sp>
      <p:sp>
        <p:nvSpPr>
          <p:cNvPr id="1028" name="Rectangle 3"/>
          <p:cNvSpPr>
            <a:spLocks noGrp="1" noChangeArrowheads="1"/>
          </p:cNvSpPr>
          <p:nvPr>
            <p:ph type="body" idx="1"/>
          </p:nvPr>
        </p:nvSpPr>
        <p:spPr bwMode="auto">
          <a:xfrm>
            <a:off x="250825" y="1419225"/>
            <a:ext cx="8642350" cy="3357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9" name="Picture 3" descr="I:\mydocs\Images\logos\sra-white-logo.png"/>
          <p:cNvPicPr>
            <a:picLocks noChangeAspect="1" noChangeArrowheads="1"/>
          </p:cNvPicPr>
          <p:nvPr userDrawn="1"/>
        </p:nvPicPr>
        <p:blipFill>
          <a:blip r:embed="rId14" cstate="print"/>
          <a:srcRect/>
          <a:stretch>
            <a:fillRect/>
          </a:stretch>
        </p:blipFill>
        <p:spPr bwMode="auto">
          <a:xfrm>
            <a:off x="7164388" y="176213"/>
            <a:ext cx="1655762" cy="661987"/>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EE41A35C-E00E-4B04-97F8-B4BE76AEA5D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1556916-3026-4832-9292-F5DD05CE6D2D}" type="slidenum">
              <a:rPr lang="en-GB" smtClean="0"/>
              <a:t>‹#›</a:t>
            </a:fld>
            <a:endParaRPr lang="en-GB"/>
          </a:p>
        </p:txBody>
      </p:sp>
    </p:spTree>
    <p:extLst>
      <p:ext uri="{BB962C8B-B14F-4D97-AF65-F5344CB8AC3E}">
        <p14:creationId xmlns:p14="http://schemas.microsoft.com/office/powerpoint/2010/main" val="218092446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fontAlgn="base" hangingPunct="1">
        <a:spcBef>
          <a:spcPct val="0"/>
        </a:spcBef>
        <a:spcAft>
          <a:spcPct val="0"/>
        </a:spcAft>
        <a:defRPr sz="320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lr>
          <a:srgbClr val="9E1B34"/>
        </a:buClr>
        <a:buChar char="•"/>
        <a:defRPr sz="2800">
          <a:solidFill>
            <a:srgbClr val="262626"/>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9E1B34"/>
        </a:buClr>
        <a:buChar char="–"/>
        <a:defRPr sz="2400">
          <a:solidFill>
            <a:srgbClr val="262626"/>
          </a:solidFill>
          <a:latin typeface="+mn-lt"/>
          <a:ea typeface="ＭＳ Ｐゴシック" charset="0"/>
        </a:defRPr>
      </a:lvl2pPr>
      <a:lvl3pPr marL="1143000" indent="-228600" algn="l" rtl="0" eaLnBrk="1" fontAlgn="base" hangingPunct="1">
        <a:spcBef>
          <a:spcPct val="20000"/>
        </a:spcBef>
        <a:spcAft>
          <a:spcPct val="0"/>
        </a:spcAft>
        <a:buClr>
          <a:srgbClr val="9E1B34"/>
        </a:buClr>
        <a:buChar char="•"/>
        <a:defRPr sz="2000">
          <a:solidFill>
            <a:srgbClr val="262626"/>
          </a:solidFill>
          <a:latin typeface="+mn-lt"/>
          <a:ea typeface="ＭＳ Ｐゴシック" charset="0"/>
        </a:defRPr>
      </a:lvl3pPr>
      <a:lvl4pPr marL="1600200" indent="-228600" algn="l" rtl="0" eaLnBrk="1" fontAlgn="base" hangingPunct="1">
        <a:spcBef>
          <a:spcPct val="20000"/>
        </a:spcBef>
        <a:spcAft>
          <a:spcPct val="0"/>
        </a:spcAft>
        <a:buClr>
          <a:srgbClr val="9E1B34"/>
        </a:buClr>
        <a:buChar char="–"/>
        <a:defRPr>
          <a:solidFill>
            <a:srgbClr val="262626"/>
          </a:solidFill>
          <a:latin typeface="+mn-lt"/>
          <a:ea typeface="ＭＳ Ｐゴシック" charset="0"/>
        </a:defRPr>
      </a:lvl4pPr>
      <a:lvl5pPr marL="2057400" indent="-228600" algn="l" rtl="0" eaLnBrk="1" fontAlgn="base" hangingPunct="1">
        <a:spcBef>
          <a:spcPct val="20000"/>
        </a:spcBef>
        <a:spcAft>
          <a:spcPct val="0"/>
        </a:spcAft>
        <a:buClr>
          <a:srgbClr val="9E1B34"/>
        </a:buClr>
        <a:buChar char="»"/>
        <a:defRPr sz="1600">
          <a:solidFill>
            <a:srgbClr val="262626"/>
          </a:solidFill>
          <a:latin typeface="+mn-lt"/>
          <a:ea typeface="ＭＳ Ｐゴシック" charset="0"/>
        </a:defRPr>
      </a:lvl5pPr>
      <a:lvl6pPr marL="2514600" indent="-228600" algn="l" rtl="0" eaLnBrk="1" fontAlgn="base" hangingPunct="1">
        <a:spcBef>
          <a:spcPct val="20000"/>
        </a:spcBef>
        <a:spcAft>
          <a:spcPct val="0"/>
        </a:spcAft>
        <a:buClr>
          <a:srgbClr val="9E1B34"/>
        </a:buClr>
        <a:buChar char="»"/>
        <a:defRPr sz="1600">
          <a:solidFill>
            <a:schemeClr val="tx1"/>
          </a:solidFill>
          <a:latin typeface="+mn-lt"/>
        </a:defRPr>
      </a:lvl6pPr>
      <a:lvl7pPr marL="2971800" indent="-228600" algn="l" rtl="0" eaLnBrk="1" fontAlgn="base" hangingPunct="1">
        <a:spcBef>
          <a:spcPct val="20000"/>
        </a:spcBef>
        <a:spcAft>
          <a:spcPct val="0"/>
        </a:spcAft>
        <a:buClr>
          <a:srgbClr val="9E1B34"/>
        </a:buClr>
        <a:buChar char="»"/>
        <a:defRPr sz="1600">
          <a:solidFill>
            <a:schemeClr val="tx1"/>
          </a:solidFill>
          <a:latin typeface="+mn-lt"/>
        </a:defRPr>
      </a:lvl7pPr>
      <a:lvl8pPr marL="3429000" indent="-228600" algn="l" rtl="0" eaLnBrk="1" fontAlgn="base" hangingPunct="1">
        <a:spcBef>
          <a:spcPct val="20000"/>
        </a:spcBef>
        <a:spcAft>
          <a:spcPct val="0"/>
        </a:spcAft>
        <a:buClr>
          <a:srgbClr val="9E1B34"/>
        </a:buClr>
        <a:buChar char="»"/>
        <a:defRPr sz="1600">
          <a:solidFill>
            <a:schemeClr val="tx1"/>
          </a:solidFill>
          <a:latin typeface="+mn-lt"/>
        </a:defRPr>
      </a:lvl8pPr>
      <a:lvl9pPr marL="3886200" indent="-228600" algn="l" rtl="0" eaLnBrk="1" fontAlgn="base" hangingPunct="1">
        <a:spcBef>
          <a:spcPct val="20000"/>
        </a:spcBef>
        <a:spcAft>
          <a:spcPct val="0"/>
        </a:spcAft>
        <a:buClr>
          <a:srgbClr val="9E1B34"/>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EB361A-7BC7-4700-BE73-47F8F42551F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342F85-FC4E-48D2-A2A5-160CDAC436B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E32FF3-1513-42CE-89E9-8AF0018F35E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0D91D92-116E-4872-BE55-1A13431C0FFB}" type="datetimeFigureOut">
              <a:rPr lang="en-GB" smtClean="0"/>
              <a:t>30/10/2019</a:t>
            </a:fld>
            <a:endParaRPr lang="en-GB"/>
          </a:p>
        </p:txBody>
      </p:sp>
      <p:sp>
        <p:nvSpPr>
          <p:cNvPr id="5" name="Footer Placeholder 4">
            <a:extLst>
              <a:ext uri="{FF2B5EF4-FFF2-40B4-BE49-F238E27FC236}">
                <a16:creationId xmlns:a16="http://schemas.microsoft.com/office/drawing/2014/main" id="{3897C2CA-E98C-48C0-94F9-B47E1679287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88F6CB5-3411-4080-8CEA-EDDB687BBDF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67DA4E4-A599-4189-85A3-EAC0679EF48F}" type="slidenum">
              <a:rPr lang="en-GB" smtClean="0"/>
              <a:t>‹#›</a:t>
            </a:fld>
            <a:endParaRPr lang="en-GB"/>
          </a:p>
        </p:txBody>
      </p:sp>
      <p:sp>
        <p:nvSpPr>
          <p:cNvPr id="7" name="MSIPCMContentMarking" descr="{&quot;HashCode&quot;:-950528161,&quot;Placement&quot;:&quot;Header&quot;}">
            <a:extLst>
              <a:ext uri="{FF2B5EF4-FFF2-40B4-BE49-F238E27FC236}">
                <a16:creationId xmlns:a16="http://schemas.microsoft.com/office/drawing/2014/main" id="{062BA244-247C-42C9-A1C7-E0604AA689FA}"/>
              </a:ext>
            </a:extLst>
          </p:cNvPr>
          <p:cNvSpPr txBox="1"/>
          <p:nvPr userDrawn="1"/>
        </p:nvSpPr>
        <p:spPr>
          <a:xfrm>
            <a:off x="3601776" y="0"/>
            <a:ext cx="1940450" cy="186899"/>
          </a:xfrm>
          <a:prstGeom prst="rect">
            <a:avLst/>
          </a:prstGeom>
          <a:noFill/>
        </p:spPr>
        <p:txBody>
          <a:bodyPr vert="horz" wrap="square" lIns="0" tIns="0" rIns="0" bIns="0" rtlCol="0" anchor="ctr" anchorCtr="1">
            <a:noAutofit/>
          </a:bodyPr>
          <a:lstStyle/>
          <a:p>
            <a:pPr algn="ctr">
              <a:spcBef>
                <a:spcPts val="0"/>
              </a:spcBef>
              <a:spcAft>
                <a:spcPts val="0"/>
              </a:spcAft>
            </a:pPr>
            <a:r>
              <a:rPr lang="en-GB" sz="750">
                <a:solidFill>
                  <a:srgbClr val="000000"/>
                </a:solidFill>
                <a:latin typeface="Arial" panose="020B0604020202020204" pitchFamily="34" charset="0"/>
              </a:rPr>
              <a:t>Solicitors Regulation Authority - General</a:t>
            </a:r>
          </a:p>
        </p:txBody>
      </p:sp>
    </p:spTree>
    <p:extLst>
      <p:ext uri="{BB962C8B-B14F-4D97-AF65-F5344CB8AC3E}">
        <p14:creationId xmlns:p14="http://schemas.microsoft.com/office/powerpoint/2010/main" val="328282294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8.sv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31.png"/><Relationship Id="rId7"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s>
</file>

<file path=ppt/slides/_rels/slide1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71.jpeg"/></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78.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80.jpg"/><Relationship Id="rId7" Type="http://schemas.openxmlformats.org/officeDocument/2006/relationships/image" Target="../media/image81.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svg"/></Relationships>
</file>

<file path=ppt/slides/_rels/slide29.xml.rels><?xml version="1.0" encoding="UTF-8" standalone="yes"?>
<Relationships xmlns="http://schemas.openxmlformats.org/package/2006/relationships"><Relationship Id="rId8" Type="http://schemas.openxmlformats.org/officeDocument/2006/relationships/image" Target="../media/image92.svg"/><Relationship Id="rId3" Type="http://schemas.openxmlformats.org/officeDocument/2006/relationships/image" Target="../media/image88.png"/><Relationship Id="rId7"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91.svg"/><Relationship Id="rId5" Type="http://schemas.openxmlformats.org/officeDocument/2006/relationships/image" Target="../media/image90.png"/><Relationship Id="rId4" Type="http://schemas.openxmlformats.org/officeDocument/2006/relationships/image" Target="../media/image89.sv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8.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36674" y="1275606"/>
            <a:ext cx="6694488" cy="1102519"/>
          </a:xfrm>
        </p:spPr>
        <p:txBody>
          <a:bodyPr/>
          <a:lstStyle/>
          <a:p>
            <a:pPr algn="l" eaLnBrk="1" hangingPunct="1"/>
            <a:r>
              <a:rPr lang="en-US" b="1" dirty="0">
                <a:ea typeface="ＭＳ Ｐゴシック" pitchFamily="34" charset="-128"/>
              </a:rPr>
              <a:t>Regulatory reform: what you need to know</a:t>
            </a:r>
          </a:p>
        </p:txBody>
      </p:sp>
      <p:sp>
        <p:nvSpPr>
          <p:cNvPr id="4099" name="Rectangle 3"/>
          <p:cNvSpPr>
            <a:spLocks noGrp="1" noChangeArrowheads="1"/>
          </p:cNvSpPr>
          <p:nvPr>
            <p:ph type="subTitle" idx="1"/>
          </p:nvPr>
        </p:nvSpPr>
        <p:spPr>
          <a:xfrm>
            <a:off x="971599" y="2378125"/>
            <a:ext cx="6624637" cy="1314450"/>
          </a:xfrm>
        </p:spPr>
        <p:txBody>
          <a:bodyPr/>
          <a:lstStyle/>
          <a:p>
            <a:pPr marL="0" indent="0" algn="l">
              <a:buNone/>
            </a:pPr>
            <a:r>
              <a:rPr lang="en-GB" sz="1600" dirty="0"/>
              <a:t>Chair: Clive </a:t>
            </a:r>
            <a:r>
              <a:rPr lang="en-GB" sz="1600" dirty="0" err="1"/>
              <a:t>Myrie</a:t>
            </a:r>
            <a:endParaRPr lang="en-GB" sz="1600" dirty="0"/>
          </a:p>
          <a:p>
            <a:pPr algn="l"/>
            <a:r>
              <a:rPr lang="en-GB" sz="1600" dirty="0"/>
              <a:t>Paul Philip, Chief Executive, SRA</a:t>
            </a:r>
          </a:p>
          <a:p>
            <a:pPr algn="l"/>
            <a:r>
              <a:rPr lang="en-GB" sz="1600" dirty="0"/>
              <a:t>Juliet Oliver, General Counsel, SRA</a:t>
            </a:r>
          </a:p>
          <a:p>
            <a:pPr algn="l"/>
            <a:r>
              <a:rPr lang="en-GB" sz="1600" dirty="0"/>
              <a:t>Jane Malcolm, Executive Director, SRA</a:t>
            </a:r>
          </a:p>
          <a:p>
            <a:pPr algn="l"/>
            <a:r>
              <a:rPr lang="en-GB" sz="1600" dirty="0"/>
              <a:t>Julie Brannan, Director of Education and Training, SRA</a:t>
            </a:r>
          </a:p>
          <a:p>
            <a:pPr marL="0" indent="0" algn="l" eaLnBrk="1" hangingPunct="1">
              <a:buNone/>
            </a:pPr>
            <a:endParaRPr lang="en-GB" sz="2200" dirty="0">
              <a:ea typeface="ＭＳ Ｐゴシック" pitchFamily="34" charset="-128"/>
            </a:endParaRPr>
          </a:p>
          <a:p>
            <a:pPr marL="0" indent="0" algn="ctr" eaLnBrk="1" hangingPunct="1">
              <a:buNone/>
            </a:pPr>
            <a:endParaRPr lang="en-GB" dirty="0">
              <a:ea typeface="ＭＳ Ｐゴシック" pitchFamily="34" charset="-128"/>
            </a:endParaRPr>
          </a:p>
        </p:txBody>
      </p:sp>
    </p:spTree>
    <p:extLst>
      <p:ext uri="{BB962C8B-B14F-4D97-AF65-F5344CB8AC3E}">
        <p14:creationId xmlns:p14="http://schemas.microsoft.com/office/powerpoint/2010/main" val="2286043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7FA1-0D4B-4A59-98C6-33E3F23E2A76}"/>
              </a:ext>
            </a:extLst>
          </p:cNvPr>
          <p:cNvSpPr>
            <a:spLocks noGrp="1"/>
          </p:cNvSpPr>
          <p:nvPr>
            <p:ph type="title"/>
          </p:nvPr>
        </p:nvSpPr>
        <p:spPr>
          <a:xfrm>
            <a:off x="179512" y="46575"/>
            <a:ext cx="7670582" cy="796983"/>
          </a:xfrm>
        </p:spPr>
        <p:txBody>
          <a:bodyPr anchor="b">
            <a:normAutofit/>
          </a:bodyPr>
          <a:lstStyle/>
          <a:p>
            <a:r>
              <a:rPr lang="en-GB" dirty="0">
                <a:ea typeface="ＭＳ Ｐゴシック"/>
              </a:rPr>
              <a:t>Preparing for 25 November</a:t>
            </a:r>
          </a:p>
        </p:txBody>
      </p:sp>
      <p:sp>
        <p:nvSpPr>
          <p:cNvPr id="3" name="Content Placeholder 2">
            <a:extLst>
              <a:ext uri="{FF2B5EF4-FFF2-40B4-BE49-F238E27FC236}">
                <a16:creationId xmlns:a16="http://schemas.microsoft.com/office/drawing/2014/main" id="{6FB7E0D2-E01B-44BA-BE8F-4E86B4385DD4}"/>
              </a:ext>
            </a:extLst>
          </p:cNvPr>
          <p:cNvSpPr>
            <a:spLocks noGrp="1"/>
          </p:cNvSpPr>
          <p:nvPr>
            <p:ph idx="1"/>
          </p:nvPr>
        </p:nvSpPr>
        <p:spPr>
          <a:xfrm>
            <a:off x="411034" y="1520388"/>
            <a:ext cx="2086398" cy="1192665"/>
          </a:xfrm>
        </p:spPr>
        <p:txBody>
          <a:bodyPr>
            <a:normAutofit fontScale="92500" lnSpcReduction="20000"/>
          </a:bodyPr>
          <a:lstStyle/>
          <a:p>
            <a:pPr marL="0" indent="0" algn="ctr">
              <a:buNone/>
            </a:pPr>
            <a:r>
              <a:rPr lang="en-GB" kern="1200" dirty="0"/>
              <a:t>Cultural shift, less prescription</a:t>
            </a:r>
          </a:p>
          <a:p>
            <a:pPr marL="0" indent="0">
              <a:buNone/>
            </a:pPr>
            <a:r>
              <a:rPr lang="en-GB" sz="1800" kern="1200" dirty="0">
                <a:ea typeface="ＭＳ Ｐゴシック"/>
              </a:rPr>
              <a:t> </a:t>
            </a:r>
            <a:endParaRPr lang="en-GB" sz="1800" kern="1200" dirty="0"/>
          </a:p>
          <a:p>
            <a:pPr marL="0" indent="0">
              <a:buNone/>
            </a:pPr>
            <a:endParaRPr lang="en-GB" sz="1800" kern="1200" dirty="0"/>
          </a:p>
          <a:p>
            <a:endParaRPr lang="en-GB" sz="1800" dirty="0"/>
          </a:p>
        </p:txBody>
      </p:sp>
      <p:sp>
        <p:nvSpPr>
          <p:cNvPr id="6" name="Rectangle: Rounded Corners 5">
            <a:extLst>
              <a:ext uri="{FF2B5EF4-FFF2-40B4-BE49-F238E27FC236}">
                <a16:creationId xmlns:a16="http://schemas.microsoft.com/office/drawing/2014/main" id="{3307DC95-E928-4112-8CEE-EF85EA35577D}"/>
              </a:ext>
            </a:extLst>
          </p:cNvPr>
          <p:cNvSpPr/>
          <p:nvPr/>
        </p:nvSpPr>
        <p:spPr bwMode="auto">
          <a:xfrm>
            <a:off x="3265302" y="1275606"/>
            <a:ext cx="2208749" cy="1682231"/>
          </a:xfrm>
          <a:prstGeom prst="roundRect">
            <a:avLst>
              <a:gd name="adj" fmla="val 8813"/>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FFFFFF"/>
              </a:buClr>
              <a:buSzTx/>
              <a:buFontTx/>
              <a:buNone/>
              <a:tabLst/>
              <a:defRPr/>
            </a:pPr>
            <a:endParaRPr kumimoji="0" lang="en-GB" sz="2400" b="0" i="0" u="none" strike="noStrike" kern="120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endParaRPr>
          </a:p>
        </p:txBody>
      </p:sp>
      <p:sp>
        <p:nvSpPr>
          <p:cNvPr id="8" name="Rectangle: Rounded Corners 7">
            <a:extLst>
              <a:ext uri="{FF2B5EF4-FFF2-40B4-BE49-F238E27FC236}">
                <a16:creationId xmlns:a16="http://schemas.microsoft.com/office/drawing/2014/main" id="{EEE45410-2A56-499B-86D8-4C3D0985DF81}"/>
              </a:ext>
            </a:extLst>
          </p:cNvPr>
          <p:cNvSpPr/>
          <p:nvPr/>
        </p:nvSpPr>
        <p:spPr bwMode="auto">
          <a:xfrm>
            <a:off x="1763688" y="3152514"/>
            <a:ext cx="2208749" cy="1682231"/>
          </a:xfrm>
          <a:prstGeom prst="roundRect">
            <a:avLst>
              <a:gd name="adj" fmla="val 8813"/>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FFFFFF"/>
              </a:buClr>
              <a:buSzTx/>
              <a:buFontTx/>
              <a:buNone/>
              <a:tabLst/>
              <a:defRPr/>
            </a:pPr>
            <a:endParaRPr kumimoji="0" lang="en-GB" sz="2400" b="0" i="0" u="none" strike="noStrike" kern="120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endParaRPr>
          </a:p>
        </p:txBody>
      </p:sp>
      <p:pic>
        <p:nvPicPr>
          <p:cNvPr id="10" name="Graphic 9" descr="Checkmark">
            <a:extLst>
              <a:ext uri="{FF2B5EF4-FFF2-40B4-BE49-F238E27FC236}">
                <a16:creationId xmlns:a16="http://schemas.microsoft.com/office/drawing/2014/main" id="{1EA2CF2E-0E42-49C9-9FE8-9269FFC281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201031">
            <a:off x="3755891" y="4295965"/>
            <a:ext cx="647344" cy="647344"/>
          </a:xfrm>
          <a:prstGeom prst="rect">
            <a:avLst/>
          </a:prstGeom>
        </p:spPr>
      </p:pic>
      <p:sp>
        <p:nvSpPr>
          <p:cNvPr id="11" name="Rectangle: Rounded Corners 10">
            <a:extLst>
              <a:ext uri="{FF2B5EF4-FFF2-40B4-BE49-F238E27FC236}">
                <a16:creationId xmlns:a16="http://schemas.microsoft.com/office/drawing/2014/main" id="{061CE76E-D200-410F-84DA-147C825ED01F}"/>
              </a:ext>
            </a:extLst>
          </p:cNvPr>
          <p:cNvSpPr/>
          <p:nvPr/>
        </p:nvSpPr>
        <p:spPr bwMode="auto">
          <a:xfrm>
            <a:off x="6145622" y="1275606"/>
            <a:ext cx="2208749" cy="1682231"/>
          </a:xfrm>
          <a:prstGeom prst="roundRect">
            <a:avLst>
              <a:gd name="adj" fmla="val 8813"/>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FFFFFF"/>
              </a:buClr>
              <a:buSzTx/>
              <a:buFontTx/>
              <a:buNone/>
              <a:tabLst/>
              <a:defRPr/>
            </a:pPr>
            <a:endParaRPr kumimoji="0" lang="en-GB" sz="2400" b="0" i="0" u="none" strike="noStrike" kern="120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endParaRPr>
          </a:p>
        </p:txBody>
      </p:sp>
      <p:pic>
        <p:nvPicPr>
          <p:cNvPr id="12" name="Graphic 11" descr="Checkmark">
            <a:extLst>
              <a:ext uri="{FF2B5EF4-FFF2-40B4-BE49-F238E27FC236}">
                <a16:creationId xmlns:a16="http://schemas.microsoft.com/office/drawing/2014/main" id="{381442D8-CADE-4477-AD9D-62A16694F6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201031">
            <a:off x="8137825" y="2419057"/>
            <a:ext cx="647344" cy="647344"/>
          </a:xfrm>
          <a:prstGeom prst="rect">
            <a:avLst/>
          </a:prstGeom>
        </p:spPr>
      </p:pic>
      <p:sp>
        <p:nvSpPr>
          <p:cNvPr id="13" name="Rectangle: Rounded Corners 12">
            <a:extLst>
              <a:ext uri="{FF2B5EF4-FFF2-40B4-BE49-F238E27FC236}">
                <a16:creationId xmlns:a16="http://schemas.microsoft.com/office/drawing/2014/main" id="{36867BCD-36A1-4DDF-B7D9-35C5FE47B39C}"/>
              </a:ext>
            </a:extLst>
          </p:cNvPr>
          <p:cNvSpPr/>
          <p:nvPr/>
        </p:nvSpPr>
        <p:spPr bwMode="auto">
          <a:xfrm>
            <a:off x="323528" y="1275606"/>
            <a:ext cx="2208749" cy="1682231"/>
          </a:xfrm>
          <a:prstGeom prst="roundRect">
            <a:avLst>
              <a:gd name="adj" fmla="val 8813"/>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FFFFFF"/>
              </a:buClr>
              <a:buSzTx/>
              <a:buFontTx/>
              <a:buNone/>
              <a:tabLst/>
              <a:defRPr/>
            </a:pPr>
            <a:endParaRPr kumimoji="0" lang="en-GB" sz="2400" b="0" i="0" u="none" strike="noStrike" kern="120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endParaRPr>
          </a:p>
        </p:txBody>
      </p:sp>
      <p:pic>
        <p:nvPicPr>
          <p:cNvPr id="14" name="Graphic 13" descr="Checkmark">
            <a:extLst>
              <a:ext uri="{FF2B5EF4-FFF2-40B4-BE49-F238E27FC236}">
                <a16:creationId xmlns:a16="http://schemas.microsoft.com/office/drawing/2014/main" id="{A3D2851E-2A50-43FE-B8CD-2DECDBBAA3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201031">
            <a:off x="5257505" y="2419057"/>
            <a:ext cx="647344" cy="647344"/>
          </a:xfrm>
          <a:prstGeom prst="rect">
            <a:avLst/>
          </a:prstGeom>
        </p:spPr>
      </p:pic>
      <p:sp>
        <p:nvSpPr>
          <p:cNvPr id="5" name="TextBox 4">
            <a:extLst>
              <a:ext uri="{FF2B5EF4-FFF2-40B4-BE49-F238E27FC236}">
                <a16:creationId xmlns:a16="http://schemas.microsoft.com/office/drawing/2014/main" id="{804E578C-61E2-4D2C-93F6-4C028675EA64}"/>
              </a:ext>
            </a:extLst>
          </p:cNvPr>
          <p:cNvSpPr txBox="1"/>
          <p:nvPr/>
        </p:nvSpPr>
        <p:spPr>
          <a:xfrm>
            <a:off x="6301700" y="1419473"/>
            <a:ext cx="1872208" cy="150810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charset="0"/>
                <a:ea typeface="ＭＳ Ｐゴシック"/>
                <a:cs typeface="+mn-cs"/>
              </a:rPr>
              <a:t>Reviewing systems and processes</a:t>
            </a:r>
            <a:r>
              <a:rPr kumimoji="0" lang="en-GB" sz="2400" b="0" i="0" u="none" strike="noStrike" kern="1200" cap="none" spc="0" normalizeH="0" baseline="0" noProof="0" dirty="0">
                <a:ln>
                  <a:noFill/>
                </a:ln>
                <a:solidFill>
                  <a:srgbClr val="000000"/>
                </a:solidFill>
                <a:effectLst/>
                <a:uLnTx/>
                <a:uFillTx/>
                <a:latin typeface="Arial" charset="0"/>
                <a:ea typeface="ＭＳ Ｐゴシック"/>
                <a:cs typeface="+mn-cs"/>
              </a:rPr>
              <a:t> </a:t>
            </a:r>
            <a:endParaRPr kumimoji="0" lang="en-GB"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15" name="TextBox 14">
            <a:extLst>
              <a:ext uri="{FF2B5EF4-FFF2-40B4-BE49-F238E27FC236}">
                <a16:creationId xmlns:a16="http://schemas.microsoft.com/office/drawing/2014/main" id="{4B7F2BB4-4B2A-4E10-B95B-CDFF8EC27936}"/>
              </a:ext>
            </a:extLst>
          </p:cNvPr>
          <p:cNvSpPr txBox="1"/>
          <p:nvPr/>
        </p:nvSpPr>
        <p:spPr>
          <a:xfrm>
            <a:off x="4934170" y="3366545"/>
            <a:ext cx="1728192" cy="147732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Clickable logo on website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16" name="TextBox 15">
            <a:extLst>
              <a:ext uri="{FF2B5EF4-FFF2-40B4-BE49-F238E27FC236}">
                <a16:creationId xmlns:a16="http://schemas.microsoft.com/office/drawing/2014/main" id="{2EBCF204-5AE1-448F-856D-6B0DE355EEAF}"/>
              </a:ext>
            </a:extLst>
          </p:cNvPr>
          <p:cNvSpPr txBox="1"/>
          <p:nvPr/>
        </p:nvSpPr>
        <p:spPr>
          <a:xfrm>
            <a:off x="3347865" y="1547752"/>
            <a:ext cx="2126186" cy="147732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Enforcement Strategy and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reporting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pic>
        <p:nvPicPr>
          <p:cNvPr id="7" name="Graphic 6" descr="Checkmark">
            <a:extLst>
              <a:ext uri="{FF2B5EF4-FFF2-40B4-BE49-F238E27FC236}">
                <a16:creationId xmlns:a16="http://schemas.microsoft.com/office/drawing/2014/main" id="{D602271C-9C2E-41FC-AFE1-4770508715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201031">
            <a:off x="2305177" y="2419057"/>
            <a:ext cx="647344" cy="647344"/>
          </a:xfrm>
          <a:prstGeom prst="rect">
            <a:avLst/>
          </a:prstGeom>
        </p:spPr>
      </p:pic>
      <p:sp>
        <p:nvSpPr>
          <p:cNvPr id="17" name="Rectangle: Rounded Corners 16">
            <a:extLst>
              <a:ext uri="{FF2B5EF4-FFF2-40B4-BE49-F238E27FC236}">
                <a16:creationId xmlns:a16="http://schemas.microsoft.com/office/drawing/2014/main" id="{19248046-34A0-45D2-A235-3C21966E1489}"/>
              </a:ext>
            </a:extLst>
          </p:cNvPr>
          <p:cNvSpPr/>
          <p:nvPr/>
        </p:nvSpPr>
        <p:spPr bwMode="auto">
          <a:xfrm>
            <a:off x="4705462" y="3161642"/>
            <a:ext cx="2208749" cy="1682231"/>
          </a:xfrm>
          <a:prstGeom prst="roundRect">
            <a:avLst>
              <a:gd name="adj" fmla="val 8813"/>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FFFFFF"/>
              </a:buClr>
              <a:buSzTx/>
              <a:buFontTx/>
              <a:buNone/>
              <a:tabLst/>
              <a:defRPr/>
            </a:pPr>
            <a:endParaRPr kumimoji="0" lang="en-GB" sz="2400" b="0" i="0" u="none" strike="noStrike" kern="1200" cap="none" spc="0" normalizeH="0" baseline="0" noProof="0" dirty="0">
              <a:ln>
                <a:noFill/>
              </a:ln>
              <a:solidFill>
                <a:srgbClr val="000000">
                  <a:lumMod val="75000"/>
                  <a:lumOff val="25000"/>
                </a:srgbClr>
              </a:solidFill>
              <a:effectLst/>
              <a:uLnTx/>
              <a:uFillTx/>
              <a:latin typeface="Arial" charset="0"/>
              <a:ea typeface="ＭＳ Ｐゴシック" pitchFamily="34" charset="-128"/>
              <a:cs typeface="+mn-cs"/>
            </a:endParaRPr>
          </a:p>
        </p:txBody>
      </p:sp>
      <p:pic>
        <p:nvPicPr>
          <p:cNvPr id="18" name="Graphic 17" descr="Checkmark">
            <a:extLst>
              <a:ext uri="{FF2B5EF4-FFF2-40B4-BE49-F238E27FC236}">
                <a16:creationId xmlns:a16="http://schemas.microsoft.com/office/drawing/2014/main" id="{01761E12-01AD-49DF-B2A8-491E640B2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201031">
            <a:off x="6697665" y="4305093"/>
            <a:ext cx="647344" cy="647344"/>
          </a:xfrm>
          <a:prstGeom prst="rect">
            <a:avLst/>
          </a:prstGeom>
        </p:spPr>
      </p:pic>
      <p:sp>
        <p:nvSpPr>
          <p:cNvPr id="24" name="Content Placeholder 2">
            <a:extLst>
              <a:ext uri="{FF2B5EF4-FFF2-40B4-BE49-F238E27FC236}">
                <a16:creationId xmlns:a16="http://schemas.microsoft.com/office/drawing/2014/main" id="{ED6F30F4-FF51-4B5A-A52A-FFD90DD0EA6F}"/>
              </a:ext>
            </a:extLst>
          </p:cNvPr>
          <p:cNvSpPr txBox="1">
            <a:spLocks/>
          </p:cNvSpPr>
          <p:nvPr/>
        </p:nvSpPr>
        <p:spPr bwMode="auto">
          <a:xfrm>
            <a:off x="1869322" y="3505682"/>
            <a:ext cx="2086398" cy="1192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1" fontAlgn="base" hangingPunct="1">
              <a:spcBef>
                <a:spcPct val="20000"/>
              </a:spcBef>
              <a:spcAft>
                <a:spcPct val="0"/>
              </a:spcAft>
              <a:buClr>
                <a:srgbClr val="9E1B34"/>
              </a:buClr>
              <a:buChar char="•"/>
              <a:defRPr sz="2400">
                <a:solidFill>
                  <a:srgbClr val="262626"/>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9E1B34"/>
              </a:buClr>
              <a:buChar char="–"/>
              <a:defRPr sz="2200">
                <a:solidFill>
                  <a:srgbClr val="262626"/>
                </a:solidFill>
                <a:latin typeface="+mn-lt"/>
                <a:ea typeface="ＭＳ Ｐゴシック" charset="0"/>
              </a:defRPr>
            </a:lvl2pPr>
            <a:lvl3pPr marL="1143000" indent="-228600" algn="l" rtl="0" eaLnBrk="1" fontAlgn="base" hangingPunct="1">
              <a:spcBef>
                <a:spcPct val="20000"/>
              </a:spcBef>
              <a:spcAft>
                <a:spcPct val="0"/>
              </a:spcAft>
              <a:buClr>
                <a:srgbClr val="9E1B34"/>
              </a:buClr>
              <a:buChar char="•"/>
              <a:defRPr sz="2000">
                <a:solidFill>
                  <a:srgbClr val="262626"/>
                </a:solidFill>
                <a:latin typeface="+mn-lt"/>
                <a:ea typeface="ＭＳ Ｐゴシック" charset="0"/>
              </a:defRPr>
            </a:lvl3pPr>
            <a:lvl4pPr marL="1600200" indent="-228600" algn="l" rtl="0" eaLnBrk="1" fontAlgn="base" hangingPunct="1">
              <a:spcBef>
                <a:spcPct val="20000"/>
              </a:spcBef>
              <a:spcAft>
                <a:spcPct val="0"/>
              </a:spcAft>
              <a:buClr>
                <a:srgbClr val="9E1B34"/>
              </a:buClr>
              <a:buChar char="–"/>
              <a:defRPr>
                <a:solidFill>
                  <a:srgbClr val="262626"/>
                </a:solidFill>
                <a:latin typeface="+mn-lt"/>
                <a:ea typeface="ＭＳ Ｐゴシック" charset="0"/>
              </a:defRPr>
            </a:lvl4pPr>
            <a:lvl5pPr marL="2057400" indent="-228600" algn="l" rtl="0" eaLnBrk="1" fontAlgn="base" hangingPunct="1">
              <a:spcBef>
                <a:spcPct val="20000"/>
              </a:spcBef>
              <a:spcAft>
                <a:spcPct val="0"/>
              </a:spcAft>
              <a:buClr>
                <a:srgbClr val="9E1B34"/>
              </a:buClr>
              <a:buChar char="»"/>
              <a:defRPr sz="1600">
                <a:solidFill>
                  <a:srgbClr val="262626"/>
                </a:solidFill>
                <a:latin typeface="+mn-lt"/>
                <a:ea typeface="ＭＳ Ｐゴシック" charset="0"/>
              </a:defRPr>
            </a:lvl5pPr>
            <a:lvl6pPr marL="2514600" indent="-228600" algn="l" rtl="0" eaLnBrk="1" fontAlgn="base" hangingPunct="1">
              <a:spcBef>
                <a:spcPct val="20000"/>
              </a:spcBef>
              <a:spcAft>
                <a:spcPct val="0"/>
              </a:spcAft>
              <a:buClr>
                <a:srgbClr val="9E1B34"/>
              </a:buClr>
              <a:buChar char="»"/>
              <a:defRPr sz="1600">
                <a:solidFill>
                  <a:schemeClr val="tx1"/>
                </a:solidFill>
                <a:latin typeface="+mn-lt"/>
              </a:defRPr>
            </a:lvl6pPr>
            <a:lvl7pPr marL="2971800" indent="-228600" algn="l" rtl="0" eaLnBrk="1" fontAlgn="base" hangingPunct="1">
              <a:spcBef>
                <a:spcPct val="20000"/>
              </a:spcBef>
              <a:spcAft>
                <a:spcPct val="0"/>
              </a:spcAft>
              <a:buClr>
                <a:srgbClr val="9E1B34"/>
              </a:buClr>
              <a:buChar char="»"/>
              <a:defRPr sz="1600">
                <a:solidFill>
                  <a:schemeClr val="tx1"/>
                </a:solidFill>
                <a:latin typeface="+mn-lt"/>
              </a:defRPr>
            </a:lvl7pPr>
            <a:lvl8pPr marL="3429000" indent="-228600" algn="l" rtl="0" eaLnBrk="1" fontAlgn="base" hangingPunct="1">
              <a:spcBef>
                <a:spcPct val="20000"/>
              </a:spcBef>
              <a:spcAft>
                <a:spcPct val="0"/>
              </a:spcAft>
              <a:buClr>
                <a:srgbClr val="9E1B34"/>
              </a:buClr>
              <a:buChar char="»"/>
              <a:defRPr sz="1600">
                <a:solidFill>
                  <a:schemeClr val="tx1"/>
                </a:solidFill>
                <a:latin typeface="+mn-lt"/>
              </a:defRPr>
            </a:lvl8pPr>
            <a:lvl9pPr marL="3886200" indent="-228600" algn="l" rtl="0" eaLnBrk="1" fontAlgn="base" hangingPunct="1">
              <a:spcBef>
                <a:spcPct val="20000"/>
              </a:spcBef>
              <a:spcAft>
                <a:spcPct val="0"/>
              </a:spcAft>
              <a:buClr>
                <a:srgbClr val="9E1B34"/>
              </a:buClr>
              <a:buChar char="»"/>
              <a:defRPr sz="16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
                <a:srgbClr val="9E1B34"/>
              </a:buClr>
              <a:buSzTx/>
              <a:buFontTx/>
              <a:buNone/>
              <a:tabLst/>
              <a:defRPr/>
            </a:pPr>
            <a:r>
              <a:rPr kumimoji="0" lang="en-GB" sz="2400" b="0" i="0" u="none" strike="noStrike" kern="1200" cap="none" spc="0" normalizeH="0" baseline="0" noProof="0" dirty="0">
                <a:ln>
                  <a:noFill/>
                </a:ln>
                <a:solidFill>
                  <a:srgbClr val="262626"/>
                </a:solidFill>
                <a:effectLst/>
                <a:uLnTx/>
                <a:uFillTx/>
                <a:latin typeface="Arial"/>
                <a:ea typeface="ＭＳ Ｐゴシック" charset="0"/>
              </a:rPr>
              <a:t>Staff understand changes</a:t>
            </a:r>
          </a:p>
          <a:p>
            <a:pPr marL="0" marR="0" lvl="0" indent="0" algn="l" defTabSz="914400" rtl="0" eaLnBrk="1" fontAlgn="base" latinLnBrk="0" hangingPunct="1">
              <a:lnSpc>
                <a:spcPct val="100000"/>
              </a:lnSpc>
              <a:spcBef>
                <a:spcPct val="20000"/>
              </a:spcBef>
              <a:spcAft>
                <a:spcPct val="0"/>
              </a:spcAft>
              <a:buClr>
                <a:srgbClr val="9E1B34"/>
              </a:buClr>
              <a:buSzTx/>
              <a:buFontTx/>
              <a:buNone/>
              <a:tabLst/>
              <a:defRPr/>
            </a:pPr>
            <a:r>
              <a:rPr kumimoji="0" lang="en-GB" sz="1800" b="0" i="0" u="none" strike="noStrike" kern="1200" cap="none" spc="0" normalizeH="0" baseline="0" noProof="0" dirty="0">
                <a:ln>
                  <a:noFill/>
                </a:ln>
                <a:solidFill>
                  <a:srgbClr val="262626"/>
                </a:solidFill>
                <a:effectLst/>
                <a:uLnTx/>
                <a:uFillTx/>
                <a:latin typeface="Arial"/>
                <a:ea typeface="ＭＳ Ｐゴシック"/>
              </a:rPr>
              <a:t> </a:t>
            </a:r>
            <a:endParaRPr kumimoji="0" lang="en-GB" sz="1800" b="0" i="0" u="none" strike="noStrike" kern="1200" cap="none" spc="0" normalizeH="0" baseline="0" noProof="0" dirty="0">
              <a:ln>
                <a:noFill/>
              </a:ln>
              <a:solidFill>
                <a:srgbClr val="262626"/>
              </a:solidFill>
              <a:effectLst/>
              <a:uLnTx/>
              <a:uFillTx/>
              <a:latin typeface="Arial"/>
              <a:ea typeface="ＭＳ Ｐゴシック" charset="0"/>
            </a:endParaRPr>
          </a:p>
          <a:p>
            <a:pPr marL="0" marR="0" lvl="0" indent="0" algn="l" defTabSz="914400" rtl="0" eaLnBrk="1" fontAlgn="base" latinLnBrk="0" hangingPunct="1">
              <a:lnSpc>
                <a:spcPct val="100000"/>
              </a:lnSpc>
              <a:spcBef>
                <a:spcPct val="20000"/>
              </a:spcBef>
              <a:spcAft>
                <a:spcPct val="0"/>
              </a:spcAft>
              <a:buClr>
                <a:srgbClr val="9E1B34"/>
              </a:buClr>
              <a:buSzTx/>
              <a:buFontTx/>
              <a:buNone/>
              <a:tabLst/>
              <a:defRPr/>
            </a:pPr>
            <a:endParaRPr kumimoji="0" lang="en-GB" sz="1800" b="0" i="0" u="none" strike="noStrike" kern="1200" cap="none" spc="0" normalizeH="0" baseline="0" noProof="0" dirty="0">
              <a:ln>
                <a:noFill/>
              </a:ln>
              <a:solidFill>
                <a:srgbClr val="262626"/>
              </a:solidFill>
              <a:effectLst/>
              <a:uLnTx/>
              <a:uFillTx/>
              <a:latin typeface="Arial"/>
              <a:ea typeface="ＭＳ Ｐゴシック" charset="0"/>
            </a:endParaRPr>
          </a:p>
          <a:p>
            <a:pPr marL="342900" marR="0" lvl="0" indent="-342900" algn="l" defTabSz="914400" rtl="0" eaLnBrk="1" fontAlgn="base" latinLnBrk="0" hangingPunct="1">
              <a:lnSpc>
                <a:spcPct val="100000"/>
              </a:lnSpc>
              <a:spcBef>
                <a:spcPct val="20000"/>
              </a:spcBef>
              <a:spcAft>
                <a:spcPct val="0"/>
              </a:spcAft>
              <a:buClr>
                <a:srgbClr val="9E1B34"/>
              </a:buClr>
              <a:buSzTx/>
              <a:buFontTx/>
              <a:buChar char="•"/>
              <a:tabLst/>
              <a:defRPr/>
            </a:pPr>
            <a:endParaRPr kumimoji="0" lang="en-GB" sz="1800" b="0" i="0" u="none" strike="noStrike" kern="0" cap="none" spc="0" normalizeH="0" baseline="0" noProof="0" dirty="0">
              <a:ln>
                <a:noFill/>
              </a:ln>
              <a:solidFill>
                <a:srgbClr val="262626"/>
              </a:solidFill>
              <a:effectLst/>
              <a:uLnTx/>
              <a:uFillTx/>
              <a:latin typeface="Arial"/>
              <a:ea typeface="ＭＳ Ｐゴシック" charset="0"/>
            </a:endParaRPr>
          </a:p>
        </p:txBody>
      </p:sp>
    </p:spTree>
    <p:extLst>
      <p:ext uri="{BB962C8B-B14F-4D97-AF65-F5344CB8AC3E}">
        <p14:creationId xmlns:p14="http://schemas.microsoft.com/office/powerpoint/2010/main" val="2659326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3478"/>
            <a:ext cx="6193384" cy="857250"/>
          </a:xfrm>
        </p:spPr>
        <p:txBody>
          <a:bodyPr/>
          <a:lstStyle/>
          <a:p>
            <a:r>
              <a:rPr lang="en-GB" dirty="0"/>
              <a:t>Guidance and support</a:t>
            </a:r>
          </a:p>
        </p:txBody>
      </p:sp>
      <p:pic>
        <p:nvPicPr>
          <p:cNvPr id="7" name="Graphic 6" descr="Bullseye">
            <a:extLst>
              <a:ext uri="{FF2B5EF4-FFF2-40B4-BE49-F238E27FC236}">
                <a16:creationId xmlns:a16="http://schemas.microsoft.com/office/drawing/2014/main" id="{8F1C7974-9366-434B-B682-2BBED2F599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1600" y="1773388"/>
            <a:ext cx="1138958" cy="1138958"/>
          </a:xfrm>
          <a:prstGeom prst="rect">
            <a:avLst/>
          </a:prstGeom>
        </p:spPr>
      </p:pic>
      <p:sp>
        <p:nvSpPr>
          <p:cNvPr id="14" name="TextBox 13">
            <a:extLst>
              <a:ext uri="{FF2B5EF4-FFF2-40B4-BE49-F238E27FC236}">
                <a16:creationId xmlns:a16="http://schemas.microsoft.com/office/drawing/2014/main" id="{76B570AC-A355-4A42-A713-63FD0C44E932}"/>
              </a:ext>
            </a:extLst>
          </p:cNvPr>
          <p:cNvSpPr txBox="1"/>
          <p:nvPr/>
        </p:nvSpPr>
        <p:spPr>
          <a:xfrm>
            <a:off x="280939" y="3003796"/>
            <a:ext cx="2520280"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262626"/>
                </a:solidFill>
                <a:effectLst/>
                <a:uLnTx/>
                <a:uFillTx/>
                <a:latin typeface="Arial"/>
                <a:ea typeface="ＭＳ Ｐゴシック" charset="0"/>
                <a:cs typeface="+mn-cs"/>
              </a:rPr>
              <a:t>One stop shop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B50038"/>
                </a:solidFill>
                <a:effectLst/>
                <a:uLnTx/>
                <a:uFillTx/>
                <a:latin typeface="Arial"/>
                <a:ea typeface="ＭＳ Ｐゴシック" charset="0"/>
                <a:cs typeface="+mn-cs"/>
              </a:rPr>
              <a:t>sra.org.uk/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err="1">
                <a:ln>
                  <a:noFill/>
                </a:ln>
                <a:solidFill>
                  <a:srgbClr val="B50038"/>
                </a:solidFill>
                <a:effectLst/>
                <a:uLnTx/>
                <a:uFillTx/>
                <a:latin typeface="Arial"/>
                <a:ea typeface="ＭＳ Ｐゴシック" charset="0"/>
                <a:cs typeface="+mn-cs"/>
              </a:rPr>
              <a:t>newregs</a:t>
            </a:r>
            <a:endParaRPr kumimoji="0" lang="en-GB" sz="2400" b="0" i="0" u="none" strike="noStrike" kern="1200" cap="none" spc="0" normalizeH="0" baseline="0" noProof="0" dirty="0">
              <a:ln>
                <a:noFill/>
              </a:ln>
              <a:solidFill>
                <a:srgbClr val="B50038"/>
              </a:solidFill>
              <a:effectLst/>
              <a:uLnTx/>
              <a:uFillTx/>
              <a:latin typeface="Arial"/>
              <a:ea typeface="ＭＳ Ｐゴシック" charset="0"/>
              <a:cs typeface="+mn-cs"/>
            </a:endParaRPr>
          </a:p>
        </p:txBody>
      </p:sp>
      <p:sp>
        <p:nvSpPr>
          <p:cNvPr id="16" name="TextBox 15">
            <a:extLst>
              <a:ext uri="{FF2B5EF4-FFF2-40B4-BE49-F238E27FC236}">
                <a16:creationId xmlns:a16="http://schemas.microsoft.com/office/drawing/2014/main" id="{90428F53-DCA0-4D26-B58E-1191C2963180}"/>
              </a:ext>
            </a:extLst>
          </p:cNvPr>
          <p:cNvSpPr txBox="1"/>
          <p:nvPr/>
        </p:nvSpPr>
        <p:spPr>
          <a:xfrm>
            <a:off x="6024228" y="3003797"/>
            <a:ext cx="2364196"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262626"/>
                </a:solidFill>
                <a:effectLst/>
                <a:uLnTx/>
                <a:uFillTx/>
                <a:latin typeface="Arial"/>
                <a:ea typeface="ＭＳ Ｐゴシック" charset="0"/>
                <a:cs typeface="+mn-cs"/>
              </a:rPr>
              <a:t>Professional Ethics helpline</a:t>
            </a:r>
          </a:p>
        </p:txBody>
      </p:sp>
      <p:sp>
        <p:nvSpPr>
          <p:cNvPr id="18" name="TextBox 17">
            <a:extLst>
              <a:ext uri="{FF2B5EF4-FFF2-40B4-BE49-F238E27FC236}">
                <a16:creationId xmlns:a16="http://schemas.microsoft.com/office/drawing/2014/main" id="{CF94D562-EDF0-45C9-AA74-B8459B1C677E}"/>
              </a:ext>
            </a:extLst>
          </p:cNvPr>
          <p:cNvSpPr txBox="1"/>
          <p:nvPr/>
        </p:nvSpPr>
        <p:spPr>
          <a:xfrm>
            <a:off x="3086609" y="3013871"/>
            <a:ext cx="2637519"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charset="0"/>
                <a:ea typeface="ＭＳ Ｐゴシック" charset="0"/>
                <a:cs typeface="+mn-cs"/>
              </a:rPr>
              <a:t>Online Standards and Regulations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B50038"/>
                </a:solidFill>
                <a:effectLst/>
                <a:uLnTx/>
                <a:uFillTx/>
                <a:latin typeface="Arial" charset="0"/>
                <a:ea typeface="ＭＳ Ｐゴシック" charset="0"/>
                <a:cs typeface="+mn-cs"/>
              </a:rPr>
              <a:t>beta.sra.org.uk</a:t>
            </a:r>
          </a:p>
        </p:txBody>
      </p:sp>
      <p:pic>
        <p:nvPicPr>
          <p:cNvPr id="9" name="Graphic 8" descr="Internet">
            <a:extLst>
              <a:ext uri="{FF2B5EF4-FFF2-40B4-BE49-F238E27FC236}">
                <a16:creationId xmlns:a16="http://schemas.microsoft.com/office/drawing/2014/main" id="{46527530-CC69-4EC8-AAE4-980A2C6B47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35896" y="1649535"/>
            <a:ext cx="1426271" cy="1426271"/>
          </a:xfrm>
          <a:prstGeom prst="rect">
            <a:avLst/>
          </a:prstGeom>
        </p:spPr>
      </p:pic>
      <p:pic>
        <p:nvPicPr>
          <p:cNvPr id="4" name="Graphic 3" descr="Call center">
            <a:extLst>
              <a:ext uri="{FF2B5EF4-FFF2-40B4-BE49-F238E27FC236}">
                <a16:creationId xmlns:a16="http://schemas.microsoft.com/office/drawing/2014/main" id="{7045DD56-FAAC-4037-9D60-7EFD8CB313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60232" y="1885667"/>
            <a:ext cx="914400" cy="914400"/>
          </a:xfrm>
          <a:prstGeom prst="rect">
            <a:avLst/>
          </a:prstGeom>
        </p:spPr>
      </p:pic>
    </p:spTree>
    <p:extLst>
      <p:ext uri="{BB962C8B-B14F-4D97-AF65-F5344CB8AC3E}">
        <p14:creationId xmlns:p14="http://schemas.microsoft.com/office/powerpoint/2010/main" val="250663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200283" y="1305253"/>
            <a:ext cx="6694488" cy="1101725"/>
          </a:xfrm>
        </p:spPr>
        <p:txBody>
          <a:bodyPr/>
          <a:lstStyle/>
          <a:p>
            <a:pPr algn="l" eaLnBrk="1" hangingPunct="1">
              <a:defRPr/>
            </a:pPr>
            <a:r>
              <a:rPr lang="en-GB" b="1" dirty="0">
                <a:ea typeface="ＭＳ Ｐゴシック" pitchFamily="34" charset="-128"/>
              </a:rPr>
              <a:t>Better information</a:t>
            </a:r>
          </a:p>
        </p:txBody>
      </p:sp>
      <p:sp>
        <p:nvSpPr>
          <p:cNvPr id="3075" name="Rectangle 5"/>
          <p:cNvSpPr>
            <a:spLocks noGrp="1" noChangeArrowheads="1"/>
          </p:cNvSpPr>
          <p:nvPr>
            <p:ph type="subTitle" idx="1"/>
          </p:nvPr>
        </p:nvSpPr>
        <p:spPr>
          <a:xfrm>
            <a:off x="1187624" y="2571750"/>
            <a:ext cx="6624637" cy="1314450"/>
          </a:xfrm>
        </p:spPr>
        <p:txBody>
          <a:bodyPr/>
          <a:lstStyle/>
          <a:p>
            <a:pPr algn="l" eaLnBrk="1" hangingPunct="1"/>
            <a:r>
              <a:rPr lang="en-GB" dirty="0">
                <a:solidFill>
                  <a:srgbClr val="262626"/>
                </a:solidFill>
                <a:ea typeface="ＭＳ Ｐゴシック" pitchFamily="34" charset="-128"/>
              </a:rPr>
              <a:t>Jane Malcolm, Executive Director,</a:t>
            </a:r>
          </a:p>
          <a:p>
            <a:pPr algn="l" eaLnBrk="1" hangingPunct="1"/>
            <a:r>
              <a:rPr lang="en-GB" dirty="0">
                <a:solidFill>
                  <a:srgbClr val="262626"/>
                </a:solidFill>
                <a:ea typeface="ＭＳ Ｐゴシック" pitchFamily="34" charset="-128"/>
              </a:rPr>
              <a:t>External and Corporate Affairs, SRA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49619" y="94796"/>
            <a:ext cx="6840760" cy="857250"/>
          </a:xfrm>
        </p:spPr>
        <p:txBody>
          <a:bodyPr/>
          <a:lstStyle/>
          <a:p>
            <a:pPr eaLnBrk="1" hangingPunct="1"/>
            <a:r>
              <a:rPr lang="en-GB" dirty="0">
                <a:ea typeface="ＭＳ Ｐゴシック" pitchFamily="34" charset="-128"/>
              </a:rPr>
              <a:t>Better information: the problem</a:t>
            </a:r>
          </a:p>
        </p:txBody>
      </p:sp>
      <p:sp>
        <p:nvSpPr>
          <p:cNvPr id="12" name="TextBox 11">
            <a:extLst>
              <a:ext uri="{FF2B5EF4-FFF2-40B4-BE49-F238E27FC236}">
                <a16:creationId xmlns:a16="http://schemas.microsoft.com/office/drawing/2014/main" id="{565A46BE-9532-4E64-A5DD-C32C600FEECD}"/>
              </a:ext>
            </a:extLst>
          </p:cNvPr>
          <p:cNvSpPr txBox="1"/>
          <p:nvPr/>
        </p:nvSpPr>
        <p:spPr>
          <a:xfrm>
            <a:off x="4778558" y="1721874"/>
            <a:ext cx="424348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charset="0"/>
                <a:ea typeface="ＭＳ Ｐゴシック" pitchFamily="34" charset="-128"/>
                <a:cs typeface="+mn-cs"/>
              </a:rPr>
              <a:t>Firms will do:</a:t>
            </a:r>
          </a:p>
        </p:txBody>
      </p:sp>
      <p:pic>
        <p:nvPicPr>
          <p:cNvPr id="19" name="Graphic 18" descr="Scales of justice">
            <a:extLst>
              <a:ext uri="{FF2B5EF4-FFF2-40B4-BE49-F238E27FC236}">
                <a16:creationId xmlns:a16="http://schemas.microsoft.com/office/drawing/2014/main" id="{4C838C58-5E07-4CEB-AA16-FEC162DAD7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0329" y="1261045"/>
            <a:ext cx="895666" cy="895666"/>
          </a:xfrm>
          <a:prstGeom prst="rect">
            <a:avLst/>
          </a:prstGeom>
        </p:spPr>
      </p:pic>
      <p:pic>
        <p:nvPicPr>
          <p:cNvPr id="20" name="Graphic 19" descr="Ribbon">
            <a:extLst>
              <a:ext uri="{FF2B5EF4-FFF2-40B4-BE49-F238E27FC236}">
                <a16:creationId xmlns:a16="http://schemas.microsoft.com/office/drawing/2014/main" id="{1854480E-DED3-4C5D-9A69-4B69309DAB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5232" y="3817590"/>
            <a:ext cx="914400" cy="914400"/>
          </a:xfrm>
          <a:prstGeom prst="rect">
            <a:avLst/>
          </a:prstGeom>
        </p:spPr>
      </p:pic>
      <p:sp>
        <p:nvSpPr>
          <p:cNvPr id="6" name="TextBox 5">
            <a:extLst>
              <a:ext uri="{FF2B5EF4-FFF2-40B4-BE49-F238E27FC236}">
                <a16:creationId xmlns:a16="http://schemas.microsoft.com/office/drawing/2014/main" id="{D8DCDFA0-DB91-42F7-A8B0-2D13BA7DF4C8}"/>
              </a:ext>
            </a:extLst>
          </p:cNvPr>
          <p:cNvSpPr txBox="1"/>
          <p:nvPr/>
        </p:nvSpPr>
        <p:spPr>
          <a:xfrm>
            <a:off x="1619672" y="1509628"/>
            <a:ext cx="7179096" cy="286232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Competition and Markets Authority – lack of information a problem for public and small businesses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People want to shop around – but only 1/5 firms were publishing price information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Not just price – want range of information to inform choices</a:t>
            </a:r>
          </a:p>
        </p:txBody>
      </p:sp>
      <p:sp>
        <p:nvSpPr>
          <p:cNvPr id="29" name="TextBox 28">
            <a:extLst>
              <a:ext uri="{FF2B5EF4-FFF2-40B4-BE49-F238E27FC236}">
                <a16:creationId xmlns:a16="http://schemas.microsoft.com/office/drawing/2014/main" id="{0B867B13-3B5A-431A-81CD-65228B9D9AC5}"/>
              </a:ext>
            </a:extLst>
          </p:cNvPr>
          <p:cNvSpPr txBox="1"/>
          <p:nvPr/>
        </p:nvSpPr>
        <p:spPr>
          <a:xfrm>
            <a:off x="346190" y="2715766"/>
            <a:ext cx="914400" cy="92459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5400" b="1" i="0" u="none" strike="noStrike" kern="1200" cap="none" spc="0" normalizeH="0" baseline="0" noProof="0" dirty="0">
                <a:ln>
                  <a:noFill/>
                </a:ln>
                <a:solidFill>
                  <a:srgbClr val="9E1B34"/>
                </a:solidFill>
                <a:effectLst/>
                <a:uLnTx/>
                <a:uFillTx/>
                <a:latin typeface="Arial"/>
                <a:ea typeface="SimHei" panose="02010609060101010101" pitchFamily="49" charset="-122"/>
                <a:cs typeface="+mn-cs"/>
              </a:rPr>
              <a:t>£</a:t>
            </a:r>
          </a:p>
        </p:txBody>
      </p:sp>
    </p:spTree>
    <p:extLst>
      <p:ext uri="{BB962C8B-B14F-4D97-AF65-F5344CB8AC3E}">
        <p14:creationId xmlns:p14="http://schemas.microsoft.com/office/powerpoint/2010/main" val="645639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49619" y="94796"/>
            <a:ext cx="6840760" cy="857250"/>
          </a:xfrm>
        </p:spPr>
        <p:txBody>
          <a:bodyPr/>
          <a:lstStyle/>
          <a:p>
            <a:pPr eaLnBrk="1" hangingPunct="1"/>
            <a:r>
              <a:rPr lang="en-GB" dirty="0">
                <a:ea typeface="ＭＳ Ｐゴシック" pitchFamily="34" charset="-128"/>
              </a:rPr>
              <a:t>Better information: our approach</a:t>
            </a:r>
          </a:p>
        </p:txBody>
      </p:sp>
      <p:sp>
        <p:nvSpPr>
          <p:cNvPr id="4" name="TextBox 3">
            <a:extLst>
              <a:ext uri="{FF2B5EF4-FFF2-40B4-BE49-F238E27FC236}">
                <a16:creationId xmlns:a16="http://schemas.microsoft.com/office/drawing/2014/main" id="{6C4C9F33-1C07-4CFC-856E-8BEC1842B093}"/>
              </a:ext>
            </a:extLst>
          </p:cNvPr>
          <p:cNvSpPr txBox="1"/>
          <p:nvPr/>
        </p:nvSpPr>
        <p:spPr>
          <a:xfrm>
            <a:off x="275018" y="1131590"/>
            <a:ext cx="8621260"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1" i="0" u="none" strike="noStrike" kern="1200" cap="none" spc="0" normalizeH="0" baseline="0" noProof="0" dirty="0">
                <a:ln>
                  <a:noFill/>
                </a:ln>
                <a:solidFill>
                  <a:srgbClr val="000000">
                    <a:lumMod val="95000"/>
                    <a:lumOff val="5000"/>
                  </a:srgbClr>
                </a:solidFill>
                <a:effectLst/>
                <a:uLnTx/>
                <a:uFillTx/>
                <a:latin typeface="Arial" charset="0"/>
                <a:ea typeface="ＭＳ Ｐゴシック" pitchFamily="34" charset="-128"/>
                <a:cs typeface="+mn-cs"/>
              </a:rPr>
              <a:t>Us</a:t>
            </a:r>
          </a:p>
        </p:txBody>
      </p:sp>
      <p:sp>
        <p:nvSpPr>
          <p:cNvPr id="12" name="TextBox 11">
            <a:extLst>
              <a:ext uri="{FF2B5EF4-FFF2-40B4-BE49-F238E27FC236}">
                <a16:creationId xmlns:a16="http://schemas.microsoft.com/office/drawing/2014/main" id="{565A46BE-9532-4E64-A5DD-C32C600FEECD}"/>
              </a:ext>
            </a:extLst>
          </p:cNvPr>
          <p:cNvSpPr txBox="1"/>
          <p:nvPr/>
        </p:nvSpPr>
        <p:spPr>
          <a:xfrm>
            <a:off x="4778558" y="1721874"/>
            <a:ext cx="424348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charset="0"/>
                <a:ea typeface="ＭＳ Ｐゴシック" pitchFamily="34" charset="-128"/>
                <a:cs typeface="+mn-cs"/>
              </a:rPr>
              <a:t>Firms will do:</a:t>
            </a:r>
          </a:p>
        </p:txBody>
      </p:sp>
      <p:sp>
        <p:nvSpPr>
          <p:cNvPr id="25" name="TextBox 24">
            <a:extLst>
              <a:ext uri="{FF2B5EF4-FFF2-40B4-BE49-F238E27FC236}">
                <a16:creationId xmlns:a16="http://schemas.microsoft.com/office/drawing/2014/main" id="{05E027CB-DE49-44FA-98A0-1B20F94C5B26}"/>
              </a:ext>
            </a:extLst>
          </p:cNvPr>
          <p:cNvSpPr txBox="1"/>
          <p:nvPr/>
        </p:nvSpPr>
        <p:spPr>
          <a:xfrm>
            <a:off x="275018" y="2899939"/>
            <a:ext cx="8634909"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1" i="0" u="none" strike="noStrike" kern="1200" cap="none" spc="0" normalizeH="0" baseline="0" noProof="0" dirty="0">
                <a:ln>
                  <a:noFill/>
                </a:ln>
                <a:solidFill>
                  <a:srgbClr val="000000">
                    <a:lumMod val="95000"/>
                    <a:lumOff val="5000"/>
                  </a:srgbClr>
                </a:solidFill>
                <a:effectLst/>
                <a:uLnTx/>
                <a:uFillTx/>
                <a:latin typeface="Arial" charset="0"/>
                <a:ea typeface="ＭＳ Ｐゴシック" pitchFamily="34" charset="-128"/>
                <a:cs typeface="+mn-cs"/>
              </a:rPr>
              <a:t>Firms - from December 2018</a:t>
            </a:r>
          </a:p>
        </p:txBody>
      </p:sp>
      <p:pic>
        <p:nvPicPr>
          <p:cNvPr id="10" name="Graphic 9" descr="Monitor">
            <a:extLst>
              <a:ext uri="{FF2B5EF4-FFF2-40B4-BE49-F238E27FC236}">
                <a16:creationId xmlns:a16="http://schemas.microsoft.com/office/drawing/2014/main" id="{72F724FB-B8C8-438F-BE00-DF2680FDD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7536" y="1369318"/>
            <a:ext cx="914400" cy="914400"/>
          </a:xfrm>
          <a:prstGeom prst="rect">
            <a:avLst/>
          </a:prstGeom>
        </p:spPr>
      </p:pic>
      <p:sp>
        <p:nvSpPr>
          <p:cNvPr id="26" name="TextBox 25">
            <a:extLst>
              <a:ext uri="{FF2B5EF4-FFF2-40B4-BE49-F238E27FC236}">
                <a16:creationId xmlns:a16="http://schemas.microsoft.com/office/drawing/2014/main" id="{7F41D175-2314-49BE-BC7D-4CAEAFE8792D}"/>
              </a:ext>
            </a:extLst>
          </p:cNvPr>
          <p:cNvSpPr txBox="1"/>
          <p:nvPr/>
        </p:nvSpPr>
        <p:spPr>
          <a:xfrm>
            <a:off x="918962" y="2178698"/>
            <a:ext cx="331236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lumMod val="95000"/>
                    <a:lumOff val="5000"/>
                  </a:srgbClr>
                </a:solidFill>
                <a:effectLst/>
                <a:uLnTx/>
                <a:uFillTx/>
                <a:latin typeface="Arial" charset="0"/>
                <a:ea typeface="ＭＳ Ｐゴシック" pitchFamily="34" charset="-128"/>
                <a:cs typeface="+mn-cs"/>
              </a:rPr>
              <a:t>Solicitors Register</a:t>
            </a:r>
          </a:p>
        </p:txBody>
      </p:sp>
      <p:sp>
        <p:nvSpPr>
          <p:cNvPr id="31" name="TextBox 30">
            <a:extLst>
              <a:ext uri="{FF2B5EF4-FFF2-40B4-BE49-F238E27FC236}">
                <a16:creationId xmlns:a16="http://schemas.microsoft.com/office/drawing/2014/main" id="{8F4544EA-8CF5-4004-BBB3-958F3117856B}"/>
              </a:ext>
            </a:extLst>
          </p:cNvPr>
          <p:cNvSpPr txBox="1"/>
          <p:nvPr/>
        </p:nvSpPr>
        <p:spPr>
          <a:xfrm>
            <a:off x="1174818" y="4205145"/>
            <a:ext cx="2579836"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lumMod val="95000"/>
                    <a:lumOff val="5000"/>
                  </a:srgbClr>
                </a:solidFill>
                <a:effectLst/>
                <a:uLnTx/>
                <a:uFillTx/>
                <a:latin typeface="Arial" charset="0"/>
                <a:ea typeface="ＭＳ Ｐゴシック" pitchFamily="34" charset="-128"/>
                <a:cs typeface="+mn-cs"/>
              </a:rPr>
              <a:t>Price and description of services</a:t>
            </a:r>
          </a:p>
        </p:txBody>
      </p:sp>
      <p:sp>
        <p:nvSpPr>
          <p:cNvPr id="32" name="TextBox 31">
            <a:extLst>
              <a:ext uri="{FF2B5EF4-FFF2-40B4-BE49-F238E27FC236}">
                <a16:creationId xmlns:a16="http://schemas.microsoft.com/office/drawing/2014/main" id="{69D0D0CB-6EA3-46CA-A1AE-6E701B66FCCB}"/>
              </a:ext>
            </a:extLst>
          </p:cNvPr>
          <p:cNvSpPr txBox="1"/>
          <p:nvPr/>
        </p:nvSpPr>
        <p:spPr>
          <a:xfrm>
            <a:off x="5626301" y="4177012"/>
            <a:ext cx="2579836"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How to complain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(including to </a:t>
            </a:r>
            <a:r>
              <a:rPr kumimoji="0" lang="en-GB" sz="2000" b="0" i="0" u="none" strike="noStrike" kern="1200" cap="none" spc="0" normalizeH="0" baseline="0" noProof="0" dirty="0" err="1">
                <a:ln>
                  <a:noFill/>
                </a:ln>
                <a:solidFill>
                  <a:srgbClr val="000000"/>
                </a:solidFill>
                <a:effectLst/>
                <a:uLnTx/>
                <a:uFillTx/>
                <a:latin typeface="Arial" charset="0"/>
                <a:ea typeface="ＭＳ Ｐゴシック" pitchFamily="34" charset="-128"/>
                <a:cs typeface="+mn-cs"/>
              </a:rPr>
              <a:t>LeO</a:t>
            </a: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a:t>
            </a:r>
          </a:p>
        </p:txBody>
      </p:sp>
      <p:sp>
        <p:nvSpPr>
          <p:cNvPr id="33" name="TextBox 32">
            <a:extLst>
              <a:ext uri="{FF2B5EF4-FFF2-40B4-BE49-F238E27FC236}">
                <a16:creationId xmlns:a16="http://schemas.microsoft.com/office/drawing/2014/main" id="{6C112EC7-2B2B-4BEB-82AF-CC42FBA6283F}"/>
              </a:ext>
            </a:extLst>
          </p:cNvPr>
          <p:cNvSpPr txBox="1"/>
          <p:nvPr/>
        </p:nvSpPr>
        <p:spPr>
          <a:xfrm>
            <a:off x="5724128" y="2181537"/>
            <a:ext cx="2482009"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SRA clickable logo</a:t>
            </a:r>
          </a:p>
        </p:txBody>
      </p:sp>
      <p:sp>
        <p:nvSpPr>
          <p:cNvPr id="36" name="TextBox 35">
            <a:extLst>
              <a:ext uri="{FF2B5EF4-FFF2-40B4-BE49-F238E27FC236}">
                <a16:creationId xmlns:a16="http://schemas.microsoft.com/office/drawing/2014/main" id="{CFFD72F7-9029-4055-89A2-4C040DABCE1B}"/>
              </a:ext>
            </a:extLst>
          </p:cNvPr>
          <p:cNvSpPr txBox="1"/>
          <p:nvPr/>
        </p:nvSpPr>
        <p:spPr>
          <a:xfrm>
            <a:off x="2178576" y="3454605"/>
            <a:ext cx="597096"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5400" b="1" i="0" u="none" strike="noStrike" kern="1200" cap="none" spc="0" normalizeH="0" baseline="0" noProof="0" dirty="0">
                <a:ln>
                  <a:noFill/>
                </a:ln>
                <a:solidFill>
                  <a:srgbClr val="9E1B34"/>
                </a:solidFill>
                <a:effectLst/>
                <a:uLnTx/>
                <a:uFillTx/>
                <a:latin typeface="Arial"/>
                <a:ea typeface="SimHei" panose="02010609060101010101" pitchFamily="49" charset="-122"/>
                <a:cs typeface="+mn-cs"/>
              </a:rPr>
              <a:t>£</a:t>
            </a:r>
          </a:p>
        </p:txBody>
      </p:sp>
      <p:pic>
        <p:nvPicPr>
          <p:cNvPr id="38" name="Graphic 37" descr="Speech">
            <a:extLst>
              <a:ext uri="{FF2B5EF4-FFF2-40B4-BE49-F238E27FC236}">
                <a16:creationId xmlns:a16="http://schemas.microsoft.com/office/drawing/2014/main" id="{80F8B795-D4A6-4E4F-801D-CE7AB390D4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8329" y="3361629"/>
            <a:ext cx="848229" cy="848229"/>
          </a:xfrm>
          <a:prstGeom prst="rect">
            <a:avLst/>
          </a:prstGeom>
        </p:spPr>
      </p:pic>
      <p:pic>
        <p:nvPicPr>
          <p:cNvPr id="2" name="Picture 1">
            <a:extLst>
              <a:ext uri="{FF2B5EF4-FFF2-40B4-BE49-F238E27FC236}">
                <a16:creationId xmlns:a16="http://schemas.microsoft.com/office/drawing/2014/main" id="{64018D9E-16FB-4272-BD20-75B79E03F2AF}"/>
              </a:ext>
            </a:extLst>
          </p:cNvPr>
          <p:cNvPicPr>
            <a:picLocks noChangeAspect="1"/>
          </p:cNvPicPr>
          <p:nvPr/>
        </p:nvPicPr>
        <p:blipFill>
          <a:blip r:embed="rId7"/>
          <a:stretch>
            <a:fillRect/>
          </a:stretch>
        </p:blipFill>
        <p:spPr>
          <a:xfrm>
            <a:off x="5988554" y="1265965"/>
            <a:ext cx="1607781" cy="951635"/>
          </a:xfrm>
          <a:prstGeom prst="rect">
            <a:avLst/>
          </a:prstGeom>
        </p:spPr>
      </p:pic>
    </p:spTree>
    <p:extLst>
      <p:ext uri="{BB962C8B-B14F-4D97-AF65-F5344CB8AC3E}">
        <p14:creationId xmlns:p14="http://schemas.microsoft.com/office/powerpoint/2010/main" val="3574439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970C-1BE1-4626-A5E9-E77C5A78E81B}"/>
              </a:ext>
            </a:extLst>
          </p:cNvPr>
          <p:cNvSpPr>
            <a:spLocks noGrp="1"/>
          </p:cNvSpPr>
          <p:nvPr>
            <p:ph type="title"/>
          </p:nvPr>
        </p:nvSpPr>
        <p:spPr>
          <a:xfrm>
            <a:off x="251520" y="140860"/>
            <a:ext cx="6769448" cy="857250"/>
          </a:xfrm>
        </p:spPr>
        <p:txBody>
          <a:bodyPr/>
          <a:lstStyle/>
          <a:p>
            <a:r>
              <a:rPr lang="en-GB" dirty="0"/>
              <a:t>Clickable logo </a:t>
            </a:r>
          </a:p>
        </p:txBody>
      </p:sp>
      <p:pic>
        <p:nvPicPr>
          <p:cNvPr id="21" name="Picture 20">
            <a:extLst>
              <a:ext uri="{FF2B5EF4-FFF2-40B4-BE49-F238E27FC236}">
                <a16:creationId xmlns:a16="http://schemas.microsoft.com/office/drawing/2014/main" id="{CDB8DD53-6569-4F78-A270-620CD122F8C8}"/>
              </a:ext>
            </a:extLst>
          </p:cNvPr>
          <p:cNvPicPr>
            <a:picLocks noChangeAspect="1"/>
          </p:cNvPicPr>
          <p:nvPr/>
        </p:nvPicPr>
        <p:blipFill>
          <a:blip r:embed="rId3"/>
          <a:stretch>
            <a:fillRect/>
          </a:stretch>
        </p:blipFill>
        <p:spPr>
          <a:xfrm>
            <a:off x="5004048" y="1709680"/>
            <a:ext cx="3675862" cy="2175718"/>
          </a:xfrm>
          <a:prstGeom prst="rect">
            <a:avLst/>
          </a:prstGeom>
        </p:spPr>
      </p:pic>
      <p:sp>
        <p:nvSpPr>
          <p:cNvPr id="25" name="Content Placeholder 2">
            <a:extLst>
              <a:ext uri="{FF2B5EF4-FFF2-40B4-BE49-F238E27FC236}">
                <a16:creationId xmlns:a16="http://schemas.microsoft.com/office/drawing/2014/main" id="{CF06AD5D-E989-4E05-B3F1-63FB056A72AF}"/>
              </a:ext>
            </a:extLst>
          </p:cNvPr>
          <p:cNvSpPr>
            <a:spLocks noGrp="1"/>
          </p:cNvSpPr>
          <p:nvPr>
            <p:ph idx="1"/>
          </p:nvPr>
        </p:nvSpPr>
        <p:spPr>
          <a:xfrm>
            <a:off x="278992" y="998110"/>
            <a:ext cx="4581040" cy="4176464"/>
          </a:xfrm>
        </p:spPr>
        <p:txBody>
          <a:bodyPr/>
          <a:lstStyle/>
          <a:p>
            <a:pPr marL="0" indent="0">
              <a:buNone/>
            </a:pPr>
            <a:endParaRPr lang="en-GB" dirty="0"/>
          </a:p>
          <a:p>
            <a:r>
              <a:rPr lang="en-GB" dirty="0"/>
              <a:t>Help verify your firm is regulated, promote protections</a:t>
            </a:r>
          </a:p>
          <a:p>
            <a:endParaRPr lang="en-GB" dirty="0"/>
          </a:p>
          <a:p>
            <a:r>
              <a:rPr lang="en-GB" dirty="0"/>
              <a:t>4 in 10 firms already using</a:t>
            </a:r>
          </a:p>
          <a:p>
            <a:pPr marL="0" indent="0">
              <a:buNone/>
            </a:pPr>
            <a:endParaRPr lang="en-GB" dirty="0"/>
          </a:p>
          <a:p>
            <a:r>
              <a:rPr lang="en-GB" dirty="0"/>
              <a:t>Mandatory from 25 November</a:t>
            </a:r>
          </a:p>
          <a:p>
            <a:pPr marL="0" indent="0">
              <a:buNone/>
            </a:pPr>
            <a:r>
              <a:rPr lang="en-GB" dirty="0"/>
              <a:t> </a:t>
            </a:r>
          </a:p>
          <a:p>
            <a:endParaRPr lang="en-GB" dirty="0"/>
          </a:p>
        </p:txBody>
      </p:sp>
    </p:spTree>
    <p:extLst>
      <p:ext uri="{BB962C8B-B14F-4D97-AF65-F5344CB8AC3E}">
        <p14:creationId xmlns:p14="http://schemas.microsoft.com/office/powerpoint/2010/main" val="3407339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68936" y="114812"/>
            <a:ext cx="4895850" cy="857250"/>
          </a:xfrm>
        </p:spPr>
        <p:txBody>
          <a:bodyPr/>
          <a:lstStyle/>
          <a:p>
            <a:pPr eaLnBrk="1" hangingPunct="1"/>
            <a:r>
              <a:rPr lang="en-GB" dirty="0">
                <a:ea typeface="ＭＳ Ｐゴシック" pitchFamily="34" charset="-128"/>
              </a:rPr>
              <a:t>The Solicitors Register</a:t>
            </a:r>
          </a:p>
        </p:txBody>
      </p:sp>
      <p:sp>
        <p:nvSpPr>
          <p:cNvPr id="4099" name="Rectangle 3"/>
          <p:cNvSpPr>
            <a:spLocks noGrp="1" noChangeArrowheads="1"/>
          </p:cNvSpPr>
          <p:nvPr>
            <p:ph type="body" idx="1"/>
          </p:nvPr>
        </p:nvSpPr>
        <p:spPr>
          <a:xfrm>
            <a:off x="1403648" y="1446435"/>
            <a:ext cx="7583487" cy="3357563"/>
          </a:xfrm>
        </p:spPr>
        <p:txBody>
          <a:bodyPr/>
          <a:lstStyle/>
          <a:p>
            <a:pPr marL="0" indent="0">
              <a:buNone/>
            </a:pPr>
            <a:r>
              <a:rPr lang="en-GB" dirty="0"/>
              <a:t>Online register of everyone we regulate</a:t>
            </a:r>
          </a:p>
          <a:p>
            <a:pPr marL="0" indent="0">
              <a:buNone/>
            </a:pPr>
            <a:endParaRPr lang="en-GB" dirty="0"/>
          </a:p>
          <a:p>
            <a:pPr marL="0" indent="0">
              <a:buNone/>
            </a:pPr>
            <a:r>
              <a:rPr lang="en-GB" dirty="0"/>
              <a:t>Data drawn from </a:t>
            </a:r>
            <a:r>
              <a:rPr lang="en-GB" dirty="0" err="1"/>
              <a:t>mySRA</a:t>
            </a:r>
            <a:endParaRPr lang="en-GB" dirty="0"/>
          </a:p>
          <a:p>
            <a:pPr marL="0" indent="0">
              <a:buNone/>
            </a:pPr>
            <a:endParaRPr lang="en-GB" sz="2200" dirty="0"/>
          </a:p>
          <a:p>
            <a:pPr marL="0" indent="0">
              <a:buNone/>
            </a:pPr>
            <a:r>
              <a:rPr lang="en-GB" dirty="0"/>
              <a:t>Validation tool - no commercial element</a:t>
            </a:r>
          </a:p>
          <a:p>
            <a:pPr marL="0" indent="0">
              <a:buNone/>
            </a:pPr>
            <a:endParaRPr lang="en-GB" dirty="0">
              <a:highlight>
                <a:srgbClr val="FFFF00"/>
              </a:highlight>
            </a:endParaRPr>
          </a:p>
          <a:p>
            <a:pPr marL="0" indent="0">
              <a:buNone/>
            </a:pPr>
            <a:r>
              <a:rPr lang="en-GB" dirty="0"/>
              <a:t> Further development later 2019/2020 </a:t>
            </a:r>
          </a:p>
        </p:txBody>
      </p:sp>
      <p:pic>
        <p:nvPicPr>
          <p:cNvPr id="3" name="Graphic 2" descr="Laptop">
            <a:extLst>
              <a:ext uri="{FF2B5EF4-FFF2-40B4-BE49-F238E27FC236}">
                <a16:creationId xmlns:a16="http://schemas.microsoft.com/office/drawing/2014/main" id="{0D663378-4E01-47DB-B0C3-A13465A74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7711" y="1255691"/>
            <a:ext cx="819745" cy="819745"/>
          </a:xfrm>
          <a:prstGeom prst="rect">
            <a:avLst/>
          </a:prstGeom>
        </p:spPr>
      </p:pic>
      <p:pic>
        <p:nvPicPr>
          <p:cNvPr id="5" name="Graphic 4" descr="Target Audience">
            <a:extLst>
              <a:ext uri="{FF2B5EF4-FFF2-40B4-BE49-F238E27FC236}">
                <a16:creationId xmlns:a16="http://schemas.microsoft.com/office/drawing/2014/main" id="{5E93C311-D218-4974-9A1C-81D90E409F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8936" y="2139702"/>
            <a:ext cx="819746" cy="819746"/>
          </a:xfrm>
          <a:prstGeom prst="rect">
            <a:avLst/>
          </a:prstGeom>
        </p:spPr>
      </p:pic>
      <p:pic>
        <p:nvPicPr>
          <p:cNvPr id="9" name="Graphic 8" descr="Share">
            <a:extLst>
              <a:ext uri="{FF2B5EF4-FFF2-40B4-BE49-F238E27FC236}">
                <a16:creationId xmlns:a16="http://schemas.microsoft.com/office/drawing/2014/main" id="{839C3BA9-9640-42C3-80FB-6DA4075B16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7060" y="3887809"/>
            <a:ext cx="704762" cy="704762"/>
          </a:xfrm>
          <a:prstGeom prst="rect">
            <a:avLst/>
          </a:prstGeom>
        </p:spPr>
      </p:pic>
      <p:pic>
        <p:nvPicPr>
          <p:cNvPr id="4" name="Graphic 3" descr="Checkmark">
            <a:extLst>
              <a:ext uri="{FF2B5EF4-FFF2-40B4-BE49-F238E27FC236}">
                <a16:creationId xmlns:a16="http://schemas.microsoft.com/office/drawing/2014/main" id="{98DBE90A-0C4D-4AA5-93E5-49242502B74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5760" y="2959448"/>
            <a:ext cx="704762" cy="70476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23478"/>
            <a:ext cx="7057480" cy="857250"/>
          </a:xfrm>
        </p:spPr>
        <p:txBody>
          <a:bodyPr/>
          <a:lstStyle/>
          <a:p>
            <a:r>
              <a:rPr lang="en-GB" dirty="0"/>
              <a:t>Developing the Solicitors Register</a:t>
            </a:r>
          </a:p>
        </p:txBody>
      </p:sp>
      <p:sp>
        <p:nvSpPr>
          <p:cNvPr id="3" name="Content Placeholder 2"/>
          <p:cNvSpPr>
            <a:spLocks noGrp="1"/>
          </p:cNvSpPr>
          <p:nvPr>
            <p:ph idx="1"/>
          </p:nvPr>
        </p:nvSpPr>
        <p:spPr>
          <a:xfrm>
            <a:off x="222224" y="1059582"/>
            <a:ext cx="8642350" cy="4176464"/>
          </a:xfrm>
        </p:spPr>
        <p:txBody>
          <a:bodyPr/>
          <a:lstStyle/>
          <a:p>
            <a:pPr marL="0" indent="0">
              <a:buNone/>
            </a:pPr>
            <a:endParaRPr lang="en-GB" dirty="0"/>
          </a:p>
          <a:p>
            <a:r>
              <a:rPr lang="en-GB" dirty="0"/>
              <a:t>Developed with 2000+ users</a:t>
            </a:r>
          </a:p>
          <a:p>
            <a:endParaRPr lang="en-GB" dirty="0"/>
          </a:p>
          <a:p>
            <a:r>
              <a:rPr lang="en-GB" dirty="0"/>
              <a:t>Public YouGov surveys </a:t>
            </a:r>
          </a:p>
          <a:p>
            <a:pPr marL="0" indent="0">
              <a:buNone/>
            </a:pPr>
            <a:endParaRPr lang="en-GB" dirty="0"/>
          </a:p>
          <a:p>
            <a:r>
              <a:rPr lang="en-GB" dirty="0"/>
              <a:t>Ongoing input from the profession, </a:t>
            </a:r>
            <a:br>
              <a:rPr lang="en-GB" dirty="0"/>
            </a:br>
            <a:r>
              <a:rPr lang="en-GB" dirty="0"/>
              <a:t>including Evolve group</a:t>
            </a:r>
          </a:p>
          <a:p>
            <a:pPr marL="0" indent="0">
              <a:buNone/>
            </a:pPr>
            <a:r>
              <a:rPr lang="en-GB" dirty="0"/>
              <a:t> </a:t>
            </a:r>
          </a:p>
          <a:p>
            <a:endParaRPr lang="en-GB" dirty="0"/>
          </a:p>
        </p:txBody>
      </p:sp>
      <p:pic>
        <p:nvPicPr>
          <p:cNvPr id="5" name="Picture 4">
            <a:extLst>
              <a:ext uri="{FF2B5EF4-FFF2-40B4-BE49-F238E27FC236}">
                <a16:creationId xmlns:a16="http://schemas.microsoft.com/office/drawing/2014/main" id="{19C20CA3-D1B2-4167-AEFA-DCE431B4E538}"/>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070" r="10204" b="2884"/>
          <a:stretch/>
        </p:blipFill>
        <p:spPr>
          <a:xfrm>
            <a:off x="6876256" y="1028331"/>
            <a:ext cx="2267744" cy="1925346"/>
          </a:xfrm>
          <a:prstGeom prst="rect">
            <a:avLst/>
          </a:prstGeom>
        </p:spPr>
      </p:pic>
      <p:pic>
        <p:nvPicPr>
          <p:cNvPr id="7" name="Picture 6">
            <a:extLst>
              <a:ext uri="{FF2B5EF4-FFF2-40B4-BE49-F238E27FC236}">
                <a16:creationId xmlns:a16="http://schemas.microsoft.com/office/drawing/2014/main" id="{5BA11088-FEE6-4D44-B270-804B6864D9A2}"/>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800"/>
          <a:stretch/>
        </p:blipFill>
        <p:spPr>
          <a:xfrm>
            <a:off x="6876256" y="2953677"/>
            <a:ext cx="2267744" cy="2186040"/>
          </a:xfrm>
          <a:prstGeom prst="rect">
            <a:avLst/>
          </a:prstGeom>
        </p:spPr>
      </p:pic>
    </p:spTree>
    <p:extLst>
      <p:ext uri="{BB962C8B-B14F-4D97-AF65-F5344CB8AC3E}">
        <p14:creationId xmlns:p14="http://schemas.microsoft.com/office/powerpoint/2010/main" val="4010919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1B714239-E0E7-4072-A8D2-32BE5C9A4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523" y="0"/>
            <a:ext cx="8270955" cy="5143500"/>
          </a:xfrm>
          <a:prstGeom prst="rect">
            <a:avLst/>
          </a:prstGeom>
        </p:spPr>
      </p:pic>
      <p:pic>
        <p:nvPicPr>
          <p:cNvPr id="4" name="Picture 3" descr="A screenshot of a social media post&#10;&#10;Description automatically generated">
            <a:extLst>
              <a:ext uri="{FF2B5EF4-FFF2-40B4-BE49-F238E27FC236}">
                <a16:creationId xmlns:a16="http://schemas.microsoft.com/office/drawing/2014/main" id="{B9B17E50-4D8B-459C-8202-378797B5207A}"/>
              </a:ext>
            </a:extLst>
          </p:cNvPr>
          <p:cNvPicPr>
            <a:picLocks noChangeAspect="1"/>
          </p:cNvPicPr>
          <p:nvPr/>
        </p:nvPicPr>
        <p:blipFill rotWithShape="1">
          <a:blip r:embed="rId4">
            <a:extLst>
              <a:ext uri="{28A0092B-C50C-407E-A947-70E740481C1C}">
                <a14:useLocalDpi xmlns:a14="http://schemas.microsoft.com/office/drawing/2010/main" val="0"/>
              </a:ext>
            </a:extLst>
          </a:blip>
          <a:srcRect l="20600" t="27895" r="57875" b="64737"/>
          <a:stretch/>
        </p:blipFill>
        <p:spPr>
          <a:xfrm>
            <a:off x="827584" y="1563639"/>
            <a:ext cx="2952328" cy="432047"/>
          </a:xfrm>
          <a:prstGeom prst="rect">
            <a:avLst/>
          </a:prstGeom>
        </p:spPr>
      </p:pic>
    </p:spTree>
    <p:extLst>
      <p:ext uri="{BB962C8B-B14F-4D97-AF65-F5344CB8AC3E}">
        <p14:creationId xmlns:p14="http://schemas.microsoft.com/office/powerpoint/2010/main" val="4013211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5F6132CB-D197-4AC6-8357-4008D99474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713" y="0"/>
            <a:ext cx="6352575" cy="5143500"/>
          </a:xfrm>
          <a:prstGeom prst="rect">
            <a:avLst/>
          </a:prstGeom>
        </p:spPr>
      </p:pic>
    </p:spTree>
    <p:extLst>
      <p:ext uri="{BB962C8B-B14F-4D97-AF65-F5344CB8AC3E}">
        <p14:creationId xmlns:p14="http://schemas.microsoft.com/office/powerpoint/2010/main" val="1450433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subTitle" idx="1"/>
          </p:nvPr>
        </p:nvSpPr>
        <p:spPr>
          <a:xfrm>
            <a:off x="827584" y="929213"/>
            <a:ext cx="7488832" cy="2880320"/>
          </a:xfrm>
        </p:spPr>
        <p:txBody>
          <a:bodyPr/>
          <a:lstStyle/>
          <a:p>
            <a:pPr eaLnBrk="1" hangingPunct="1"/>
            <a:endParaRPr lang="en-GB" dirty="0">
              <a:solidFill>
                <a:srgbClr val="262626"/>
              </a:solidFill>
              <a:ea typeface="ＭＳ Ｐゴシック" pitchFamily="34" charset="-128"/>
            </a:endParaRPr>
          </a:p>
          <a:p>
            <a:pPr algn="l" eaLnBrk="1" hangingPunct="1"/>
            <a:r>
              <a:rPr lang="en-GB" sz="3200" b="1" dirty="0">
                <a:solidFill>
                  <a:srgbClr val="262626"/>
                </a:solidFill>
                <a:ea typeface="ＭＳ Ｐゴシック" pitchFamily="34" charset="-128"/>
              </a:rPr>
              <a:t>Our Standards and Regulations </a:t>
            </a:r>
          </a:p>
          <a:p>
            <a:pPr eaLnBrk="1" hangingPunct="1"/>
            <a:endParaRPr lang="en-GB" sz="3200" dirty="0">
              <a:solidFill>
                <a:srgbClr val="262626"/>
              </a:solidFill>
              <a:ea typeface="ＭＳ Ｐゴシック" pitchFamily="34" charset="-128"/>
            </a:endParaRPr>
          </a:p>
          <a:p>
            <a:pPr algn="l"/>
            <a:r>
              <a:rPr lang="en-GB" sz="3200" dirty="0">
                <a:solidFill>
                  <a:srgbClr val="262626"/>
                </a:solidFill>
                <a:ea typeface="ＭＳ Ｐゴシック" pitchFamily="34" charset="-128"/>
              </a:rPr>
              <a:t>Juliet Oliver, General Counsel, SRA</a:t>
            </a:r>
          </a:p>
        </p:txBody>
      </p:sp>
      <p:sp>
        <p:nvSpPr>
          <p:cNvPr id="2" name="Rectangle 1">
            <a:extLst>
              <a:ext uri="{FF2B5EF4-FFF2-40B4-BE49-F238E27FC236}">
                <a16:creationId xmlns:a16="http://schemas.microsoft.com/office/drawing/2014/main" id="{4294F66C-B2E5-4363-944C-E707963994D3}"/>
              </a:ext>
            </a:extLst>
          </p:cNvPr>
          <p:cNvSpPr/>
          <p:nvPr/>
        </p:nvSpPr>
        <p:spPr>
          <a:xfrm>
            <a:off x="1331640" y="1707654"/>
            <a:ext cx="6480720" cy="70788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262626"/>
              </a:solidFill>
              <a:effectLst/>
              <a:uLnTx/>
              <a:uFillTx/>
              <a:latin typeface="Arial" charset="0"/>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262626"/>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93050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309B47AE-49DA-4922-AD21-41EF6EBF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225" y="0"/>
            <a:ext cx="5445551" cy="5143500"/>
          </a:xfrm>
          <a:prstGeom prst="rect">
            <a:avLst/>
          </a:prstGeom>
        </p:spPr>
      </p:pic>
    </p:spTree>
    <p:extLst>
      <p:ext uri="{BB962C8B-B14F-4D97-AF65-F5344CB8AC3E}">
        <p14:creationId xmlns:p14="http://schemas.microsoft.com/office/powerpoint/2010/main" val="4220239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A4F7EF4-096B-4AEC-B5F8-DC49748294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2596" y="0"/>
            <a:ext cx="5418809" cy="5143500"/>
          </a:xfrm>
          <a:prstGeom prst="rect">
            <a:avLst/>
          </a:prstGeom>
        </p:spPr>
      </p:pic>
    </p:spTree>
    <p:extLst>
      <p:ext uri="{BB962C8B-B14F-4D97-AF65-F5344CB8AC3E}">
        <p14:creationId xmlns:p14="http://schemas.microsoft.com/office/powerpoint/2010/main" val="3808843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EE754-70CD-4DDE-BB2B-61A5F4AC2B9F}"/>
              </a:ext>
            </a:extLst>
          </p:cNvPr>
          <p:cNvSpPr>
            <a:spLocks noGrp="1"/>
          </p:cNvSpPr>
          <p:nvPr>
            <p:ph type="title"/>
          </p:nvPr>
        </p:nvSpPr>
        <p:spPr>
          <a:xfrm>
            <a:off x="250825" y="123478"/>
            <a:ext cx="4895850" cy="857250"/>
          </a:xfrm>
        </p:spPr>
        <p:txBody>
          <a:bodyPr/>
          <a:lstStyle/>
          <a:p>
            <a:r>
              <a:rPr lang="en-GB" dirty="0"/>
              <a:t>What next…</a:t>
            </a:r>
          </a:p>
        </p:txBody>
      </p:sp>
      <p:sp>
        <p:nvSpPr>
          <p:cNvPr id="3" name="Content Placeholder 2">
            <a:extLst>
              <a:ext uri="{FF2B5EF4-FFF2-40B4-BE49-F238E27FC236}">
                <a16:creationId xmlns:a16="http://schemas.microsoft.com/office/drawing/2014/main" id="{BCC7BE78-DD4C-4F61-8998-C2604A980975}"/>
              </a:ext>
            </a:extLst>
          </p:cNvPr>
          <p:cNvSpPr>
            <a:spLocks noGrp="1"/>
          </p:cNvSpPr>
          <p:nvPr>
            <p:ph idx="1"/>
          </p:nvPr>
        </p:nvSpPr>
        <p:spPr>
          <a:xfrm>
            <a:off x="0" y="3363838"/>
            <a:ext cx="9144000" cy="857251"/>
          </a:xfrm>
        </p:spPr>
        <p:txBody>
          <a:bodyPr/>
          <a:lstStyle/>
          <a:p>
            <a:pPr marL="0" indent="0" algn="ctr">
              <a:buNone/>
            </a:pPr>
            <a:r>
              <a:rPr lang="en-GB" dirty="0"/>
              <a:t>Make sure your information in </a:t>
            </a:r>
            <a:r>
              <a:rPr lang="en-GB" dirty="0" err="1"/>
              <a:t>mySRA</a:t>
            </a:r>
            <a:r>
              <a:rPr lang="en-GB" dirty="0"/>
              <a:t> is up to date!</a:t>
            </a:r>
          </a:p>
        </p:txBody>
      </p:sp>
      <p:pic>
        <p:nvPicPr>
          <p:cNvPr id="5" name="Graphic 4" descr="Programmer">
            <a:extLst>
              <a:ext uri="{FF2B5EF4-FFF2-40B4-BE49-F238E27FC236}">
                <a16:creationId xmlns:a16="http://schemas.microsoft.com/office/drawing/2014/main" id="{8779F4D6-37DB-4C31-910D-F70978D793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9324" y="1419622"/>
            <a:ext cx="1825352" cy="1825352"/>
          </a:xfrm>
          <a:prstGeom prst="rect">
            <a:avLst/>
          </a:prstGeom>
        </p:spPr>
      </p:pic>
    </p:spTree>
    <p:extLst>
      <p:ext uri="{BB962C8B-B14F-4D97-AF65-F5344CB8AC3E}">
        <p14:creationId xmlns:p14="http://schemas.microsoft.com/office/powerpoint/2010/main" val="3139937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subTitle" idx="1"/>
          </p:nvPr>
        </p:nvSpPr>
        <p:spPr>
          <a:xfrm>
            <a:off x="827584" y="771550"/>
            <a:ext cx="7488832" cy="2880320"/>
          </a:xfrm>
        </p:spPr>
        <p:txBody>
          <a:bodyPr/>
          <a:lstStyle/>
          <a:p>
            <a:pPr eaLnBrk="1" hangingPunct="1"/>
            <a:endParaRPr lang="en-GB" dirty="0">
              <a:solidFill>
                <a:srgbClr val="262626"/>
              </a:solidFill>
              <a:ea typeface="ＭＳ Ｐゴシック" pitchFamily="34" charset="-128"/>
            </a:endParaRPr>
          </a:p>
          <a:p>
            <a:pPr algn="l" eaLnBrk="1" hangingPunct="1"/>
            <a:r>
              <a:rPr lang="en-GB" sz="3200" b="1" dirty="0">
                <a:solidFill>
                  <a:srgbClr val="262626"/>
                </a:solidFill>
                <a:ea typeface="ＭＳ Ｐゴシック" pitchFamily="34" charset="-128"/>
              </a:rPr>
              <a:t>SQE and continuing competence</a:t>
            </a:r>
          </a:p>
          <a:p>
            <a:pPr eaLnBrk="1" hangingPunct="1"/>
            <a:endParaRPr lang="en-GB" sz="1400" dirty="0">
              <a:solidFill>
                <a:srgbClr val="262626"/>
              </a:solidFill>
              <a:ea typeface="ＭＳ Ｐゴシック" pitchFamily="34" charset="-128"/>
            </a:endParaRPr>
          </a:p>
          <a:p>
            <a:pPr eaLnBrk="1" hangingPunct="1"/>
            <a:endParaRPr lang="en-GB" sz="1400" dirty="0">
              <a:solidFill>
                <a:srgbClr val="262626"/>
              </a:solidFill>
              <a:ea typeface="ＭＳ Ｐゴシック" pitchFamily="34" charset="-128"/>
            </a:endParaRPr>
          </a:p>
          <a:p>
            <a:pPr algn="l" eaLnBrk="1" hangingPunct="1"/>
            <a:r>
              <a:rPr lang="en-GB" dirty="0">
                <a:solidFill>
                  <a:srgbClr val="262626"/>
                </a:solidFill>
                <a:ea typeface="ＭＳ Ｐゴシック" pitchFamily="34" charset="-128"/>
              </a:rPr>
              <a:t>Julie Brannan, Director of Education and Training, SRA</a:t>
            </a:r>
          </a:p>
        </p:txBody>
      </p:sp>
      <p:sp>
        <p:nvSpPr>
          <p:cNvPr id="2" name="Rectangle 1">
            <a:extLst>
              <a:ext uri="{FF2B5EF4-FFF2-40B4-BE49-F238E27FC236}">
                <a16:creationId xmlns:a16="http://schemas.microsoft.com/office/drawing/2014/main" id="{4294F66C-B2E5-4363-944C-E707963994D3}"/>
              </a:ext>
            </a:extLst>
          </p:cNvPr>
          <p:cNvSpPr/>
          <p:nvPr/>
        </p:nvSpPr>
        <p:spPr>
          <a:xfrm>
            <a:off x="1331640" y="1707654"/>
            <a:ext cx="6480720" cy="70788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262626"/>
              </a:solidFill>
              <a:effectLst/>
              <a:uLnTx/>
              <a:uFillTx/>
              <a:latin typeface="Arial" charset="0"/>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262626"/>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155560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3478"/>
            <a:ext cx="6193384" cy="857250"/>
          </a:xfrm>
        </p:spPr>
        <p:txBody>
          <a:bodyPr/>
          <a:lstStyle/>
          <a:p>
            <a:r>
              <a:rPr lang="en-GB" dirty="0"/>
              <a:t>What is the SQE?</a:t>
            </a:r>
          </a:p>
        </p:txBody>
      </p:sp>
      <p:pic>
        <p:nvPicPr>
          <p:cNvPr id="10" name="Picture 9">
            <a:extLst>
              <a:ext uri="{FF2B5EF4-FFF2-40B4-BE49-F238E27FC236}">
                <a16:creationId xmlns:a16="http://schemas.microsoft.com/office/drawing/2014/main" id="{255C9B29-FEA4-45FC-90B0-D8EDA8F8B3CF}"/>
              </a:ext>
            </a:extLst>
          </p:cNvPr>
          <p:cNvPicPr>
            <a:picLocks noChangeAspect="1"/>
          </p:cNvPicPr>
          <p:nvPr/>
        </p:nvPicPr>
        <p:blipFill>
          <a:blip r:embed="rId3"/>
          <a:stretch>
            <a:fillRect/>
          </a:stretch>
        </p:blipFill>
        <p:spPr>
          <a:xfrm>
            <a:off x="2627784" y="1347614"/>
            <a:ext cx="3168352" cy="3115942"/>
          </a:xfrm>
          <a:prstGeom prst="rect">
            <a:avLst/>
          </a:prstGeom>
        </p:spPr>
      </p:pic>
    </p:spTree>
    <p:extLst>
      <p:ext uri="{BB962C8B-B14F-4D97-AF65-F5344CB8AC3E}">
        <p14:creationId xmlns:p14="http://schemas.microsoft.com/office/powerpoint/2010/main" val="3244577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1DA13-34D2-4B7E-85AD-D09E27EBA80B}"/>
              </a:ext>
            </a:extLst>
          </p:cNvPr>
          <p:cNvSpPr>
            <a:spLocks noGrp="1"/>
          </p:cNvSpPr>
          <p:nvPr>
            <p:ph type="title"/>
          </p:nvPr>
        </p:nvSpPr>
        <p:spPr>
          <a:xfrm>
            <a:off x="251520" y="39885"/>
            <a:ext cx="5473303" cy="857250"/>
          </a:xfrm>
        </p:spPr>
        <p:txBody>
          <a:bodyPr/>
          <a:lstStyle/>
          <a:p>
            <a:r>
              <a:rPr lang="en-GB" dirty="0"/>
              <a:t>SQE: the benefits</a:t>
            </a:r>
          </a:p>
        </p:txBody>
      </p:sp>
      <p:sp>
        <p:nvSpPr>
          <p:cNvPr id="7" name="TextBox 6">
            <a:extLst>
              <a:ext uri="{FF2B5EF4-FFF2-40B4-BE49-F238E27FC236}">
                <a16:creationId xmlns:a16="http://schemas.microsoft.com/office/drawing/2014/main" id="{8966629D-03D5-4B95-9A39-7C11BCB1C770}"/>
              </a:ext>
            </a:extLst>
          </p:cNvPr>
          <p:cNvSpPr txBox="1"/>
          <p:nvPr/>
        </p:nvSpPr>
        <p:spPr>
          <a:xfrm>
            <a:off x="1489636" y="1562049"/>
            <a:ext cx="7627842" cy="31700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Consistent standards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Transparency about training quality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Wider recruitment options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Flexibility for firms and students</a:t>
            </a:r>
          </a:p>
        </p:txBody>
      </p:sp>
      <p:pic>
        <p:nvPicPr>
          <p:cNvPr id="8" name="Picture 7">
            <a:extLst>
              <a:ext uri="{FF2B5EF4-FFF2-40B4-BE49-F238E27FC236}">
                <a16:creationId xmlns:a16="http://schemas.microsoft.com/office/drawing/2014/main" id="{65CF8FC9-7E47-4E8E-A604-A649185BF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30" y="3316502"/>
            <a:ext cx="872508" cy="560242"/>
          </a:xfrm>
          <a:prstGeom prst="rect">
            <a:avLst/>
          </a:prstGeom>
          <a:solidFill>
            <a:srgbClr val="B50038"/>
          </a:solidFill>
        </p:spPr>
      </p:pic>
      <p:pic>
        <p:nvPicPr>
          <p:cNvPr id="10" name="Picture 9">
            <a:extLst>
              <a:ext uri="{FF2B5EF4-FFF2-40B4-BE49-F238E27FC236}">
                <a16:creationId xmlns:a16="http://schemas.microsoft.com/office/drawing/2014/main" id="{C87B4221-1448-4CF7-9F4C-76D91DD5CA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750" y="1368413"/>
            <a:ext cx="760364" cy="797759"/>
          </a:xfrm>
          <a:prstGeom prst="rect">
            <a:avLst/>
          </a:prstGeom>
        </p:spPr>
      </p:pic>
      <p:sp>
        <p:nvSpPr>
          <p:cNvPr id="3" name="AutoShape 2" descr="Image result for transparency icon">
            <a:extLst>
              <a:ext uri="{FF2B5EF4-FFF2-40B4-BE49-F238E27FC236}">
                <a16:creationId xmlns:a16="http://schemas.microsoft.com/office/drawing/2014/main" id="{4E79081F-C5B0-4323-993D-BD64EA8BBEDD}"/>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pic>
        <p:nvPicPr>
          <p:cNvPr id="12" name="Graphic 11" descr="Network">
            <a:extLst>
              <a:ext uri="{FF2B5EF4-FFF2-40B4-BE49-F238E27FC236}">
                <a16:creationId xmlns:a16="http://schemas.microsoft.com/office/drawing/2014/main" id="{A7A0DB68-6A6A-4264-B567-684F9EEC6A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1520" y="4067137"/>
            <a:ext cx="914400" cy="914400"/>
          </a:xfrm>
          <a:prstGeom prst="rect">
            <a:avLst/>
          </a:prstGeom>
        </p:spPr>
      </p:pic>
      <p:pic>
        <p:nvPicPr>
          <p:cNvPr id="13" name="Graphic 12" descr="Magnifying glass">
            <a:extLst>
              <a:ext uri="{FF2B5EF4-FFF2-40B4-BE49-F238E27FC236}">
                <a16:creationId xmlns:a16="http://schemas.microsoft.com/office/drawing/2014/main" id="{34A2A021-4864-4084-B180-60F2BD37357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5172" y="2295362"/>
            <a:ext cx="830748" cy="830748"/>
          </a:xfrm>
          <a:prstGeom prst="rect">
            <a:avLst/>
          </a:prstGeom>
        </p:spPr>
      </p:pic>
    </p:spTree>
    <p:extLst>
      <p:ext uri="{BB962C8B-B14F-4D97-AF65-F5344CB8AC3E}">
        <p14:creationId xmlns:p14="http://schemas.microsoft.com/office/powerpoint/2010/main" val="3062731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A7EB-754A-4EFC-B94D-46CED19DA7FB}"/>
              </a:ext>
            </a:extLst>
          </p:cNvPr>
          <p:cNvSpPr>
            <a:spLocks noGrp="1"/>
          </p:cNvSpPr>
          <p:nvPr>
            <p:ph type="title"/>
          </p:nvPr>
        </p:nvSpPr>
        <p:spPr>
          <a:xfrm>
            <a:off x="250824" y="195263"/>
            <a:ext cx="6769447" cy="857250"/>
          </a:xfrm>
        </p:spPr>
        <p:txBody>
          <a:bodyPr/>
          <a:lstStyle/>
          <a:p>
            <a:r>
              <a:rPr lang="en-GB" dirty="0"/>
              <a:t>Qualifying work experience (QWE)</a:t>
            </a:r>
          </a:p>
        </p:txBody>
      </p:sp>
      <p:sp>
        <p:nvSpPr>
          <p:cNvPr id="3" name="Content Placeholder 2">
            <a:extLst>
              <a:ext uri="{FF2B5EF4-FFF2-40B4-BE49-F238E27FC236}">
                <a16:creationId xmlns:a16="http://schemas.microsoft.com/office/drawing/2014/main" id="{634C6E87-494B-4EF5-93B8-A98E340AEC96}"/>
              </a:ext>
            </a:extLst>
          </p:cNvPr>
          <p:cNvSpPr>
            <a:spLocks noGrp="1"/>
          </p:cNvSpPr>
          <p:nvPr>
            <p:ph idx="1"/>
          </p:nvPr>
        </p:nvSpPr>
        <p:spPr/>
        <p:txBody>
          <a:bodyPr/>
          <a:lstStyle/>
          <a:p>
            <a:pPr marL="457178" indent="-457178">
              <a:buFont typeface="Arial" panose="020B0604020202020204" pitchFamily="34" charset="0"/>
              <a:buChar char="•"/>
            </a:pPr>
            <a:r>
              <a:rPr lang="en-GB" dirty="0">
                <a:latin typeface="Arial" panose="020B0604020202020204" pitchFamily="34" charset="0"/>
                <a:cs typeface="Arial" panose="020B0604020202020204" pitchFamily="34" charset="0"/>
              </a:rPr>
              <a:t>In law firms, sign off by the COLP (or any other </a:t>
            </a:r>
            <a:r>
              <a:rPr lang="en-GB" dirty="0"/>
              <a:t>solicitor)</a:t>
            </a:r>
            <a:endParaRPr lang="en-GB" dirty="0">
              <a:latin typeface="Arial" panose="020B0604020202020204" pitchFamily="34" charset="0"/>
              <a:cs typeface="Arial" panose="020B0604020202020204" pitchFamily="34" charset="0"/>
            </a:endParaRPr>
          </a:p>
          <a:p>
            <a:pPr marL="457178" indent="-457178">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457178" indent="-457178">
              <a:buFont typeface="Arial" panose="020B0604020202020204" pitchFamily="34" charset="0"/>
              <a:buChar char="•"/>
            </a:pPr>
            <a:r>
              <a:rPr lang="en-GB" dirty="0">
                <a:latin typeface="Arial" panose="020B0604020202020204" pitchFamily="34" charset="0"/>
                <a:cs typeface="Arial" panose="020B0604020202020204" pitchFamily="34" charset="0"/>
              </a:rPr>
              <a:t>No longer requirement for Training Principal - </a:t>
            </a:r>
            <a:r>
              <a:rPr lang="en-GB" dirty="0"/>
              <a:t>can keep the role in your firm if you want</a:t>
            </a:r>
          </a:p>
          <a:p>
            <a:pPr marL="457178" indent="-457178">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457178" indent="-457178">
              <a:buFont typeface="Arial" panose="020B0604020202020204" pitchFamily="34" charset="0"/>
              <a:buChar char="•"/>
            </a:pPr>
            <a:r>
              <a:rPr lang="en-GB" dirty="0">
                <a:latin typeface="Arial" panose="020B0604020202020204" pitchFamily="34" charset="0"/>
                <a:cs typeface="Arial" panose="020B0604020202020204" pitchFamily="34" charset="0"/>
              </a:rPr>
              <a:t>You are signing off QWE has been completed - not that the standard has been met (SQE assesses competence)</a:t>
            </a:r>
          </a:p>
          <a:p>
            <a:endParaRPr lang="en-GB" dirty="0"/>
          </a:p>
        </p:txBody>
      </p:sp>
    </p:spTree>
    <p:extLst>
      <p:ext uri="{BB962C8B-B14F-4D97-AF65-F5344CB8AC3E}">
        <p14:creationId xmlns:p14="http://schemas.microsoft.com/office/powerpoint/2010/main" val="39864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8014-4E23-4636-9290-0C8807E35E68}"/>
              </a:ext>
            </a:extLst>
          </p:cNvPr>
          <p:cNvSpPr>
            <a:spLocks noGrp="1"/>
          </p:cNvSpPr>
          <p:nvPr>
            <p:ph type="title"/>
          </p:nvPr>
        </p:nvSpPr>
        <p:spPr/>
        <p:txBody>
          <a:bodyPr/>
          <a:lstStyle/>
          <a:p>
            <a:r>
              <a:rPr lang="en-GB" dirty="0"/>
              <a:t>Where we are…</a:t>
            </a:r>
          </a:p>
        </p:txBody>
      </p:sp>
      <p:pic>
        <p:nvPicPr>
          <p:cNvPr id="3" name="Picture 2">
            <a:extLst>
              <a:ext uri="{FF2B5EF4-FFF2-40B4-BE49-F238E27FC236}">
                <a16:creationId xmlns:a16="http://schemas.microsoft.com/office/drawing/2014/main" id="{1A41FD4A-95BD-4538-B256-20AA74FCE37F}"/>
              </a:ext>
            </a:extLst>
          </p:cNvPr>
          <p:cNvPicPr>
            <a:picLocks noChangeAspect="1"/>
          </p:cNvPicPr>
          <p:nvPr/>
        </p:nvPicPr>
        <p:blipFill rotWithShape="1">
          <a:blip r:embed="rId3"/>
          <a:srcRect l="1187" t="1597" r="1176" b="69658"/>
          <a:stretch/>
        </p:blipFill>
        <p:spPr>
          <a:xfrm>
            <a:off x="108520" y="1851670"/>
            <a:ext cx="8927976" cy="1296144"/>
          </a:xfrm>
          <a:prstGeom prst="rect">
            <a:avLst/>
          </a:prstGeom>
        </p:spPr>
      </p:pic>
    </p:spTree>
    <p:extLst>
      <p:ext uri="{BB962C8B-B14F-4D97-AF65-F5344CB8AC3E}">
        <p14:creationId xmlns:p14="http://schemas.microsoft.com/office/powerpoint/2010/main" val="1548888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8014-4E23-4636-9290-0C8807E35E68}"/>
              </a:ext>
            </a:extLst>
          </p:cNvPr>
          <p:cNvSpPr>
            <a:spLocks noGrp="1"/>
          </p:cNvSpPr>
          <p:nvPr>
            <p:ph type="title"/>
          </p:nvPr>
        </p:nvSpPr>
        <p:spPr/>
        <p:txBody>
          <a:bodyPr/>
          <a:lstStyle/>
          <a:p>
            <a:r>
              <a:rPr lang="en-GB" dirty="0"/>
              <a:t>Continuing competence</a:t>
            </a:r>
          </a:p>
        </p:txBody>
      </p:sp>
      <p:sp>
        <p:nvSpPr>
          <p:cNvPr id="8" name="Content Placeholder 2">
            <a:extLst>
              <a:ext uri="{FF2B5EF4-FFF2-40B4-BE49-F238E27FC236}">
                <a16:creationId xmlns:a16="http://schemas.microsoft.com/office/drawing/2014/main" id="{A2B9929F-ADAA-46D4-B997-5BBF4282DEE8}"/>
              </a:ext>
            </a:extLst>
          </p:cNvPr>
          <p:cNvSpPr>
            <a:spLocks noGrp="1"/>
          </p:cNvSpPr>
          <p:nvPr>
            <p:ph idx="1"/>
          </p:nvPr>
        </p:nvSpPr>
        <p:spPr>
          <a:xfrm>
            <a:off x="250825" y="1491630"/>
            <a:ext cx="8281615" cy="2880320"/>
          </a:xfrm>
        </p:spPr>
        <p:txBody>
          <a:bodyPr/>
          <a:lstStyle/>
          <a:p>
            <a:pPr marL="0" indent="0">
              <a:buNone/>
              <a:tabLst>
                <a:tab pos="1797050" algn="l"/>
              </a:tabLst>
            </a:pPr>
            <a:r>
              <a:rPr lang="en-GB" dirty="0"/>
              <a:t>	</a:t>
            </a:r>
            <a:r>
              <a:rPr lang="en-GB" sz="2200" dirty="0"/>
              <a:t>Maintaining high professional standards</a:t>
            </a:r>
          </a:p>
          <a:p>
            <a:endParaRPr lang="en-GB" sz="2200" dirty="0">
              <a:solidFill>
                <a:schemeClr val="tx1">
                  <a:lumMod val="85000"/>
                  <a:lumOff val="15000"/>
                </a:schemeClr>
              </a:solidFill>
            </a:endParaRPr>
          </a:p>
          <a:p>
            <a:pPr marL="0" indent="0">
              <a:buNone/>
            </a:pPr>
            <a:r>
              <a:rPr lang="en-GB" sz="2200" dirty="0">
                <a:solidFill>
                  <a:schemeClr val="tx1">
                    <a:lumMod val="85000"/>
                    <a:lumOff val="15000"/>
                  </a:schemeClr>
                </a:solidFill>
              </a:rPr>
              <a:t>		</a:t>
            </a:r>
          </a:p>
          <a:p>
            <a:pPr marL="0" indent="0">
              <a:buNone/>
            </a:pPr>
            <a:r>
              <a:rPr lang="en-GB" sz="2200" dirty="0">
                <a:solidFill>
                  <a:schemeClr val="tx1">
                    <a:lumMod val="85000"/>
                    <a:lumOff val="15000"/>
                  </a:schemeClr>
                </a:solidFill>
              </a:rPr>
              <a:t>		Safe to practise by keeping skills and 			knowledge up to date</a:t>
            </a:r>
          </a:p>
          <a:p>
            <a:endParaRPr lang="en-US" sz="2200" dirty="0">
              <a:solidFill>
                <a:schemeClr val="tx1">
                  <a:lumMod val="85000"/>
                  <a:lumOff val="15000"/>
                </a:schemeClr>
              </a:solidFill>
            </a:endParaRPr>
          </a:p>
          <a:p>
            <a:pPr marL="0" indent="0">
              <a:buNone/>
            </a:pPr>
            <a:r>
              <a:rPr lang="en-US" sz="2200" dirty="0">
                <a:solidFill>
                  <a:schemeClr val="tx1">
                    <a:lumMod val="85000"/>
                    <a:lumOff val="15000"/>
                  </a:schemeClr>
                </a:solidFill>
              </a:rPr>
              <a:t>		But…….flexibility in how this is done</a:t>
            </a:r>
          </a:p>
          <a:p>
            <a:endParaRPr lang="en-GB" dirty="0">
              <a:solidFill>
                <a:schemeClr val="tx1">
                  <a:lumMod val="85000"/>
                  <a:lumOff val="15000"/>
                </a:schemeClr>
              </a:solidFill>
            </a:endParaRPr>
          </a:p>
          <a:p>
            <a:endParaRPr lang="en-GB" dirty="0">
              <a:solidFill>
                <a:schemeClr val="tx1">
                  <a:lumMod val="85000"/>
                  <a:lumOff val="15000"/>
                </a:schemeClr>
              </a:solidFill>
            </a:endParaRPr>
          </a:p>
          <a:p>
            <a:endParaRPr lang="en-GB" dirty="0">
              <a:solidFill>
                <a:schemeClr val="tx1">
                  <a:lumMod val="85000"/>
                  <a:lumOff val="15000"/>
                </a:schemeClr>
              </a:solidFill>
            </a:endParaRPr>
          </a:p>
          <a:p>
            <a:endParaRPr lang="en-GB" dirty="0"/>
          </a:p>
        </p:txBody>
      </p:sp>
      <p:pic>
        <p:nvPicPr>
          <p:cNvPr id="12" name="Graphic 11" descr="Network">
            <a:extLst>
              <a:ext uri="{FF2B5EF4-FFF2-40B4-BE49-F238E27FC236}">
                <a16:creationId xmlns:a16="http://schemas.microsoft.com/office/drawing/2014/main" id="{CF011F75-F767-43F3-9E9B-FC5935816D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576" y="3673574"/>
            <a:ext cx="914400" cy="914400"/>
          </a:xfrm>
          <a:prstGeom prst="rect">
            <a:avLst/>
          </a:prstGeom>
        </p:spPr>
      </p:pic>
      <p:pic>
        <p:nvPicPr>
          <p:cNvPr id="13" name="Graphic 12" descr="Books">
            <a:extLst>
              <a:ext uri="{FF2B5EF4-FFF2-40B4-BE49-F238E27FC236}">
                <a16:creationId xmlns:a16="http://schemas.microsoft.com/office/drawing/2014/main" id="{20D98B17-82BB-4EB6-AC6B-F34C16F1F6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5576" y="2593454"/>
            <a:ext cx="914400" cy="914400"/>
          </a:xfrm>
          <a:prstGeom prst="rect">
            <a:avLst/>
          </a:prstGeom>
        </p:spPr>
      </p:pic>
      <p:pic>
        <p:nvPicPr>
          <p:cNvPr id="7" name="Picture 6">
            <a:extLst>
              <a:ext uri="{FF2B5EF4-FFF2-40B4-BE49-F238E27FC236}">
                <a16:creationId xmlns:a16="http://schemas.microsoft.com/office/drawing/2014/main" id="{952A9856-99DB-4496-8AFB-9AC1045AF3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576" y="1379448"/>
            <a:ext cx="914400" cy="959371"/>
          </a:xfrm>
          <a:prstGeom prst="rect">
            <a:avLst/>
          </a:prstGeom>
        </p:spPr>
      </p:pic>
    </p:spTree>
    <p:extLst>
      <p:ext uri="{BB962C8B-B14F-4D97-AF65-F5344CB8AC3E}">
        <p14:creationId xmlns:p14="http://schemas.microsoft.com/office/powerpoint/2010/main" val="3748806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8014-4E23-4636-9290-0C8807E35E68}"/>
              </a:ext>
            </a:extLst>
          </p:cNvPr>
          <p:cNvSpPr>
            <a:spLocks noGrp="1"/>
          </p:cNvSpPr>
          <p:nvPr>
            <p:ph type="title"/>
          </p:nvPr>
        </p:nvSpPr>
        <p:spPr/>
        <p:txBody>
          <a:bodyPr/>
          <a:lstStyle/>
          <a:p>
            <a:r>
              <a:rPr lang="en-GB" dirty="0"/>
              <a:t>Advocacy consultation</a:t>
            </a:r>
          </a:p>
        </p:txBody>
      </p:sp>
      <p:sp>
        <p:nvSpPr>
          <p:cNvPr id="8" name="Content Placeholder 2">
            <a:extLst>
              <a:ext uri="{FF2B5EF4-FFF2-40B4-BE49-F238E27FC236}">
                <a16:creationId xmlns:a16="http://schemas.microsoft.com/office/drawing/2014/main" id="{A2B9929F-ADAA-46D4-B997-5BBF4282DEE8}"/>
              </a:ext>
            </a:extLst>
          </p:cNvPr>
          <p:cNvSpPr>
            <a:spLocks noGrp="1"/>
          </p:cNvSpPr>
          <p:nvPr>
            <p:ph idx="1"/>
          </p:nvPr>
        </p:nvSpPr>
        <p:spPr>
          <a:xfrm>
            <a:off x="1763688" y="1445440"/>
            <a:ext cx="6960813" cy="3240583"/>
          </a:xfrm>
        </p:spPr>
        <p:txBody>
          <a:bodyPr/>
          <a:lstStyle/>
          <a:p>
            <a:pPr marL="0" indent="0">
              <a:buNone/>
              <a:tabLst>
                <a:tab pos="1797050" algn="l"/>
              </a:tabLst>
            </a:pPr>
            <a:r>
              <a:rPr lang="en-GB" sz="2200" dirty="0">
                <a:solidFill>
                  <a:schemeClr val="tx1"/>
                </a:solidFill>
              </a:rPr>
              <a:t>Introduction of revised standards for Higher Rights of Audience (HROA)</a:t>
            </a:r>
          </a:p>
          <a:p>
            <a:pPr marL="0" indent="0">
              <a:buNone/>
              <a:tabLst>
                <a:tab pos="1797050" algn="l"/>
              </a:tabLst>
            </a:pPr>
            <a:endParaRPr lang="en-GB" sz="3200" dirty="0">
              <a:solidFill>
                <a:schemeClr val="tx1"/>
              </a:solidFill>
            </a:endParaRPr>
          </a:p>
          <a:p>
            <a:pPr marL="0" indent="0">
              <a:buNone/>
              <a:tabLst>
                <a:tab pos="1797050" algn="l"/>
              </a:tabLst>
            </a:pPr>
            <a:r>
              <a:rPr lang="en-GB" sz="2200" dirty="0">
                <a:solidFill>
                  <a:schemeClr val="tx1"/>
                </a:solidFill>
              </a:rPr>
              <a:t>Creation of single, centralised HROA assessment</a:t>
            </a:r>
          </a:p>
          <a:p>
            <a:pPr marL="0" indent="0">
              <a:buNone/>
              <a:tabLst>
                <a:tab pos="1797050" algn="l"/>
              </a:tabLst>
            </a:pPr>
            <a:endParaRPr lang="en-GB" sz="3200" dirty="0">
              <a:solidFill>
                <a:schemeClr val="tx1"/>
              </a:solidFill>
            </a:endParaRPr>
          </a:p>
          <a:p>
            <a:pPr marL="0" indent="0">
              <a:buNone/>
              <a:tabLst>
                <a:tab pos="1797050" algn="l"/>
              </a:tabLst>
            </a:pPr>
            <a:r>
              <a:rPr lang="en-GB" sz="2200" dirty="0">
                <a:solidFill>
                  <a:schemeClr val="tx1"/>
                </a:solidFill>
              </a:rPr>
              <a:t>More online resources – support advocacy skills</a:t>
            </a:r>
          </a:p>
          <a:p>
            <a:pPr marL="0" indent="0">
              <a:buNone/>
            </a:pPr>
            <a:endParaRPr lang="en-GB" dirty="0">
              <a:solidFill>
                <a:schemeClr val="tx1">
                  <a:lumMod val="85000"/>
                  <a:lumOff val="15000"/>
                </a:schemeClr>
              </a:solidFill>
            </a:endParaRPr>
          </a:p>
          <a:p>
            <a:pPr marL="0" indent="0">
              <a:buNone/>
            </a:pPr>
            <a:endParaRPr lang="en-GB" dirty="0">
              <a:solidFill>
                <a:schemeClr val="tx1">
                  <a:lumMod val="85000"/>
                  <a:lumOff val="15000"/>
                </a:schemeClr>
              </a:solidFill>
            </a:endParaRPr>
          </a:p>
          <a:p>
            <a:endParaRPr lang="en-GB" dirty="0"/>
          </a:p>
        </p:txBody>
      </p:sp>
      <p:pic>
        <p:nvPicPr>
          <p:cNvPr id="4" name="Graphic 3" descr="Checklist">
            <a:extLst>
              <a:ext uri="{FF2B5EF4-FFF2-40B4-BE49-F238E27FC236}">
                <a16:creationId xmlns:a16="http://schemas.microsoft.com/office/drawing/2014/main" id="{4C980244-6738-4311-A29B-E3D04F3ABC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1561" y="2521446"/>
            <a:ext cx="914400" cy="914400"/>
          </a:xfrm>
          <a:prstGeom prst="rect">
            <a:avLst/>
          </a:prstGeom>
        </p:spPr>
      </p:pic>
      <p:pic>
        <p:nvPicPr>
          <p:cNvPr id="5" name="Graphic 4" descr="Business Growth">
            <a:extLst>
              <a:ext uri="{FF2B5EF4-FFF2-40B4-BE49-F238E27FC236}">
                <a16:creationId xmlns:a16="http://schemas.microsoft.com/office/drawing/2014/main" id="{2BDB743F-644B-40D7-935B-6C9517C577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3769" y="1441326"/>
            <a:ext cx="914400" cy="914400"/>
          </a:xfrm>
          <a:prstGeom prst="rect">
            <a:avLst/>
          </a:prstGeom>
        </p:spPr>
      </p:pic>
      <p:pic>
        <p:nvPicPr>
          <p:cNvPr id="7" name="Graphic 6" descr="Internet">
            <a:extLst>
              <a:ext uri="{FF2B5EF4-FFF2-40B4-BE49-F238E27FC236}">
                <a16:creationId xmlns:a16="http://schemas.microsoft.com/office/drawing/2014/main" id="{BBB1AB8D-D928-4368-8B15-02DDC4E7FB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2805" y="3601566"/>
            <a:ext cx="914400" cy="914400"/>
          </a:xfrm>
          <a:prstGeom prst="rect">
            <a:avLst/>
          </a:prstGeom>
        </p:spPr>
      </p:pic>
    </p:spTree>
    <p:extLst>
      <p:ext uri="{BB962C8B-B14F-4D97-AF65-F5344CB8AC3E}">
        <p14:creationId xmlns:p14="http://schemas.microsoft.com/office/powerpoint/2010/main" val="246264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1DA13-34D2-4B7E-85AD-D09E27EBA80B}"/>
              </a:ext>
            </a:extLst>
          </p:cNvPr>
          <p:cNvSpPr>
            <a:spLocks noGrp="1"/>
          </p:cNvSpPr>
          <p:nvPr>
            <p:ph type="title"/>
          </p:nvPr>
        </p:nvSpPr>
        <p:spPr>
          <a:xfrm>
            <a:off x="250825" y="130324"/>
            <a:ext cx="5473303" cy="857250"/>
          </a:xfrm>
        </p:spPr>
        <p:txBody>
          <a:bodyPr/>
          <a:lstStyle/>
          <a:p>
            <a:r>
              <a:rPr lang="en-GB" dirty="0"/>
              <a:t>Our reforms</a:t>
            </a:r>
          </a:p>
        </p:txBody>
      </p:sp>
      <p:pic>
        <p:nvPicPr>
          <p:cNvPr id="5" name="Graphic 4" descr="Scissors">
            <a:extLst>
              <a:ext uri="{FF2B5EF4-FFF2-40B4-BE49-F238E27FC236}">
                <a16:creationId xmlns:a16="http://schemas.microsoft.com/office/drawing/2014/main" id="{887F5FDD-733A-4009-AF23-EB8DE5DD90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4951" y="2379135"/>
            <a:ext cx="598194" cy="598194"/>
          </a:xfrm>
          <a:prstGeom prst="rect">
            <a:avLst/>
          </a:prstGeom>
        </p:spPr>
      </p:pic>
      <p:sp>
        <p:nvSpPr>
          <p:cNvPr id="7" name="TextBox 6">
            <a:extLst>
              <a:ext uri="{FF2B5EF4-FFF2-40B4-BE49-F238E27FC236}">
                <a16:creationId xmlns:a16="http://schemas.microsoft.com/office/drawing/2014/main" id="{8966629D-03D5-4B95-9A39-7C11BCB1C770}"/>
              </a:ext>
            </a:extLst>
          </p:cNvPr>
          <p:cNvSpPr txBox="1"/>
          <p:nvPr/>
        </p:nvSpPr>
        <p:spPr>
          <a:xfrm>
            <a:off x="1227324" y="1491630"/>
            <a:ext cx="7627842" cy="31700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Focus on standards, but without prescription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Getting rid of unnecessary bureaucracy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Short, user-friendly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Greater freedom about where and how solicitors can practise </a:t>
            </a:r>
          </a:p>
        </p:txBody>
      </p:sp>
      <p:pic>
        <p:nvPicPr>
          <p:cNvPr id="9" name="Graphic 8" descr="Paper">
            <a:extLst>
              <a:ext uri="{FF2B5EF4-FFF2-40B4-BE49-F238E27FC236}">
                <a16:creationId xmlns:a16="http://schemas.microsoft.com/office/drawing/2014/main" id="{00DA7267-5C64-43E9-A16C-7053531C5A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834" y="3236565"/>
            <a:ext cx="644467" cy="644467"/>
          </a:xfrm>
          <a:prstGeom prst="rect">
            <a:avLst/>
          </a:prstGeom>
        </p:spPr>
      </p:pic>
      <p:pic>
        <p:nvPicPr>
          <p:cNvPr id="10" name="Picture 9">
            <a:extLst>
              <a:ext uri="{FF2B5EF4-FFF2-40B4-BE49-F238E27FC236}">
                <a16:creationId xmlns:a16="http://schemas.microsoft.com/office/drawing/2014/main" id="{C87B4221-1448-4CF7-9F4C-76D91DD5CA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750" y="1368413"/>
            <a:ext cx="760364" cy="797759"/>
          </a:xfrm>
          <a:prstGeom prst="rect">
            <a:avLst/>
          </a:prstGeom>
        </p:spPr>
      </p:pic>
      <p:pic>
        <p:nvPicPr>
          <p:cNvPr id="4" name="Picture 3">
            <a:extLst>
              <a:ext uri="{FF2B5EF4-FFF2-40B4-BE49-F238E27FC236}">
                <a16:creationId xmlns:a16="http://schemas.microsoft.com/office/drawing/2014/main" id="{869709C8-6F66-45BD-9DDD-722A1A0B57DC}"/>
              </a:ext>
            </a:extLst>
          </p:cNvPr>
          <p:cNvPicPr>
            <a:picLocks noChangeAspect="1"/>
          </p:cNvPicPr>
          <p:nvPr/>
        </p:nvPicPr>
        <p:blipFill>
          <a:blip r:embed="rId8"/>
          <a:stretch>
            <a:fillRect/>
          </a:stretch>
        </p:blipFill>
        <p:spPr>
          <a:xfrm>
            <a:off x="286750" y="4140268"/>
            <a:ext cx="876422" cy="562053"/>
          </a:xfrm>
          <a:prstGeom prst="rect">
            <a:avLst/>
          </a:prstGeom>
        </p:spPr>
      </p:pic>
    </p:spTree>
    <p:extLst>
      <p:ext uri="{BB962C8B-B14F-4D97-AF65-F5344CB8AC3E}">
        <p14:creationId xmlns:p14="http://schemas.microsoft.com/office/powerpoint/2010/main" val="2632477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8043A91-5134-4A26-8748-EC1200C12F6E}"/>
              </a:ext>
            </a:extLst>
          </p:cNvPr>
          <p:cNvSpPr/>
          <p:nvPr/>
        </p:nvSpPr>
        <p:spPr bwMode="auto">
          <a:xfrm>
            <a:off x="346802" y="1203598"/>
            <a:ext cx="1584176" cy="3816424"/>
          </a:xfrm>
          <a:prstGeom prst="roundRect">
            <a:avLst/>
          </a:prstGeom>
          <a:noFill/>
          <a:ln w="9525" cap="flat" cmpd="sng" algn="ctr">
            <a:solidFill>
              <a:srgbClr val="B500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9" name="Rectangle: Rounded Corners 8">
            <a:extLst>
              <a:ext uri="{FF2B5EF4-FFF2-40B4-BE49-F238E27FC236}">
                <a16:creationId xmlns:a16="http://schemas.microsoft.com/office/drawing/2014/main" id="{52538C92-B034-46E2-A5AB-6EEAB93E4D3F}"/>
              </a:ext>
            </a:extLst>
          </p:cNvPr>
          <p:cNvSpPr/>
          <p:nvPr/>
        </p:nvSpPr>
        <p:spPr bwMode="auto">
          <a:xfrm>
            <a:off x="2051720" y="1203598"/>
            <a:ext cx="1584176" cy="3816424"/>
          </a:xfrm>
          <a:prstGeom prst="roundRect">
            <a:avLst/>
          </a:prstGeom>
          <a:noFill/>
          <a:ln w="9525" cap="flat" cmpd="sng" algn="ctr">
            <a:solidFill>
              <a:srgbClr val="B500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0" name="Rectangle: Rounded Corners 9">
            <a:extLst>
              <a:ext uri="{FF2B5EF4-FFF2-40B4-BE49-F238E27FC236}">
                <a16:creationId xmlns:a16="http://schemas.microsoft.com/office/drawing/2014/main" id="{00920EA5-7B57-4D1B-A6FB-5BB9708A8334}"/>
              </a:ext>
            </a:extLst>
          </p:cNvPr>
          <p:cNvSpPr/>
          <p:nvPr/>
        </p:nvSpPr>
        <p:spPr bwMode="auto">
          <a:xfrm>
            <a:off x="3756638" y="1196298"/>
            <a:ext cx="1584176" cy="3816424"/>
          </a:xfrm>
          <a:prstGeom prst="roundRect">
            <a:avLst/>
          </a:prstGeom>
          <a:noFill/>
          <a:ln w="9525" cap="flat" cmpd="sng" algn="ctr">
            <a:solidFill>
              <a:srgbClr val="B500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1" name="Rectangle: Rounded Corners 10">
            <a:extLst>
              <a:ext uri="{FF2B5EF4-FFF2-40B4-BE49-F238E27FC236}">
                <a16:creationId xmlns:a16="http://schemas.microsoft.com/office/drawing/2014/main" id="{E893AEC2-D7CE-4696-A228-B40F2D843CD2}"/>
              </a:ext>
            </a:extLst>
          </p:cNvPr>
          <p:cNvSpPr/>
          <p:nvPr/>
        </p:nvSpPr>
        <p:spPr bwMode="auto">
          <a:xfrm>
            <a:off x="5461556" y="1196298"/>
            <a:ext cx="1584176" cy="3816424"/>
          </a:xfrm>
          <a:prstGeom prst="roundRect">
            <a:avLst/>
          </a:prstGeom>
          <a:noFill/>
          <a:ln w="9525" cap="flat" cmpd="sng" algn="ctr">
            <a:solidFill>
              <a:srgbClr val="B500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2" name="Rectangle: Rounded Corners 11">
            <a:extLst>
              <a:ext uri="{FF2B5EF4-FFF2-40B4-BE49-F238E27FC236}">
                <a16:creationId xmlns:a16="http://schemas.microsoft.com/office/drawing/2014/main" id="{B75BFD87-44DF-4598-863C-1D837EF3A5CE}"/>
              </a:ext>
            </a:extLst>
          </p:cNvPr>
          <p:cNvSpPr/>
          <p:nvPr/>
        </p:nvSpPr>
        <p:spPr bwMode="auto">
          <a:xfrm>
            <a:off x="7166474" y="1203598"/>
            <a:ext cx="1584176" cy="3816424"/>
          </a:xfrm>
          <a:prstGeom prst="roundRect">
            <a:avLst/>
          </a:prstGeom>
          <a:noFill/>
          <a:ln w="9525" cap="flat" cmpd="sng" algn="ctr">
            <a:solidFill>
              <a:srgbClr val="B500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3" name="TextBox 12">
            <a:extLst>
              <a:ext uri="{FF2B5EF4-FFF2-40B4-BE49-F238E27FC236}">
                <a16:creationId xmlns:a16="http://schemas.microsoft.com/office/drawing/2014/main" id="{826E364B-FFBD-462C-9CBB-07858F5910EE}"/>
              </a:ext>
            </a:extLst>
          </p:cNvPr>
          <p:cNvSpPr txBox="1"/>
          <p:nvPr/>
        </p:nvSpPr>
        <p:spPr>
          <a:xfrm>
            <a:off x="504721" y="3507854"/>
            <a:ext cx="1224136"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Revised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principles</a:t>
            </a:r>
          </a:p>
        </p:txBody>
      </p:sp>
      <p:sp>
        <p:nvSpPr>
          <p:cNvPr id="14" name="TextBox 13">
            <a:extLst>
              <a:ext uri="{FF2B5EF4-FFF2-40B4-BE49-F238E27FC236}">
                <a16:creationId xmlns:a16="http://schemas.microsoft.com/office/drawing/2014/main" id="{48294F8F-0405-4ADE-BA6B-F678FC385D41}"/>
              </a:ext>
            </a:extLst>
          </p:cNvPr>
          <p:cNvSpPr txBox="1"/>
          <p:nvPr/>
        </p:nvSpPr>
        <p:spPr>
          <a:xfrm>
            <a:off x="2115684" y="3290261"/>
            <a:ext cx="1456248" cy="147732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New codes of conduct for individuals and firms</a:t>
            </a:r>
          </a:p>
        </p:txBody>
      </p:sp>
      <p:sp>
        <p:nvSpPr>
          <p:cNvPr id="16" name="TextBox 15">
            <a:extLst>
              <a:ext uri="{FF2B5EF4-FFF2-40B4-BE49-F238E27FC236}">
                <a16:creationId xmlns:a16="http://schemas.microsoft.com/office/drawing/2014/main" id="{28A6E456-3056-46C4-9E89-95E451E61846}"/>
              </a:ext>
            </a:extLst>
          </p:cNvPr>
          <p:cNvSpPr txBox="1"/>
          <p:nvPr/>
        </p:nvSpPr>
        <p:spPr>
          <a:xfrm>
            <a:off x="3756638" y="3417854"/>
            <a:ext cx="1584176"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Enforcement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Strategy</a:t>
            </a:r>
          </a:p>
        </p:txBody>
      </p:sp>
      <p:sp>
        <p:nvSpPr>
          <p:cNvPr id="17" name="TextBox 16">
            <a:extLst>
              <a:ext uri="{FF2B5EF4-FFF2-40B4-BE49-F238E27FC236}">
                <a16:creationId xmlns:a16="http://schemas.microsoft.com/office/drawing/2014/main" id="{3ABA91E7-2C12-403A-AD26-0F5006F73ACE}"/>
              </a:ext>
            </a:extLst>
          </p:cNvPr>
          <p:cNvSpPr txBox="1"/>
          <p:nvPr/>
        </p:nvSpPr>
        <p:spPr>
          <a:xfrm>
            <a:off x="5470483" y="3369354"/>
            <a:ext cx="1566321"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Simplified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Accounts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Rules</a:t>
            </a:r>
          </a:p>
        </p:txBody>
      </p:sp>
      <p:pic>
        <p:nvPicPr>
          <p:cNvPr id="19" name="Graphic 18" descr="User">
            <a:extLst>
              <a:ext uri="{FF2B5EF4-FFF2-40B4-BE49-F238E27FC236}">
                <a16:creationId xmlns:a16="http://schemas.microsoft.com/office/drawing/2014/main" id="{7563A725-5001-4156-82C2-3716B702EB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37033" y="1402927"/>
            <a:ext cx="827805" cy="827805"/>
          </a:xfrm>
          <a:prstGeom prst="rect">
            <a:avLst/>
          </a:prstGeom>
        </p:spPr>
      </p:pic>
      <p:pic>
        <p:nvPicPr>
          <p:cNvPr id="21" name="Graphic 20" descr="City">
            <a:extLst>
              <a:ext uri="{FF2B5EF4-FFF2-40B4-BE49-F238E27FC236}">
                <a16:creationId xmlns:a16="http://schemas.microsoft.com/office/drawing/2014/main" id="{F3CC3A18-1F07-40A9-A978-92FE62F3E9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11306" y="2210023"/>
            <a:ext cx="827805" cy="827805"/>
          </a:xfrm>
          <a:prstGeom prst="rect">
            <a:avLst/>
          </a:prstGeom>
        </p:spPr>
      </p:pic>
      <p:pic>
        <p:nvPicPr>
          <p:cNvPr id="23" name="Graphic 22" descr="Calculator">
            <a:extLst>
              <a:ext uri="{FF2B5EF4-FFF2-40B4-BE49-F238E27FC236}">
                <a16:creationId xmlns:a16="http://schemas.microsoft.com/office/drawing/2014/main" id="{DEC1973D-6939-4543-BD5F-7857988ED0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52615" y="1773866"/>
            <a:ext cx="1202058" cy="1202058"/>
          </a:xfrm>
          <a:prstGeom prst="rect">
            <a:avLst/>
          </a:prstGeom>
        </p:spPr>
      </p:pic>
      <p:pic>
        <p:nvPicPr>
          <p:cNvPr id="25" name="Graphic 24" descr="Scales of Justice">
            <a:extLst>
              <a:ext uri="{FF2B5EF4-FFF2-40B4-BE49-F238E27FC236}">
                <a16:creationId xmlns:a16="http://schemas.microsoft.com/office/drawing/2014/main" id="{FF46EDEE-9E23-4FF6-99EC-93601F2012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5842" y="1910443"/>
            <a:ext cx="1063399" cy="1063399"/>
          </a:xfrm>
          <a:prstGeom prst="rect">
            <a:avLst/>
          </a:prstGeom>
        </p:spPr>
      </p:pic>
      <p:sp>
        <p:nvSpPr>
          <p:cNvPr id="33" name="Rectangle 2">
            <a:extLst>
              <a:ext uri="{FF2B5EF4-FFF2-40B4-BE49-F238E27FC236}">
                <a16:creationId xmlns:a16="http://schemas.microsoft.com/office/drawing/2014/main" id="{CEC75E3B-93FC-4574-839E-72E02E8236E3}"/>
              </a:ext>
            </a:extLst>
          </p:cNvPr>
          <p:cNvSpPr>
            <a:spLocks noGrp="1" noChangeArrowheads="1"/>
          </p:cNvSpPr>
          <p:nvPr>
            <p:ph type="title"/>
          </p:nvPr>
        </p:nvSpPr>
        <p:spPr>
          <a:xfrm>
            <a:off x="323528" y="130324"/>
            <a:ext cx="6481092" cy="857250"/>
          </a:xfrm>
        </p:spPr>
        <p:txBody>
          <a:bodyPr/>
          <a:lstStyle/>
          <a:p>
            <a:pPr eaLnBrk="1" hangingPunct="1"/>
            <a:r>
              <a:rPr lang="en-GB" dirty="0">
                <a:ea typeface="ＭＳ Ｐゴシック" pitchFamily="34" charset="-128"/>
              </a:rPr>
              <a:t>SRA Standards and Regulations</a:t>
            </a:r>
          </a:p>
        </p:txBody>
      </p:sp>
      <p:pic>
        <p:nvPicPr>
          <p:cNvPr id="3" name="Graphic 2" descr="Unlock">
            <a:extLst>
              <a:ext uri="{FF2B5EF4-FFF2-40B4-BE49-F238E27FC236}">
                <a16:creationId xmlns:a16="http://schemas.microsoft.com/office/drawing/2014/main" id="{BAF5F4DB-B0AB-4A7C-BAD2-92C808CE04D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50085" y="1944552"/>
            <a:ext cx="1043830" cy="1043830"/>
          </a:xfrm>
          <a:prstGeom prst="rect">
            <a:avLst/>
          </a:prstGeom>
        </p:spPr>
      </p:pic>
      <p:sp>
        <p:nvSpPr>
          <p:cNvPr id="7" name="TextBox 6">
            <a:extLst>
              <a:ext uri="{FF2B5EF4-FFF2-40B4-BE49-F238E27FC236}">
                <a16:creationId xmlns:a16="http://schemas.microsoft.com/office/drawing/2014/main" id="{38A37897-C6B6-41A5-B153-9E284509F307}"/>
              </a:ext>
            </a:extLst>
          </p:cNvPr>
          <p:cNvSpPr txBox="1"/>
          <p:nvPr/>
        </p:nvSpPr>
        <p:spPr>
          <a:xfrm>
            <a:off x="2930421" y="1769067"/>
            <a:ext cx="60446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a:t>
            </a:r>
          </a:p>
        </p:txBody>
      </p:sp>
      <p:sp>
        <p:nvSpPr>
          <p:cNvPr id="20" name="TextBox 19">
            <a:extLst>
              <a:ext uri="{FF2B5EF4-FFF2-40B4-BE49-F238E27FC236}">
                <a16:creationId xmlns:a16="http://schemas.microsoft.com/office/drawing/2014/main" id="{53807923-66BB-4B7C-8748-F477E3C5BA00}"/>
              </a:ext>
            </a:extLst>
          </p:cNvPr>
          <p:cNvSpPr txBox="1"/>
          <p:nvPr/>
        </p:nvSpPr>
        <p:spPr>
          <a:xfrm>
            <a:off x="7216301" y="3376612"/>
            <a:ext cx="1566321"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New</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practising flexibility</a:t>
            </a:r>
          </a:p>
        </p:txBody>
      </p:sp>
      <p:pic>
        <p:nvPicPr>
          <p:cNvPr id="22" name="Graphic 21" descr="Network">
            <a:extLst>
              <a:ext uri="{FF2B5EF4-FFF2-40B4-BE49-F238E27FC236}">
                <a16:creationId xmlns:a16="http://schemas.microsoft.com/office/drawing/2014/main" id="{10BF33AC-B5B3-425C-A37D-282F44EFA7C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42261" y="1949375"/>
            <a:ext cx="914400" cy="914400"/>
          </a:xfrm>
          <a:prstGeom prst="rect">
            <a:avLst/>
          </a:prstGeom>
        </p:spPr>
      </p:pic>
    </p:spTree>
    <p:extLst>
      <p:ext uri="{BB962C8B-B14F-4D97-AF65-F5344CB8AC3E}">
        <p14:creationId xmlns:p14="http://schemas.microsoft.com/office/powerpoint/2010/main" val="4181146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FC4F6-90D5-47F8-9693-35BB426ABAC6}"/>
              </a:ext>
            </a:extLst>
          </p:cNvPr>
          <p:cNvSpPr>
            <a:spLocks noGrp="1"/>
          </p:cNvSpPr>
          <p:nvPr>
            <p:ph type="title"/>
          </p:nvPr>
        </p:nvSpPr>
        <p:spPr>
          <a:xfrm>
            <a:off x="251520" y="130324"/>
            <a:ext cx="6481415" cy="857250"/>
          </a:xfrm>
        </p:spPr>
        <p:txBody>
          <a:bodyPr/>
          <a:lstStyle/>
          <a:p>
            <a:r>
              <a:rPr lang="en-GB" dirty="0"/>
              <a:t>Principles</a:t>
            </a:r>
          </a:p>
        </p:txBody>
      </p:sp>
      <p:pic>
        <p:nvPicPr>
          <p:cNvPr id="15" name="Graphic 14" descr="Scales of Justice">
            <a:extLst>
              <a:ext uri="{FF2B5EF4-FFF2-40B4-BE49-F238E27FC236}">
                <a16:creationId xmlns:a16="http://schemas.microsoft.com/office/drawing/2014/main" id="{9DCA76AC-A575-4C1D-BBA8-12DA22383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6281" y="1585670"/>
            <a:ext cx="1168087" cy="1168087"/>
          </a:xfrm>
          <a:prstGeom prst="rect">
            <a:avLst/>
          </a:prstGeom>
        </p:spPr>
      </p:pic>
      <p:sp>
        <p:nvSpPr>
          <p:cNvPr id="20" name="TextBox 19">
            <a:extLst>
              <a:ext uri="{FF2B5EF4-FFF2-40B4-BE49-F238E27FC236}">
                <a16:creationId xmlns:a16="http://schemas.microsoft.com/office/drawing/2014/main" id="{5967B50B-EA21-4396-98FA-E52687BA29E8}"/>
              </a:ext>
            </a:extLst>
          </p:cNvPr>
          <p:cNvSpPr txBox="1"/>
          <p:nvPr/>
        </p:nvSpPr>
        <p:spPr>
          <a:xfrm>
            <a:off x="3203848" y="2945229"/>
            <a:ext cx="216024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Ten principles down to seven</a:t>
            </a:r>
          </a:p>
        </p:txBody>
      </p:sp>
      <p:pic>
        <p:nvPicPr>
          <p:cNvPr id="3" name="Picture 2">
            <a:extLst>
              <a:ext uri="{FF2B5EF4-FFF2-40B4-BE49-F238E27FC236}">
                <a16:creationId xmlns:a16="http://schemas.microsoft.com/office/drawing/2014/main" id="{0B6BC2F6-E177-4364-8114-6D3C0B98C165}"/>
              </a:ext>
            </a:extLst>
          </p:cNvPr>
          <p:cNvPicPr>
            <a:picLocks noChangeAspect="1"/>
          </p:cNvPicPr>
          <p:nvPr/>
        </p:nvPicPr>
        <p:blipFill>
          <a:blip r:embed="rId5"/>
          <a:stretch>
            <a:fillRect/>
          </a:stretch>
        </p:blipFill>
        <p:spPr>
          <a:xfrm>
            <a:off x="788430" y="1635646"/>
            <a:ext cx="1230436" cy="1240691"/>
          </a:xfrm>
          <a:prstGeom prst="rect">
            <a:avLst/>
          </a:prstGeom>
        </p:spPr>
      </p:pic>
      <p:pic>
        <p:nvPicPr>
          <p:cNvPr id="23" name="Graphic 22" descr="Arrow: Rotate right">
            <a:extLst>
              <a:ext uri="{FF2B5EF4-FFF2-40B4-BE49-F238E27FC236}">
                <a16:creationId xmlns:a16="http://schemas.microsoft.com/office/drawing/2014/main" id="{214003D9-B808-4CB0-8146-8B24A10D4F6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19872" y="1635645"/>
            <a:ext cx="1240691" cy="1240691"/>
          </a:xfrm>
          <a:prstGeom prst="rect">
            <a:avLst/>
          </a:prstGeom>
        </p:spPr>
      </p:pic>
      <p:sp>
        <p:nvSpPr>
          <p:cNvPr id="7" name="TextBox 6">
            <a:extLst>
              <a:ext uri="{FF2B5EF4-FFF2-40B4-BE49-F238E27FC236}">
                <a16:creationId xmlns:a16="http://schemas.microsoft.com/office/drawing/2014/main" id="{39FDEC9D-CC1C-4D53-81C5-388497879FED}"/>
              </a:ext>
            </a:extLst>
          </p:cNvPr>
          <p:cNvSpPr txBox="1"/>
          <p:nvPr/>
        </p:nvSpPr>
        <p:spPr>
          <a:xfrm>
            <a:off x="431540" y="2931790"/>
            <a:ext cx="1944216"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Apply to all solicitors</a:t>
            </a:r>
          </a:p>
        </p:txBody>
      </p:sp>
      <p:sp>
        <p:nvSpPr>
          <p:cNvPr id="8" name="TextBox 7">
            <a:extLst>
              <a:ext uri="{FF2B5EF4-FFF2-40B4-BE49-F238E27FC236}">
                <a16:creationId xmlns:a16="http://schemas.microsoft.com/office/drawing/2014/main" id="{D4613042-F976-432E-9E2E-BCC4B17A6E5B}"/>
              </a:ext>
            </a:extLst>
          </p:cNvPr>
          <p:cNvSpPr txBox="1"/>
          <p:nvPr/>
        </p:nvSpPr>
        <p:spPr>
          <a:xfrm>
            <a:off x="5986432" y="2945229"/>
            <a:ext cx="2627784"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Honesty and integrity separate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5537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FC4F6-90D5-47F8-9693-35BB426ABAC6}"/>
              </a:ext>
            </a:extLst>
          </p:cNvPr>
          <p:cNvSpPr>
            <a:spLocks noGrp="1"/>
          </p:cNvSpPr>
          <p:nvPr>
            <p:ph type="title"/>
          </p:nvPr>
        </p:nvSpPr>
        <p:spPr>
          <a:xfrm>
            <a:off x="322833" y="130324"/>
            <a:ext cx="6481415" cy="857250"/>
          </a:xfrm>
        </p:spPr>
        <p:txBody>
          <a:bodyPr/>
          <a:lstStyle/>
          <a:p>
            <a:r>
              <a:rPr lang="en-GB" dirty="0"/>
              <a:t>Codes</a:t>
            </a:r>
          </a:p>
        </p:txBody>
      </p:sp>
      <p:pic>
        <p:nvPicPr>
          <p:cNvPr id="16" name="Graphic 15" descr="User">
            <a:extLst>
              <a:ext uri="{FF2B5EF4-FFF2-40B4-BE49-F238E27FC236}">
                <a16:creationId xmlns:a16="http://schemas.microsoft.com/office/drawing/2014/main" id="{E184D139-DC54-4E66-9F26-5301CF34DE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95039" y="1229743"/>
            <a:ext cx="1199791" cy="1199791"/>
          </a:xfrm>
          <a:prstGeom prst="rect">
            <a:avLst/>
          </a:prstGeom>
        </p:spPr>
      </p:pic>
      <p:pic>
        <p:nvPicPr>
          <p:cNvPr id="18" name="Graphic 17" descr="City">
            <a:extLst>
              <a:ext uri="{FF2B5EF4-FFF2-40B4-BE49-F238E27FC236}">
                <a16:creationId xmlns:a16="http://schemas.microsoft.com/office/drawing/2014/main" id="{EB5C4843-6F35-4D23-9A9A-031BFEFD49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4864" y="1145702"/>
            <a:ext cx="1277999" cy="1277999"/>
          </a:xfrm>
          <a:prstGeom prst="rect">
            <a:avLst/>
          </a:prstGeom>
        </p:spPr>
      </p:pic>
      <p:sp>
        <p:nvSpPr>
          <p:cNvPr id="21" name="TextBox 20">
            <a:extLst>
              <a:ext uri="{FF2B5EF4-FFF2-40B4-BE49-F238E27FC236}">
                <a16:creationId xmlns:a16="http://schemas.microsoft.com/office/drawing/2014/main" id="{B47563C9-3F19-42C5-BC69-C1C2A7996409}"/>
              </a:ext>
            </a:extLst>
          </p:cNvPr>
          <p:cNvSpPr txBox="1"/>
          <p:nvPr/>
        </p:nvSpPr>
        <p:spPr>
          <a:xfrm>
            <a:off x="6664370" y="2423701"/>
            <a:ext cx="3129531"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No indicative behaviours</a:t>
            </a:r>
          </a:p>
        </p:txBody>
      </p:sp>
      <p:sp>
        <p:nvSpPr>
          <p:cNvPr id="5" name="TextBox 4">
            <a:extLst>
              <a:ext uri="{FF2B5EF4-FFF2-40B4-BE49-F238E27FC236}">
                <a16:creationId xmlns:a16="http://schemas.microsoft.com/office/drawing/2014/main" id="{00DE4259-2970-46D6-964B-6100E899007B}"/>
              </a:ext>
            </a:extLst>
          </p:cNvPr>
          <p:cNvSpPr txBox="1"/>
          <p:nvPr/>
        </p:nvSpPr>
        <p:spPr>
          <a:xfrm>
            <a:off x="257720" y="2355726"/>
            <a:ext cx="2592288" cy="246221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Code for individuals: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applies to all solicitors, whoever they are and wherever they work</a:t>
            </a:r>
            <a:endParaRPr kumimoji="0" lang="en-GB"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3" name="TextBox 22">
            <a:extLst>
              <a:ext uri="{FF2B5EF4-FFF2-40B4-BE49-F238E27FC236}">
                <a16:creationId xmlns:a16="http://schemas.microsoft.com/office/drawing/2014/main" id="{9B76E911-66FA-41A0-B43E-068C5B357656}"/>
              </a:ext>
            </a:extLst>
          </p:cNvPr>
          <p:cNvSpPr txBox="1"/>
          <p:nvPr/>
        </p:nvSpPr>
        <p:spPr>
          <a:xfrm>
            <a:off x="3347864" y="2423701"/>
            <a:ext cx="2592288" cy="178510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Code for firms: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rPr>
              <a:t>Sets out standards and business controls expected of firms</a:t>
            </a:r>
            <a:endParaRPr kumimoji="0" lang="en-GB"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pic>
        <p:nvPicPr>
          <p:cNvPr id="8" name="Graphic 7" descr="Medical">
            <a:extLst>
              <a:ext uri="{FF2B5EF4-FFF2-40B4-BE49-F238E27FC236}">
                <a16:creationId xmlns:a16="http://schemas.microsoft.com/office/drawing/2014/main" id="{C9ADBF87-8E9F-4C77-B727-80AD0A6B1A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8705753">
            <a:off x="6956786" y="1284565"/>
            <a:ext cx="1090149" cy="1090149"/>
          </a:xfrm>
          <a:prstGeom prst="rect">
            <a:avLst/>
          </a:prstGeom>
        </p:spPr>
      </p:pic>
    </p:spTree>
    <p:extLst>
      <p:ext uri="{BB962C8B-B14F-4D97-AF65-F5344CB8AC3E}">
        <p14:creationId xmlns:p14="http://schemas.microsoft.com/office/powerpoint/2010/main" val="657212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D02DC-3E81-4F80-B0B2-B8291AB9E770}"/>
              </a:ext>
            </a:extLst>
          </p:cNvPr>
          <p:cNvSpPr>
            <a:spLocks noGrp="1"/>
          </p:cNvSpPr>
          <p:nvPr>
            <p:ph type="title"/>
          </p:nvPr>
        </p:nvSpPr>
        <p:spPr>
          <a:xfrm>
            <a:off x="250825" y="130324"/>
            <a:ext cx="4895850" cy="857250"/>
          </a:xfrm>
        </p:spPr>
        <p:txBody>
          <a:bodyPr/>
          <a:lstStyle/>
          <a:p>
            <a:r>
              <a:rPr lang="en-GB" dirty="0"/>
              <a:t>Enforcement Strategy</a:t>
            </a:r>
          </a:p>
        </p:txBody>
      </p:sp>
      <p:sp>
        <p:nvSpPr>
          <p:cNvPr id="3" name="Content Placeholder 2">
            <a:extLst>
              <a:ext uri="{FF2B5EF4-FFF2-40B4-BE49-F238E27FC236}">
                <a16:creationId xmlns:a16="http://schemas.microsoft.com/office/drawing/2014/main" id="{E83EFE87-02EF-40CA-B758-BEF1C4C8D6A7}"/>
              </a:ext>
            </a:extLst>
          </p:cNvPr>
          <p:cNvSpPr>
            <a:spLocks noGrp="1"/>
          </p:cNvSpPr>
          <p:nvPr>
            <p:ph idx="1"/>
          </p:nvPr>
        </p:nvSpPr>
        <p:spPr>
          <a:xfrm>
            <a:off x="1547664" y="1138436"/>
            <a:ext cx="7416824" cy="3737570"/>
          </a:xfrm>
        </p:spPr>
        <p:txBody>
          <a:bodyPr/>
          <a:lstStyle/>
          <a:p>
            <a:pPr marL="0" indent="0">
              <a:buNone/>
            </a:pPr>
            <a:endParaRPr lang="en-GB" sz="2200" dirty="0">
              <a:solidFill>
                <a:schemeClr val="tx1"/>
              </a:solidFill>
            </a:endParaRPr>
          </a:p>
          <a:p>
            <a:pPr marL="0" indent="0">
              <a:buNone/>
            </a:pPr>
            <a:r>
              <a:rPr lang="en-GB" sz="2200" dirty="0">
                <a:solidFill>
                  <a:schemeClr val="tx1"/>
                </a:solidFill>
              </a:rPr>
              <a:t>Clarity for the public and the profession</a:t>
            </a:r>
          </a:p>
          <a:p>
            <a:pPr marL="0" indent="0">
              <a:buNone/>
            </a:pPr>
            <a:endParaRPr lang="en-GB" sz="2500" dirty="0">
              <a:solidFill>
                <a:schemeClr val="tx1"/>
              </a:solidFill>
            </a:endParaRPr>
          </a:p>
          <a:p>
            <a:pPr marL="0" indent="0">
              <a:buNone/>
            </a:pPr>
            <a:r>
              <a:rPr lang="en-GB" sz="2200" dirty="0">
                <a:solidFill>
                  <a:schemeClr val="tx1"/>
                </a:solidFill>
              </a:rPr>
              <a:t>Why and when we will take action</a:t>
            </a:r>
          </a:p>
          <a:p>
            <a:pPr marL="0" indent="0">
              <a:buNone/>
            </a:pPr>
            <a:endParaRPr lang="en-GB" sz="2500" dirty="0">
              <a:solidFill>
                <a:schemeClr val="tx1"/>
              </a:solidFill>
            </a:endParaRPr>
          </a:p>
          <a:p>
            <a:pPr marL="0" indent="0">
              <a:buNone/>
            </a:pPr>
            <a:r>
              <a:rPr lang="en-GB" sz="2200" dirty="0">
                <a:solidFill>
                  <a:schemeClr val="tx1"/>
                </a:solidFill>
              </a:rPr>
              <a:t>Mitigating and aggravating factors</a:t>
            </a:r>
          </a:p>
          <a:p>
            <a:pPr marL="0" indent="0">
              <a:buNone/>
            </a:pPr>
            <a:endParaRPr lang="en-GB" sz="2500" dirty="0">
              <a:solidFill>
                <a:schemeClr val="tx1"/>
              </a:solidFill>
            </a:endParaRPr>
          </a:p>
          <a:p>
            <a:pPr marL="0" indent="0">
              <a:buNone/>
            </a:pPr>
            <a:r>
              <a:rPr lang="en-GB" sz="2200" dirty="0">
                <a:solidFill>
                  <a:schemeClr val="tx1"/>
                </a:solidFill>
              </a:rPr>
              <a:t>Enforcement in practice guides</a:t>
            </a:r>
          </a:p>
          <a:p>
            <a:pPr marL="0" indent="0">
              <a:buNone/>
            </a:pPr>
            <a:endParaRPr lang="en-GB" dirty="0">
              <a:solidFill>
                <a:schemeClr val="tx1"/>
              </a:solidFill>
            </a:endParaRPr>
          </a:p>
          <a:p>
            <a:pPr marL="0" indent="0">
              <a:buNone/>
            </a:pPr>
            <a:endParaRPr lang="en-GB" dirty="0"/>
          </a:p>
        </p:txBody>
      </p:sp>
      <p:pic>
        <p:nvPicPr>
          <p:cNvPr id="4" name="Graphic 3" descr="Bullseye">
            <a:extLst>
              <a:ext uri="{FF2B5EF4-FFF2-40B4-BE49-F238E27FC236}">
                <a16:creationId xmlns:a16="http://schemas.microsoft.com/office/drawing/2014/main" id="{B05A26BC-3396-46E2-9183-FE6BF194E1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385" y="1421443"/>
            <a:ext cx="706910" cy="706910"/>
          </a:xfrm>
          <a:prstGeom prst="rect">
            <a:avLst/>
          </a:prstGeom>
        </p:spPr>
      </p:pic>
      <p:pic>
        <p:nvPicPr>
          <p:cNvPr id="7" name="Graphic 6" descr="Sign">
            <a:extLst>
              <a:ext uri="{FF2B5EF4-FFF2-40B4-BE49-F238E27FC236}">
                <a16:creationId xmlns:a16="http://schemas.microsoft.com/office/drawing/2014/main" id="{95DE99B7-B3C4-449C-80EE-70E541370B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9025" y="4051957"/>
            <a:ext cx="786176" cy="786176"/>
          </a:xfrm>
          <a:prstGeom prst="rect">
            <a:avLst/>
          </a:prstGeom>
        </p:spPr>
      </p:pic>
      <p:sp>
        <p:nvSpPr>
          <p:cNvPr id="8" name="Thought Bubble: Cloud 7">
            <a:extLst>
              <a:ext uri="{FF2B5EF4-FFF2-40B4-BE49-F238E27FC236}">
                <a16:creationId xmlns:a16="http://schemas.microsoft.com/office/drawing/2014/main" id="{A9A1915C-256C-4ECB-BCE8-B498C56BB9F0}"/>
              </a:ext>
            </a:extLst>
          </p:cNvPr>
          <p:cNvSpPr/>
          <p:nvPr/>
        </p:nvSpPr>
        <p:spPr bwMode="auto">
          <a:xfrm>
            <a:off x="748765" y="2405546"/>
            <a:ext cx="616149" cy="487258"/>
          </a:xfrm>
          <a:prstGeom prst="cloudCallout">
            <a:avLst/>
          </a:prstGeom>
          <a:solidFill>
            <a:schemeClr val="bg1"/>
          </a:solidFill>
          <a:ln w="28575" cap="flat" cmpd="sng" algn="ctr">
            <a:solidFill>
              <a:schemeClr val="accent4">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pic>
        <p:nvPicPr>
          <p:cNvPr id="9" name="Graphic 8" descr="Checklist">
            <a:extLst>
              <a:ext uri="{FF2B5EF4-FFF2-40B4-BE49-F238E27FC236}">
                <a16:creationId xmlns:a16="http://schemas.microsoft.com/office/drawing/2014/main" id="{236FC0D8-8003-4B6D-801B-3DA77E8A3D8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658" y="3169998"/>
            <a:ext cx="706911" cy="706911"/>
          </a:xfrm>
          <a:prstGeom prst="rect">
            <a:avLst/>
          </a:prstGeom>
        </p:spPr>
      </p:pic>
    </p:spTree>
    <p:extLst>
      <p:ext uri="{BB962C8B-B14F-4D97-AF65-F5344CB8AC3E}">
        <p14:creationId xmlns:p14="http://schemas.microsoft.com/office/powerpoint/2010/main" val="122606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9140" y="92842"/>
            <a:ext cx="6625108" cy="857250"/>
          </a:xfrm>
        </p:spPr>
        <p:txBody>
          <a:bodyPr/>
          <a:lstStyle/>
          <a:p>
            <a:pPr eaLnBrk="1" hangingPunct="1"/>
            <a:r>
              <a:rPr lang="en-GB" dirty="0">
                <a:ea typeface="ＭＳ Ｐゴシック" pitchFamily="34" charset="-128"/>
              </a:rPr>
              <a:t>New Accounts Rules </a:t>
            </a:r>
          </a:p>
        </p:txBody>
      </p:sp>
      <p:sp>
        <p:nvSpPr>
          <p:cNvPr id="4099" name="Rectangle 3"/>
          <p:cNvSpPr>
            <a:spLocks noGrp="1" noChangeArrowheads="1"/>
          </p:cNvSpPr>
          <p:nvPr>
            <p:ph type="body" idx="1"/>
          </p:nvPr>
        </p:nvSpPr>
        <p:spPr>
          <a:xfrm>
            <a:off x="683084" y="1491630"/>
            <a:ext cx="8821167" cy="3357563"/>
          </a:xfrm>
        </p:spPr>
        <p:txBody>
          <a:bodyPr/>
          <a:lstStyle/>
          <a:p>
            <a:pPr marL="457200" lvl="1" indent="0" eaLnBrk="1" hangingPunct="1">
              <a:lnSpc>
                <a:spcPct val="200000"/>
              </a:lnSpc>
              <a:spcBef>
                <a:spcPts val="0"/>
              </a:spcBef>
              <a:spcAft>
                <a:spcPts val="2500"/>
              </a:spcAft>
              <a:buNone/>
            </a:pPr>
            <a:r>
              <a:rPr lang="en-GB" dirty="0">
                <a:ea typeface="ＭＳ Ｐゴシック" pitchFamily="34" charset="-128"/>
              </a:rPr>
              <a:t>Reduced prescription</a:t>
            </a:r>
          </a:p>
          <a:p>
            <a:pPr marL="457200" lvl="1" indent="0" eaLnBrk="1" hangingPunct="1">
              <a:lnSpc>
                <a:spcPct val="200000"/>
              </a:lnSpc>
              <a:spcBef>
                <a:spcPts val="0"/>
              </a:spcBef>
              <a:spcAft>
                <a:spcPts val="2500"/>
              </a:spcAft>
              <a:buNone/>
            </a:pPr>
            <a:r>
              <a:rPr lang="en-GB" dirty="0">
                <a:ea typeface="ＭＳ Ｐゴシック" pitchFamily="34" charset="-128"/>
              </a:rPr>
              <a:t>Clearer, sharper rules that set standards we expect</a:t>
            </a:r>
          </a:p>
          <a:p>
            <a:pPr marL="457200" lvl="1" indent="0" eaLnBrk="1" hangingPunct="1">
              <a:lnSpc>
                <a:spcPct val="200000"/>
              </a:lnSpc>
              <a:spcBef>
                <a:spcPts val="0"/>
              </a:spcBef>
              <a:spcAft>
                <a:spcPts val="2500"/>
              </a:spcAft>
              <a:buNone/>
            </a:pPr>
            <a:r>
              <a:rPr lang="en-GB" dirty="0">
                <a:ea typeface="ＭＳ Ｐゴシック" pitchFamily="34" charset="-128"/>
              </a:rPr>
              <a:t>Core protections remain – focus on keeping client money safe</a:t>
            </a:r>
          </a:p>
        </p:txBody>
      </p:sp>
      <p:pic>
        <p:nvPicPr>
          <p:cNvPr id="5" name="Graphic 4" descr="Arrow: Rotate right">
            <a:extLst>
              <a:ext uri="{FF2B5EF4-FFF2-40B4-BE49-F238E27FC236}">
                <a16:creationId xmlns:a16="http://schemas.microsoft.com/office/drawing/2014/main" id="{5C4EAB91-2026-4A62-BC87-7A64427473E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6911" y="1491631"/>
            <a:ext cx="720080" cy="720080"/>
          </a:xfrm>
          <a:prstGeom prst="rect">
            <a:avLst/>
          </a:prstGeom>
        </p:spPr>
      </p:pic>
      <p:pic>
        <p:nvPicPr>
          <p:cNvPr id="7" name="Graphic 6" descr="Head with Gears">
            <a:extLst>
              <a:ext uri="{FF2B5EF4-FFF2-40B4-BE49-F238E27FC236}">
                <a16:creationId xmlns:a16="http://schemas.microsoft.com/office/drawing/2014/main" id="{E9B4CBB9-0E70-4EFF-8997-D83F43A9892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1520" y="2636875"/>
            <a:ext cx="695745" cy="695745"/>
          </a:xfrm>
          <a:prstGeom prst="rect">
            <a:avLst/>
          </a:prstGeom>
        </p:spPr>
      </p:pic>
      <p:pic>
        <p:nvPicPr>
          <p:cNvPr id="9" name="Graphic 8" descr="Meeting">
            <a:extLst>
              <a:ext uri="{FF2B5EF4-FFF2-40B4-BE49-F238E27FC236}">
                <a16:creationId xmlns:a16="http://schemas.microsoft.com/office/drawing/2014/main" id="{EA6A017E-CAFE-44C7-B201-AAF71D7461C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1520" y="3625263"/>
            <a:ext cx="746687" cy="746687"/>
          </a:xfrm>
          <a:prstGeom prst="rect">
            <a:avLst/>
          </a:prstGeom>
        </p:spPr>
      </p:pic>
    </p:spTree>
    <p:extLst>
      <p:ext uri="{BB962C8B-B14F-4D97-AF65-F5344CB8AC3E}">
        <p14:creationId xmlns:p14="http://schemas.microsoft.com/office/powerpoint/2010/main" val="1767049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8342" y="248710"/>
            <a:ext cx="3703578" cy="107721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20" normalizeH="0" baseline="0" noProof="0" dirty="0">
                <a:ln>
                  <a:noFill/>
                </a:ln>
                <a:solidFill>
                  <a:srgbClr val="FFFFFF"/>
                </a:solidFill>
                <a:effectLst/>
                <a:uLnTx/>
                <a:uFillTx/>
                <a:latin typeface="Arial" pitchFamily="34" charset="0"/>
                <a:ea typeface="ＭＳ Ｐゴシック" pitchFamily="34" charset="-128"/>
                <a:cs typeface="Arial" pitchFamily="34" charset="0"/>
              </a:rPr>
              <a:t>Practising flexibility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20" normalizeH="0" baseline="0" noProof="0" dirty="0">
              <a:ln>
                <a:noFill/>
              </a:ln>
              <a:solidFill>
                <a:srgbClr val="FFFFFF"/>
              </a:solidFill>
              <a:effectLst/>
              <a:uLnTx/>
              <a:uFillTx/>
              <a:latin typeface="Arial" pitchFamily="34" charset="0"/>
              <a:ea typeface="ＭＳ Ｐゴシック" pitchFamily="34" charset="-128"/>
              <a:cs typeface="Arial" pitchFamily="34" charset="0"/>
            </a:endParaRPr>
          </a:p>
        </p:txBody>
      </p:sp>
      <p:sp>
        <p:nvSpPr>
          <p:cNvPr id="3" name="Rectangle 2">
            <a:extLst>
              <a:ext uri="{FF2B5EF4-FFF2-40B4-BE49-F238E27FC236}">
                <a16:creationId xmlns:a16="http://schemas.microsoft.com/office/drawing/2014/main" id="{04413CDA-61A2-4BB7-8C2E-FC375A92EDD6}"/>
              </a:ext>
            </a:extLst>
          </p:cNvPr>
          <p:cNvSpPr/>
          <p:nvPr/>
        </p:nvSpPr>
        <p:spPr>
          <a:xfrm>
            <a:off x="1248930" y="2439914"/>
            <a:ext cx="2808312" cy="1938992"/>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ts val="1200"/>
              </a:spcAft>
              <a:buClr>
                <a:srgbClr val="B71E3D"/>
              </a:buClr>
              <a:buSzTx/>
              <a:buFontTx/>
              <a:buNone/>
              <a:tabLst/>
              <a:defRPr/>
            </a:pPr>
            <a:r>
              <a:rPr kumimoji="0" lang="en-GB" sz="2400" b="0" i="0" u="none" strike="noStrike" kern="1200" cap="none" spc="0" normalizeH="0" baseline="0" noProof="0" dirty="0">
                <a:ln>
                  <a:noFill/>
                </a:ln>
                <a:solidFill>
                  <a:srgbClr val="000000">
                    <a:lumMod val="75000"/>
                    <a:lumOff val="25000"/>
                  </a:srgbClr>
                </a:solidFill>
                <a:effectLst/>
                <a:uLnTx/>
                <a:uFillTx/>
                <a:latin typeface="Arial" pitchFamily="34" charset="0"/>
                <a:ea typeface="SimSun" pitchFamily="2" charset="-122"/>
                <a:cs typeface="+mn-cs"/>
              </a:rPr>
              <a:t>Solicitors able to offer reserved services to the public as “freelancers”</a:t>
            </a:r>
          </a:p>
        </p:txBody>
      </p:sp>
      <p:sp>
        <p:nvSpPr>
          <p:cNvPr id="2" name="TextBox 1">
            <a:extLst>
              <a:ext uri="{FF2B5EF4-FFF2-40B4-BE49-F238E27FC236}">
                <a16:creationId xmlns:a16="http://schemas.microsoft.com/office/drawing/2014/main" id="{E7632F34-5B2C-49FA-8CD8-BA4F51F43CBE}"/>
              </a:ext>
            </a:extLst>
          </p:cNvPr>
          <p:cNvSpPr txBox="1"/>
          <p:nvPr/>
        </p:nvSpPr>
        <p:spPr>
          <a:xfrm>
            <a:off x="5148064" y="2428650"/>
            <a:ext cx="2736304" cy="230832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ts val="1200"/>
              </a:spcAft>
              <a:buClr>
                <a:srgbClr val="B71E3D"/>
              </a:buClr>
              <a:buSzTx/>
              <a:buFontTx/>
              <a:buNone/>
              <a:tabLst/>
              <a:defRPr/>
            </a:pPr>
            <a:r>
              <a:rPr kumimoji="0" lang="en-GB" sz="2400" b="0" i="0" u="none" strike="noStrike" kern="1200" cap="none" spc="0" normalizeH="0" baseline="0" noProof="0" dirty="0">
                <a:ln>
                  <a:noFill/>
                </a:ln>
                <a:solidFill>
                  <a:srgbClr val="000000">
                    <a:lumMod val="75000"/>
                    <a:lumOff val="25000"/>
                  </a:srgbClr>
                </a:solidFill>
                <a:effectLst/>
                <a:uLnTx/>
                <a:uFillTx/>
                <a:latin typeface="Arial" pitchFamily="34" charset="0"/>
                <a:ea typeface="SimSun" pitchFamily="2" charset="-122"/>
                <a:cs typeface="+mn-cs"/>
              </a:rPr>
              <a:t>Solicitors able to offer non-reserved legal services to the public in an non-regulated organisation</a:t>
            </a:r>
            <a:endParaRPr kumimoji="0" lang="en-GB"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pic>
        <p:nvPicPr>
          <p:cNvPr id="7" name="Graphic 6" descr="Briefcase">
            <a:extLst>
              <a:ext uri="{FF2B5EF4-FFF2-40B4-BE49-F238E27FC236}">
                <a16:creationId xmlns:a16="http://schemas.microsoft.com/office/drawing/2014/main" id="{501BDC92-7E93-4685-90A0-9A5247BFDA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21189" y="1492094"/>
            <a:ext cx="845683" cy="845683"/>
          </a:xfrm>
          <a:prstGeom prst="rect">
            <a:avLst/>
          </a:prstGeom>
        </p:spPr>
      </p:pic>
      <p:pic>
        <p:nvPicPr>
          <p:cNvPr id="10" name="Graphic 9" descr="Users">
            <a:extLst>
              <a:ext uri="{FF2B5EF4-FFF2-40B4-BE49-F238E27FC236}">
                <a16:creationId xmlns:a16="http://schemas.microsoft.com/office/drawing/2014/main" id="{95711D76-F5A5-4786-8ABE-4ACA17086C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02502" y="1401222"/>
            <a:ext cx="1027428" cy="1027428"/>
          </a:xfrm>
          <a:prstGeom prst="rect">
            <a:avLst/>
          </a:prstGeom>
        </p:spPr>
      </p:pic>
    </p:spTree>
    <p:extLst>
      <p:ext uri="{BB962C8B-B14F-4D97-AF65-F5344CB8AC3E}">
        <p14:creationId xmlns:p14="http://schemas.microsoft.com/office/powerpoint/2010/main" val="4011479074"/>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6324241-572E-415B-9AB7-2E460DB26ADD}" vid="{5CADC050-99BA-4224-B269-06E1C096CAE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665</TotalTime>
  <Words>2859</Words>
  <Application>Microsoft Office PowerPoint</Application>
  <PresentationFormat>On-screen Show (16:9)</PresentationFormat>
  <Paragraphs>405</Paragraphs>
  <Slides>29</Slides>
  <Notes>24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29</vt:i4>
      </vt:variant>
    </vt:vector>
  </HeadingPairs>
  <TitlesOfParts>
    <vt:vector size="35" baseType="lpstr">
      <vt:lpstr>Arial</vt:lpstr>
      <vt:lpstr>Calibri</vt:lpstr>
      <vt:lpstr>Calibri Light</vt:lpstr>
      <vt:lpstr>Default Design</vt:lpstr>
      <vt:lpstr>2_Default Design</vt:lpstr>
      <vt:lpstr>Office Theme</vt:lpstr>
      <vt:lpstr>Regulatory reform: what you need to know</vt:lpstr>
      <vt:lpstr>PowerPoint Presentation</vt:lpstr>
      <vt:lpstr>Our reforms</vt:lpstr>
      <vt:lpstr>SRA Standards and Regulations</vt:lpstr>
      <vt:lpstr>Principles</vt:lpstr>
      <vt:lpstr>Codes</vt:lpstr>
      <vt:lpstr>Enforcement Strategy</vt:lpstr>
      <vt:lpstr>New Accounts Rules </vt:lpstr>
      <vt:lpstr>PowerPoint Presentation</vt:lpstr>
      <vt:lpstr>Preparing for 25 November</vt:lpstr>
      <vt:lpstr>Guidance and support</vt:lpstr>
      <vt:lpstr>Better information</vt:lpstr>
      <vt:lpstr>Better information: the problem</vt:lpstr>
      <vt:lpstr>Better information: our approach</vt:lpstr>
      <vt:lpstr>Clickable logo </vt:lpstr>
      <vt:lpstr>The Solicitors Register</vt:lpstr>
      <vt:lpstr>Developing the Solicitors Register</vt:lpstr>
      <vt:lpstr>PowerPoint Presentation</vt:lpstr>
      <vt:lpstr>PowerPoint Presentation</vt:lpstr>
      <vt:lpstr>PowerPoint Presentation</vt:lpstr>
      <vt:lpstr>PowerPoint Presentation</vt:lpstr>
      <vt:lpstr>What next…</vt:lpstr>
      <vt:lpstr>PowerPoint Presentation</vt:lpstr>
      <vt:lpstr>What is the SQE?</vt:lpstr>
      <vt:lpstr>SQE: the benefits</vt:lpstr>
      <vt:lpstr>Qualifying work experience (QWE)</vt:lpstr>
      <vt:lpstr>Where we are…</vt:lpstr>
      <vt:lpstr>Continuing competence</vt:lpstr>
      <vt:lpstr>Advocacy consultation</vt:lpstr>
    </vt:vector>
  </TitlesOfParts>
  <Company>LAW SOCIETY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Leahair</dc:creator>
  <cp:lastModifiedBy>Matthew Maidment</cp:lastModifiedBy>
  <cp:revision>103</cp:revision>
  <dcterms:created xsi:type="dcterms:W3CDTF">2002-05-21T16:15:24Z</dcterms:created>
  <dcterms:modified xsi:type="dcterms:W3CDTF">2019-10-30T13:57:28Z</dcterms:modified>
</cp:coreProperties>
</file>