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6"/>
  </p:handoutMasterIdLst>
  <p:sldIdLst>
    <p:sldId id="261" r:id="rId5"/>
    <p:sldId id="260" r:id="rId6"/>
    <p:sldId id="263" r:id="rId7"/>
    <p:sldId id="262" r:id="rId8"/>
    <p:sldId id="265" r:id="rId9"/>
    <p:sldId id="266" r:id="rId10"/>
    <p:sldId id="267" r:id="rId11"/>
    <p:sldId id="270" r:id="rId12"/>
    <p:sldId id="268" r:id="rId13"/>
    <p:sldId id="269" r:id="rId14"/>
    <p:sldId id="271" r:id="rId15"/>
    <p:sldId id="291" r:id="rId16"/>
    <p:sldId id="287" r:id="rId17"/>
    <p:sldId id="272" r:id="rId18"/>
    <p:sldId id="290" r:id="rId19"/>
    <p:sldId id="278" r:id="rId20"/>
    <p:sldId id="293" r:id="rId21"/>
    <p:sldId id="280" r:id="rId22"/>
    <p:sldId id="274" r:id="rId23"/>
    <p:sldId id="275" r:id="rId24"/>
    <p:sldId id="276" r:id="rId25"/>
  </p:sldIdLst>
  <p:sldSz cx="9144000" cy="5143500" type="screen16x9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5050"/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4" d="100"/>
          <a:sy n="84" d="100"/>
        </p:scale>
        <p:origin x="732" y="5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99592" y="1347614"/>
            <a:ext cx="705452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Question writing and QA process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0221" y="2499742"/>
            <a:ext cx="6983933" cy="1314450"/>
          </a:xfrm>
        </p:spPr>
        <p:txBody>
          <a:bodyPr/>
          <a:lstStyle/>
          <a:p>
            <a:pPr eaLnBrk="1" hangingPunct="1"/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Jill Foster Taylor, Academic Director SQE, Kaplan</a:t>
            </a:r>
          </a:p>
          <a:p>
            <a:pPr eaLnBrk="1" hangingPunct="1"/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Janet Wright, Academic Head SQE1, Kaplan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545312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Example first draft question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4" y="1275606"/>
            <a:ext cx="8642350" cy="3724275"/>
          </a:xfrm>
        </p:spPr>
        <p:txBody>
          <a:bodyPr/>
          <a:lstStyle/>
          <a:p>
            <a:pPr marL="457200" lvl="0" indent="-457200">
              <a:buFont typeface="+mj-lt"/>
              <a:buAutoNum type="alphaUcPeriod"/>
            </a:pPr>
            <a:r>
              <a:rPr lang="en-GB" sz="2000" dirty="0"/>
              <a:t>None; the transaction falls under the directors’ general authority to manage the company’s business.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/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/>
              <a:t>At least one board resolution and no shareholders’ resolutions.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/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/>
              <a:t>At least one board resolution and an ordinary shareholders’ resolution.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/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/>
              <a:t>At least one board resolution and a special shareholders’ resolution.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/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/>
              <a:t>No board resolution and an ordinary shareholders’ resolution and a special shareholders’ resolution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473303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Developing a question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Question writer is a subject matter expert 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Academic Head as question editor has: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experience in SQE assessment methodology</a:t>
            </a:r>
          </a:p>
          <a:p>
            <a:pPr lvl="1"/>
            <a:r>
              <a:rPr lang="en-US" i="1" dirty="0">
                <a:ea typeface="ＭＳ Ｐゴシック" pitchFamily="34" charset="-128"/>
              </a:rPr>
              <a:t>some</a:t>
            </a:r>
            <a:r>
              <a:rPr lang="en-US" dirty="0">
                <a:ea typeface="ＭＳ Ｐゴシック" pitchFamily="34" charset="-128"/>
              </a:rPr>
              <a:t> expert knowledge of the area of law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familiarity with the FLK and the assessment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experience of editing multiple choice questions</a:t>
            </a:r>
          </a:p>
          <a:p>
            <a:pPr marL="457200" lvl="1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0698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689328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Developing first draft question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6"/>
          </a:xfrm>
        </p:spPr>
        <p:txBody>
          <a:bodyPr/>
          <a:lstStyle/>
          <a:p>
            <a:r>
              <a:rPr lang="en-US" sz="2200" dirty="0">
                <a:ea typeface="ＭＳ Ｐゴシック" pitchFamily="34" charset="-128"/>
              </a:rPr>
              <a:t>Question writer produces first draft questions</a:t>
            </a:r>
          </a:p>
          <a:p>
            <a:r>
              <a:rPr lang="en-US" sz="2200" dirty="0">
                <a:ea typeface="ＭＳ Ｐゴシック" pitchFamily="34" charset="-128"/>
              </a:rPr>
              <a:t>Academic Head as editor works with question writer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A process: validity, structure, content and format review</a:t>
            </a:r>
          </a:p>
          <a:p>
            <a:r>
              <a:rPr lang="en-US" sz="2200" dirty="0">
                <a:ea typeface="ＭＳ Ｐゴシック" pitchFamily="34" charset="-128"/>
              </a:rPr>
              <a:t>Subject experts review questions written by others</a:t>
            </a:r>
          </a:p>
          <a:p>
            <a:r>
              <a:rPr lang="en-US" sz="2200" dirty="0">
                <a:ea typeface="ＭＳ Ｐゴシック" pitchFamily="34" charset="-128"/>
              </a:rPr>
              <a:t>Review by Academic Head in liaison with question writer</a:t>
            </a:r>
          </a:p>
          <a:p>
            <a:r>
              <a:rPr lang="en-US" sz="2200" dirty="0">
                <a:ea typeface="ＭＳ Ｐゴシック" pitchFamily="34" charset="-128"/>
              </a:rPr>
              <a:t>Review by professional editor of single best answer questions</a:t>
            </a:r>
          </a:p>
          <a:p>
            <a:r>
              <a:rPr lang="en-US" sz="2200" dirty="0">
                <a:ea typeface="ＭＳ Ｐゴシック" pitchFamily="34" charset="-128"/>
              </a:rPr>
              <a:t>Final review by Academic Head in liaison with writer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Validity, structure, content and format review</a:t>
            </a:r>
          </a:p>
          <a:p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Question editor has: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some expert knowledge of the area of law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familiarity with the FLK and the assessment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experience of editing multiple choice questions</a:t>
            </a:r>
          </a:p>
          <a:p>
            <a:pPr marL="457200" lvl="1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152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Version 2 revised options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pPr marL="457200" lvl="0" indent="-457200">
              <a:buClr>
                <a:schemeClr val="tx1"/>
              </a:buClr>
              <a:buFont typeface="+mj-lt"/>
              <a:buAutoNum type="alphaUcPeriod"/>
            </a:pPr>
            <a:r>
              <a:rPr lang="en-GB" sz="2000" dirty="0">
                <a:solidFill>
                  <a:schemeClr val="accent2"/>
                </a:solidFill>
              </a:rPr>
              <a:t>No, because the transaction falls under the directors’ general authority to manage the company’s business.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chemeClr val="accent2"/>
              </a:solidFill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lphaUcPeriod"/>
            </a:pPr>
            <a:r>
              <a:rPr lang="en-GB" sz="2000" dirty="0">
                <a:solidFill>
                  <a:schemeClr val="accent2"/>
                </a:solidFill>
              </a:rPr>
              <a:t>No, because the transaction involves the sale and purchase of land which is a non-cash asset</a:t>
            </a:r>
            <a:r>
              <a:rPr lang="en-GB" sz="2200" dirty="0">
                <a:solidFill>
                  <a:schemeClr val="accent2"/>
                </a:solidFill>
              </a:rPr>
              <a:t>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chemeClr val="accent2"/>
              </a:solidFill>
            </a:endParaRPr>
          </a:p>
          <a:p>
            <a:pPr marL="457200" lvl="0" indent="-457200">
              <a:buClr>
                <a:schemeClr val="tx1"/>
              </a:buClr>
              <a:buFont typeface="+mj-lt"/>
              <a:buAutoNum type="alphaUcPeriod"/>
            </a:pPr>
            <a:r>
              <a:rPr lang="en-GB" sz="2200" dirty="0">
                <a:solidFill>
                  <a:schemeClr val="accent2"/>
                </a:solidFill>
              </a:rPr>
              <a:t>No, because the transaction is a sale at arm’s length.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chemeClr val="accent2"/>
              </a:solidFill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lphaUcPeriod"/>
            </a:pPr>
            <a:r>
              <a:rPr lang="en-GB" sz="2000" dirty="0">
                <a:solidFill>
                  <a:schemeClr val="accent2"/>
                </a:solidFill>
              </a:rPr>
              <a:t>Yes, shareholder approval is required by way of ordinary resolution.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chemeClr val="accent2"/>
              </a:solidFill>
            </a:endParaRPr>
          </a:p>
          <a:p>
            <a:pPr marL="457200" lvl="0" indent="-457200">
              <a:buClr>
                <a:schemeClr val="tx1"/>
              </a:buClr>
              <a:buFont typeface="+mj-lt"/>
              <a:buAutoNum type="alphaUcPeriod"/>
            </a:pPr>
            <a:r>
              <a:rPr lang="en-GB" sz="2000" dirty="0">
                <a:solidFill>
                  <a:schemeClr val="accent2"/>
                </a:solidFill>
              </a:rPr>
              <a:t>Yes, shareholder approval is required by way of special resolution.</a:t>
            </a:r>
          </a:p>
          <a:p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1070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Version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private limited company has adopted the Model Articles </a:t>
            </a:r>
            <a:r>
              <a:rPr lang="en-GB" dirty="0" err="1"/>
              <a:t>unamended</a:t>
            </a:r>
            <a:r>
              <a:rPr lang="en-GB" dirty="0"/>
              <a:t>.  It is proposing to sell some land to the father of one of its directors for £70,000.   The company’s most recent set of annual accounts state net assets of £600,000.</a:t>
            </a:r>
          </a:p>
          <a:p>
            <a:pPr marL="0" indent="0">
              <a:buNone/>
            </a:pPr>
            <a:endParaRPr lang="en-GB" strike="sngStrike" dirty="0"/>
          </a:p>
          <a:p>
            <a:pPr marL="0" indent="0">
              <a:buNone/>
            </a:pPr>
            <a:r>
              <a:rPr lang="en-GB" b="1" strike="sngStrike" dirty="0">
                <a:solidFill>
                  <a:schemeClr val="tx1"/>
                </a:solidFill>
              </a:rPr>
              <a:t>Which resolution[s] will be required to authorise this transaction</a:t>
            </a:r>
            <a:r>
              <a:rPr lang="en-GB" b="1" dirty="0"/>
              <a:t>?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2"/>
                </a:solidFill>
              </a:rPr>
              <a:t>Does the proposed sale of land require shareholder approval?</a:t>
            </a:r>
          </a:p>
        </p:txBody>
      </p:sp>
    </p:spTree>
    <p:extLst>
      <p:ext uri="{BB962C8B-B14F-4D97-AF65-F5344CB8AC3E}">
        <p14:creationId xmlns:p14="http://schemas.microsoft.com/office/powerpoint/2010/main" val="295269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Version 3 revised options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pPr marL="457200" lvl="0" indent="-457200">
              <a:buFont typeface="+mj-lt"/>
              <a:buAutoNum type="alphaUcPeriod"/>
            </a:pPr>
            <a:r>
              <a:rPr lang="en-GB" sz="2000" dirty="0">
                <a:solidFill>
                  <a:schemeClr val="tx1"/>
                </a:solidFill>
              </a:rPr>
              <a:t>No, because the transaction falls under the directors’ general authority to manage the company’s business.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>
                <a:solidFill>
                  <a:schemeClr val="tx1"/>
                </a:solidFill>
              </a:rPr>
              <a:t>No, because the transaction involves the sale and purchase of land which is a non-cash asset.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>
                <a:solidFill>
                  <a:schemeClr val="tx1"/>
                </a:solidFill>
              </a:rPr>
              <a:t>No, because the transaction is a sale at arm’s length.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>
                <a:solidFill>
                  <a:schemeClr val="tx1"/>
                </a:solidFill>
              </a:rPr>
              <a:t>Yes, shareholder approval is required by way of </a:t>
            </a:r>
            <a:r>
              <a:rPr lang="en-GB" sz="2000" strike="sngStrike" dirty="0">
                <a:solidFill>
                  <a:schemeClr val="tx1"/>
                </a:solidFill>
              </a:rPr>
              <a:t>ordinary resolution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accent2"/>
                </a:solidFill>
              </a:rPr>
              <a:t>majority vote.</a:t>
            </a:r>
          </a:p>
          <a:p>
            <a:pPr marL="457200" lvl="0" indent="-457200">
              <a:buFont typeface="+mj-lt"/>
              <a:buAutoNum type="alphaUcPeriod"/>
            </a:pPr>
            <a:endParaRPr lang="en-GB" sz="800" dirty="0">
              <a:solidFill>
                <a:srgbClr val="FF0000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GB" sz="2000" dirty="0">
                <a:solidFill>
                  <a:schemeClr val="tx1"/>
                </a:solidFill>
              </a:rPr>
              <a:t>Yes, shareholder approval is required </a:t>
            </a:r>
            <a:r>
              <a:rPr lang="en-GB" sz="2000" strike="sngStrike" dirty="0">
                <a:solidFill>
                  <a:schemeClr val="tx1"/>
                </a:solidFill>
              </a:rPr>
              <a:t>by way of special resolution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accent2"/>
                </a:solidFill>
              </a:rPr>
              <a:t>as the company’s directors are also shareholders.</a:t>
            </a:r>
            <a:endParaRPr lang="en-GB" sz="2000" dirty="0"/>
          </a:p>
          <a:p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82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Version 3 revised stem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987574"/>
            <a:ext cx="8642350" cy="3724275"/>
          </a:xfrm>
        </p:spPr>
        <p:txBody>
          <a:bodyPr/>
          <a:lstStyle/>
          <a:p>
            <a:pPr marL="0" indent="0">
              <a:buNone/>
            </a:pPr>
            <a:r>
              <a:rPr lang="en-GB" sz="2200" strike="sngStrike" dirty="0"/>
              <a:t>A private limited company has adopted the Model Articles </a:t>
            </a:r>
            <a:r>
              <a:rPr lang="en-GB" sz="2200" strike="sngStrike" dirty="0" err="1"/>
              <a:t>unamended</a:t>
            </a:r>
            <a:r>
              <a:rPr lang="en-GB" sz="2200" strike="sngStrike" dirty="0"/>
              <a:t>.  It is proposing </a:t>
            </a:r>
            <a:r>
              <a:rPr lang="en-GB" sz="2000" dirty="0">
                <a:solidFill>
                  <a:schemeClr val="accent2"/>
                </a:solidFill>
              </a:rPr>
              <a:t>The directors of a private limited company plan </a:t>
            </a:r>
            <a:r>
              <a:rPr lang="en-GB" sz="2200" dirty="0"/>
              <a:t>to sell some land </a:t>
            </a:r>
            <a:r>
              <a:rPr lang="en-GB" sz="2000" dirty="0">
                <a:solidFill>
                  <a:schemeClr val="accent2"/>
                </a:solidFill>
              </a:rPr>
              <a:t>which is owned by the company.  The proposed purchaser of the land is known to all the directors and is </a:t>
            </a:r>
            <a:r>
              <a:rPr lang="en-GB" sz="2200" strike="sngStrike" dirty="0"/>
              <a:t>to</a:t>
            </a:r>
            <a:r>
              <a:rPr lang="en-GB" sz="2200" dirty="0"/>
              <a:t> the father of one of </a:t>
            </a:r>
            <a:r>
              <a:rPr lang="en-GB" sz="2200" strike="sngStrike" dirty="0"/>
              <a:t>its </a:t>
            </a:r>
            <a:r>
              <a:rPr lang="en-GB" sz="2000" dirty="0">
                <a:solidFill>
                  <a:schemeClr val="accent2"/>
                </a:solidFill>
              </a:rPr>
              <a:t>the</a:t>
            </a:r>
            <a:r>
              <a:rPr lang="en-GB" sz="2200" dirty="0">
                <a:solidFill>
                  <a:srgbClr val="FF0000"/>
                </a:solidFill>
              </a:rPr>
              <a:t> </a:t>
            </a:r>
            <a:r>
              <a:rPr lang="en-GB" sz="2200" dirty="0"/>
              <a:t>directors</a:t>
            </a:r>
            <a:r>
              <a:rPr lang="en-GB" sz="2200" dirty="0">
                <a:solidFill>
                  <a:schemeClr val="tx1"/>
                </a:solidFill>
              </a:rPr>
              <a:t>. </a:t>
            </a:r>
            <a:r>
              <a:rPr lang="en-GB" sz="2000" dirty="0">
                <a:solidFill>
                  <a:schemeClr val="accent2"/>
                </a:solidFill>
              </a:rPr>
              <a:t>The company’s directors are all also shareholders in the company. The land has recently been independently valued at</a:t>
            </a:r>
            <a:r>
              <a:rPr lang="en-GB" sz="2200" dirty="0">
                <a:solidFill>
                  <a:srgbClr val="6699FF"/>
                </a:solidFill>
              </a:rPr>
              <a:t> </a:t>
            </a:r>
            <a:r>
              <a:rPr lang="en-GB" sz="2200" strike="sngStrike" dirty="0"/>
              <a:t>for</a:t>
            </a:r>
            <a:r>
              <a:rPr lang="en-GB" sz="2200" dirty="0"/>
              <a:t> £70,000 </a:t>
            </a:r>
            <a:r>
              <a:rPr lang="en-GB" sz="2000" dirty="0">
                <a:solidFill>
                  <a:schemeClr val="accent2"/>
                </a:solidFill>
              </a:rPr>
              <a:t>and it is agreed that this will be the sale price</a:t>
            </a:r>
            <a:r>
              <a:rPr lang="en-GB" sz="2200" dirty="0"/>
              <a:t>. The company’s most recent set of annual accounts </a:t>
            </a:r>
            <a:r>
              <a:rPr lang="en-GB" sz="2200" dirty="0">
                <a:solidFill>
                  <a:schemeClr val="tx1"/>
                </a:solidFill>
              </a:rPr>
              <a:t>state</a:t>
            </a:r>
            <a:r>
              <a:rPr lang="en-GB" sz="2000" dirty="0">
                <a:solidFill>
                  <a:schemeClr val="accent2"/>
                </a:solidFill>
              </a:rPr>
              <a:t>s</a:t>
            </a:r>
            <a:r>
              <a:rPr lang="en-GB" sz="2200" dirty="0">
                <a:solidFill>
                  <a:srgbClr val="6699FF"/>
                </a:solidFill>
              </a:rPr>
              <a:t> </a:t>
            </a:r>
            <a:r>
              <a:rPr lang="en-GB" sz="2000" dirty="0">
                <a:solidFill>
                  <a:schemeClr val="accent2"/>
                </a:solidFill>
              </a:rPr>
              <a:t>net profits of £770,000 and </a:t>
            </a:r>
            <a:r>
              <a:rPr lang="en-GB" sz="2200" dirty="0"/>
              <a:t>net assets of £600,000.  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1108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Version 3 revised 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chemeClr val="accent2"/>
                </a:solidFill>
              </a:rPr>
              <a:t>The company has adopted the Companies (Model Articles) Regulations 2008 (</a:t>
            </a:r>
            <a:r>
              <a:rPr lang="en-GB" sz="2000" dirty="0" err="1">
                <a:solidFill>
                  <a:schemeClr val="accent2"/>
                </a:solidFill>
              </a:rPr>
              <a:t>unamended</a:t>
            </a:r>
            <a:r>
              <a:rPr lang="en-GB" sz="2000" dirty="0">
                <a:solidFill>
                  <a:schemeClr val="accent2"/>
                </a:solidFill>
              </a:rPr>
              <a:t>) as its articles of association.</a:t>
            </a:r>
          </a:p>
        </p:txBody>
      </p:sp>
    </p:spTree>
    <p:extLst>
      <p:ext uri="{BB962C8B-B14F-4D97-AF65-F5344CB8AC3E}">
        <p14:creationId xmlns:p14="http://schemas.microsoft.com/office/powerpoint/2010/main" val="3990406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833344" cy="857250"/>
          </a:xfrm>
        </p:spPr>
        <p:txBody>
          <a:bodyPr/>
          <a:lstStyle/>
          <a:p>
            <a:r>
              <a:rPr lang="en-US" dirty="0" err="1">
                <a:ea typeface="ＭＳ Ｐゴシック" pitchFamily="34" charset="-128"/>
              </a:rPr>
              <a:t>Finalising</a:t>
            </a:r>
            <a:r>
              <a:rPr lang="en-US" dirty="0">
                <a:ea typeface="ＭＳ Ｐゴシック" pitchFamily="34" charset="-128"/>
              </a:rPr>
              <a:t> a question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Role of Kaplan academic team and external subject matter experts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Final review and approval by subject matter expert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Question added to </a:t>
            </a:r>
            <a:r>
              <a:rPr lang="en-US" dirty="0" err="1">
                <a:ea typeface="ＭＳ Ｐゴシック" pitchFamily="34" charset="-128"/>
              </a:rPr>
              <a:t>questionbank</a:t>
            </a:r>
            <a:endParaRPr lang="en-US" dirty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992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Setting an exam paper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275606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a typeface="ＭＳ Ｐゴシック" pitchFamily="34" charset="-128"/>
              </a:rPr>
              <a:t>SQE1</a:t>
            </a:r>
          </a:p>
          <a:p>
            <a:r>
              <a:rPr lang="en-US" dirty="0">
                <a:ea typeface="ＭＳ Ｐゴシック" pitchFamily="34" charset="-128"/>
              </a:rPr>
              <a:t>Questions used previously</a:t>
            </a:r>
          </a:p>
          <a:p>
            <a:r>
              <a:rPr lang="en-US" dirty="0">
                <a:ea typeface="ＭＳ Ｐゴシック" pitchFamily="34" charset="-128"/>
              </a:rPr>
              <a:t>New questions</a:t>
            </a:r>
          </a:p>
          <a:p>
            <a:r>
              <a:rPr lang="en-US" dirty="0">
                <a:ea typeface="ＭＳ Ｐゴシック" pitchFamily="34" charset="-128"/>
              </a:rPr>
              <a:t>Spread and strength</a:t>
            </a:r>
          </a:p>
          <a:p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Review of entire paper for common themes/overlap of topics</a:t>
            </a:r>
          </a:p>
          <a:p>
            <a:r>
              <a:rPr lang="en-US" dirty="0">
                <a:ea typeface="ＭＳ Ｐゴシック" pitchFamily="34" charset="-128"/>
              </a:rPr>
              <a:t>Proofreading and final checking by at least 2 academics</a:t>
            </a:r>
          </a:p>
        </p:txBody>
      </p:sp>
    </p:spTree>
    <p:extLst>
      <p:ext uri="{BB962C8B-B14F-4D97-AF65-F5344CB8AC3E}">
        <p14:creationId xmlns:p14="http://schemas.microsoft.com/office/powerpoint/2010/main" val="155903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SQE question writing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30350"/>
            <a:ext cx="7583487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Single best answer questions for SQE1</a:t>
            </a:r>
          </a:p>
          <a:p>
            <a:pPr eaLnBrk="1" hangingPunct="1"/>
            <a:endParaRPr lang="en-GB" dirty="0">
              <a:ea typeface="ＭＳ Ｐゴシック" pitchFamily="34" charset="-128"/>
            </a:endParaRP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SQE2 questions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Data processes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Record questions used in each assessment paper</a:t>
            </a:r>
          </a:p>
          <a:p>
            <a:pPr marL="457200" lvl="1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Record statistical information for each question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Review of questions on assessment paper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Individual queries raised with subject matter experts</a:t>
            </a:r>
          </a:p>
          <a:p>
            <a:pPr marL="457200" lvl="1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Revision of questions</a:t>
            </a:r>
          </a:p>
        </p:txBody>
      </p:sp>
    </p:spTree>
    <p:extLst>
      <p:ext uri="{BB962C8B-B14F-4D97-AF65-F5344CB8AC3E}">
        <p14:creationId xmlns:p14="http://schemas.microsoft.com/office/powerpoint/2010/main" val="1709944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Annual review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Subject matter experts review legal updates on a daily basis</a:t>
            </a:r>
          </a:p>
          <a:p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Annual review and updating of all questions in </a:t>
            </a:r>
            <a:r>
              <a:rPr lang="en-US" dirty="0" err="1">
                <a:ea typeface="ＭＳ Ｐゴシック" pitchFamily="34" charset="-128"/>
              </a:rPr>
              <a:t>questionbank</a:t>
            </a:r>
            <a:r>
              <a:rPr lang="en-US" dirty="0">
                <a:ea typeface="ＭＳ Ｐゴシック" pitchFamily="34" charset="-128"/>
              </a:rPr>
              <a:t> by subject matter experts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Periodic review in response to changes in the law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587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Selection of writers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203599"/>
            <a:ext cx="8642350" cy="3573190"/>
          </a:xfrm>
        </p:spPr>
        <p:txBody>
          <a:bodyPr/>
          <a:lstStyle/>
          <a:p>
            <a:r>
              <a:rPr lang="en-GB" dirty="0"/>
              <a:t>Existing team of experienced writers</a:t>
            </a:r>
          </a:p>
          <a:p>
            <a:r>
              <a:rPr lang="en-GB" dirty="0"/>
              <a:t>New writers</a:t>
            </a:r>
          </a:p>
          <a:p>
            <a:endParaRPr lang="en-GB" sz="800" dirty="0"/>
          </a:p>
          <a:p>
            <a:pPr lvl="1"/>
            <a:r>
              <a:rPr lang="en-GB" dirty="0"/>
              <a:t>Qualified solicitors: diversity</a:t>
            </a:r>
          </a:p>
          <a:p>
            <a:pPr lvl="1"/>
            <a:r>
              <a:rPr lang="en-GB" dirty="0"/>
              <a:t>Practice and/or teaching experience</a:t>
            </a:r>
          </a:p>
          <a:p>
            <a:pPr lvl="1"/>
            <a:r>
              <a:rPr lang="en-GB" dirty="0"/>
              <a:t>Understanding of the Threshold Standard Level 3: the</a:t>
            </a:r>
          </a:p>
          <a:p>
            <a:pPr marL="457200" lvl="1" indent="0">
              <a:buNone/>
            </a:pPr>
            <a:r>
              <a:rPr lang="en-GB" dirty="0"/>
              <a:t>    Day One solicitor</a:t>
            </a:r>
          </a:p>
          <a:p>
            <a:pPr marL="457200" lvl="1" indent="0">
              <a:buNone/>
            </a:pPr>
            <a:endParaRPr lang="en-GB" sz="800" dirty="0"/>
          </a:p>
          <a:p>
            <a:r>
              <a:rPr lang="en-GB" dirty="0"/>
              <a:t>Confidentiality and conflict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Question writing retreats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2-3 day event</a:t>
            </a:r>
          </a:p>
          <a:p>
            <a:r>
              <a:rPr lang="en-US" dirty="0">
                <a:ea typeface="ＭＳ Ｐゴシック" pitchFamily="34" charset="-128"/>
              </a:rPr>
              <a:t>Advance materials</a:t>
            </a:r>
          </a:p>
          <a:p>
            <a:r>
              <a:rPr lang="en-US" dirty="0">
                <a:ea typeface="ＭＳ Ｐゴシック" pitchFamily="34" charset="-128"/>
              </a:rPr>
              <a:t>Writing sessions interspersed with training sessions</a:t>
            </a:r>
          </a:p>
          <a:p>
            <a:r>
              <a:rPr lang="en-US" dirty="0">
                <a:ea typeface="ＭＳ Ｐゴシック" pitchFamily="34" charset="-128"/>
              </a:rPr>
              <a:t>Individuals write by specialism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Functioning Legal Knowledge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Narrative description of Day One Solicitor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Threshold Standard Level 3</a:t>
            </a:r>
          </a:p>
          <a:p>
            <a:pPr lvl="1"/>
            <a:endParaRPr lang="en-US" dirty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Question writing retreats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Writing teams edit by specialism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Clear identification of topic within FLK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Only one correct answer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Is the law up to date?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Style, structure and form </a:t>
            </a:r>
          </a:p>
          <a:p>
            <a:pPr marL="457200" lvl="1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Review and feedback</a:t>
            </a:r>
          </a:p>
          <a:p>
            <a:r>
              <a:rPr lang="en-US" b="1" dirty="0">
                <a:ea typeface="ＭＳ Ｐゴシック" pitchFamily="34" charset="-128"/>
              </a:rPr>
              <a:t>First draft </a:t>
            </a:r>
            <a:r>
              <a:rPr lang="en-US" dirty="0">
                <a:ea typeface="ＭＳ Ｐゴシック" pitchFamily="34" charset="-128"/>
              </a:rPr>
              <a:t>questions</a:t>
            </a: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0389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545312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Example first draft question 1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a typeface="ＭＳ Ｐゴシック" pitchFamily="34" charset="-128"/>
              </a:rPr>
              <a:t>A blind testator is making a new will.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b="1" dirty="0">
                <a:ea typeface="ＭＳ Ｐゴシック" pitchFamily="34" charset="-128"/>
              </a:rPr>
              <a:t>Which of the following MUST be included in the attestation clause to ensure that the will is valid?</a:t>
            </a:r>
          </a:p>
        </p:txBody>
      </p:sp>
    </p:spTree>
    <p:extLst>
      <p:ext uri="{BB962C8B-B14F-4D97-AF65-F5344CB8AC3E}">
        <p14:creationId xmlns:p14="http://schemas.microsoft.com/office/powerpoint/2010/main" val="67768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049368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Example first draft question 1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pPr marL="457200" indent="-457200">
              <a:buAutoNum type="alphaUcPeriod"/>
            </a:pPr>
            <a:r>
              <a:rPr lang="en-US" sz="2000" dirty="0">
                <a:ea typeface="ＭＳ Ｐゴシック" pitchFamily="34" charset="-128"/>
              </a:rPr>
              <a:t>The fact that the will has been read out to the testator and approved by him in the presence of two witnesses.</a:t>
            </a:r>
          </a:p>
          <a:p>
            <a:pPr marL="457200" indent="-457200">
              <a:buAutoNum type="alphaUcPeriod"/>
            </a:pPr>
            <a:endParaRPr lang="en-US" sz="800" dirty="0">
              <a:ea typeface="ＭＳ Ｐゴシック" pitchFamily="34" charset="-128"/>
            </a:endParaRPr>
          </a:p>
          <a:p>
            <a:pPr marL="457200" indent="-457200">
              <a:buAutoNum type="alphaUcPeriod"/>
            </a:pPr>
            <a:r>
              <a:rPr lang="en-US" sz="2000" dirty="0">
                <a:ea typeface="ＭＳ Ｐゴシック" pitchFamily="34" charset="-128"/>
              </a:rPr>
              <a:t>The fact that the will has been signed on his behalf by a third party.</a:t>
            </a:r>
          </a:p>
          <a:p>
            <a:pPr marL="457200" indent="-457200">
              <a:buAutoNum type="alphaUcPeriod"/>
            </a:pPr>
            <a:endParaRPr lang="en-US" sz="800" dirty="0">
              <a:ea typeface="ＭＳ Ｐゴシック" pitchFamily="34" charset="-128"/>
            </a:endParaRPr>
          </a:p>
          <a:p>
            <a:pPr marL="457200" indent="-457200">
              <a:buAutoNum type="alphaUcPeriod"/>
            </a:pPr>
            <a:r>
              <a:rPr lang="en-US" sz="2000" dirty="0">
                <a:ea typeface="ＭＳ Ｐゴシック" pitchFamily="34" charset="-128"/>
              </a:rPr>
              <a:t>The fact that the will was prepared on the instruction of the testator with another party present.</a:t>
            </a:r>
          </a:p>
          <a:p>
            <a:pPr marL="457200" indent="-457200">
              <a:buAutoNum type="alphaUcPeriod"/>
            </a:pPr>
            <a:endParaRPr lang="en-US" sz="800" dirty="0">
              <a:ea typeface="ＭＳ Ｐゴシック" pitchFamily="34" charset="-128"/>
            </a:endParaRPr>
          </a:p>
          <a:p>
            <a:pPr marL="457200" indent="-457200">
              <a:buAutoNum type="alphaUcPeriod"/>
            </a:pPr>
            <a:r>
              <a:rPr lang="en-US" sz="2000" dirty="0">
                <a:ea typeface="ＭＳ Ｐゴシック" pitchFamily="34" charset="-128"/>
              </a:rPr>
              <a:t>The fact that the will was prepared on the instruction of the testator with no other party present.</a:t>
            </a:r>
          </a:p>
          <a:p>
            <a:pPr marL="457200" indent="-457200">
              <a:buAutoNum type="alphaUcPeriod"/>
            </a:pPr>
            <a:endParaRPr lang="en-US" sz="800" dirty="0">
              <a:ea typeface="ＭＳ Ｐゴシック" pitchFamily="34" charset="-128"/>
            </a:endParaRPr>
          </a:p>
          <a:p>
            <a:pPr marL="457200" indent="-457200">
              <a:buAutoNum type="alphaUcPeriod"/>
            </a:pPr>
            <a:r>
              <a:rPr lang="en-US" sz="2000" dirty="0">
                <a:ea typeface="ＭＳ Ｐゴシック" pitchFamily="34" charset="-128"/>
              </a:rPr>
              <a:t>The fact that a second copy of the will has been previously reproduced in braille and read by the testator.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70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833344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Example first draft question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What editing and quality assurance processes do you consider are appropriate to produce a final question ready for use in an assessment?</a:t>
            </a:r>
          </a:p>
          <a:p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Do not produce a revised version of the question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0291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545312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Example first draft question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96750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private limited company has adopted the Model Articles unamended.  It is proposing to sell some land to the father of one of its directors for £70,000.   The company’s most recent set of annual accounts state net assets of £600,000.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Which resolution[s] will be required to authorise this transaction?</a:t>
            </a:r>
            <a:endParaRPr lang="en-GB" dirty="0"/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1467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1" ma:contentTypeDescription="Create a new document." ma:contentTypeScope="" ma:versionID="2d53758e820fc37d20f36609f6897cfa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57ccdd63c4153ccc973a1d61ac429fac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E7F8D4-B31F-4109-A992-E68E49B25519}">
  <ds:schemaRefs>
    <ds:schemaRef ds:uri="034f807c-094b-4332-935f-00b24bf8c526"/>
    <ds:schemaRef ds:uri="http://schemas.microsoft.com/office/infopath/2007/PartnerControls"/>
    <ds:schemaRef ds:uri="c93b9354-0d01-4804-bd3d-18adf0c4c298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41ECCD-C305-4D4D-ADE6-B0A9ACF86E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831D94-FFF1-4891-9557-1F2008113D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440</TotalTime>
  <Words>1078</Words>
  <Application>Microsoft Office PowerPoint</Application>
  <PresentationFormat>On-screen Show (16:9)</PresentationFormat>
  <Paragraphs>147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Arial</vt:lpstr>
      <vt:lpstr>Default Design</vt:lpstr>
      <vt:lpstr>Question writing and QA process</vt:lpstr>
      <vt:lpstr>SQE question writing</vt:lpstr>
      <vt:lpstr>Selection of writers</vt:lpstr>
      <vt:lpstr>Question writing retreats</vt:lpstr>
      <vt:lpstr>Question writing retreats</vt:lpstr>
      <vt:lpstr>Example first draft question 1</vt:lpstr>
      <vt:lpstr>Example first draft question 1</vt:lpstr>
      <vt:lpstr>Example first draft question 2</vt:lpstr>
      <vt:lpstr>Example first draft question 2</vt:lpstr>
      <vt:lpstr>Example first draft question 2</vt:lpstr>
      <vt:lpstr>Developing a question</vt:lpstr>
      <vt:lpstr>Developing first draft question</vt:lpstr>
      <vt:lpstr>Version 2 revised options</vt:lpstr>
      <vt:lpstr>Version 2</vt:lpstr>
      <vt:lpstr>Version 3 revised options</vt:lpstr>
      <vt:lpstr>Version 3 revised stem</vt:lpstr>
      <vt:lpstr>Version 3 revised stem</vt:lpstr>
      <vt:lpstr>Finalising a question</vt:lpstr>
      <vt:lpstr>Setting an exam paper</vt:lpstr>
      <vt:lpstr>Data processes</vt:lpstr>
      <vt:lpstr>Annual review</vt:lpstr>
    </vt:vector>
  </TitlesOfParts>
  <Company>LAW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- 32pt Arial</dc:title>
  <dc:creator>Sarah-Jane Dean</dc:creator>
  <cp:lastModifiedBy>Sarah-Jane Dean</cp:lastModifiedBy>
  <cp:revision>42</cp:revision>
  <cp:lastPrinted>2019-12-16T10:53:46Z</cp:lastPrinted>
  <dcterms:created xsi:type="dcterms:W3CDTF">2019-11-22T12:12:01Z</dcterms:created>
  <dcterms:modified xsi:type="dcterms:W3CDTF">2019-12-16T15:27:22Z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