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handoutMasterIdLst>
    <p:handoutMasterId r:id="rId29"/>
  </p:handoutMasterIdLst>
  <p:sldIdLst>
    <p:sldId id="936" r:id="rId2"/>
    <p:sldId id="960" r:id="rId3"/>
    <p:sldId id="962" r:id="rId4"/>
    <p:sldId id="964" r:id="rId5"/>
    <p:sldId id="945" r:id="rId6"/>
    <p:sldId id="488" r:id="rId7"/>
    <p:sldId id="946" r:id="rId8"/>
    <p:sldId id="929" r:id="rId9"/>
    <p:sldId id="947" r:id="rId10"/>
    <p:sldId id="948" r:id="rId11"/>
    <p:sldId id="967" r:id="rId12"/>
    <p:sldId id="950" r:id="rId13"/>
    <p:sldId id="968" r:id="rId14"/>
    <p:sldId id="498" r:id="rId15"/>
    <p:sldId id="961" r:id="rId16"/>
    <p:sldId id="492" r:id="rId17"/>
    <p:sldId id="966" r:id="rId18"/>
    <p:sldId id="951" r:id="rId19"/>
    <p:sldId id="497" r:id="rId20"/>
    <p:sldId id="952" r:id="rId21"/>
    <p:sldId id="934" r:id="rId22"/>
    <p:sldId id="953" r:id="rId23"/>
    <p:sldId id="965" r:id="rId24"/>
    <p:sldId id="493" r:id="rId25"/>
    <p:sldId id="491" r:id="rId26"/>
    <p:sldId id="969" r:id="rId27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142" d="100"/>
          <a:sy n="142" d="100"/>
        </p:scale>
        <p:origin x="774" y="126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4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290B6E-45A8-4698-94F2-8E643404D96B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6AFC0469-363A-472A-A793-3E4636A00D8C}">
      <dgm:prSet/>
      <dgm:spPr/>
      <dgm:t>
        <a:bodyPr/>
        <a:lstStyle/>
        <a:p>
          <a:r>
            <a:rPr lang="en-GB" dirty="0"/>
            <a:t>To make sure that client money is not at risk</a:t>
          </a:r>
          <a:endParaRPr lang="en-US" dirty="0"/>
        </a:p>
      </dgm:t>
    </dgm:pt>
    <dgm:pt modelId="{49BB0FBC-8D2B-4A1C-9F4A-8D745E8F391C}" type="parTrans" cxnId="{A1385461-B133-4D94-BDE9-8C16BCF0D83F}">
      <dgm:prSet/>
      <dgm:spPr/>
      <dgm:t>
        <a:bodyPr/>
        <a:lstStyle/>
        <a:p>
          <a:endParaRPr lang="en-US"/>
        </a:p>
      </dgm:t>
    </dgm:pt>
    <dgm:pt modelId="{2436E205-3C53-4172-B33D-B2300A3BA123}" type="sibTrans" cxnId="{A1385461-B133-4D94-BDE9-8C16BCF0D83F}">
      <dgm:prSet/>
      <dgm:spPr/>
      <dgm:t>
        <a:bodyPr/>
        <a:lstStyle/>
        <a:p>
          <a:endParaRPr lang="en-US"/>
        </a:p>
      </dgm:t>
    </dgm:pt>
    <dgm:pt modelId="{9C1F6729-7032-431A-8B4F-3CB8FA40D33F}">
      <dgm:prSet/>
      <dgm:spPr/>
      <dgm:t>
        <a:bodyPr/>
        <a:lstStyle/>
        <a:p>
          <a:r>
            <a:rPr lang="en-GB" dirty="0"/>
            <a:t>Their work must be sufficient to allow them to complete a report </a:t>
          </a:r>
          <a:endParaRPr lang="en-US" dirty="0"/>
        </a:p>
      </dgm:t>
    </dgm:pt>
    <dgm:pt modelId="{D26542DC-EDBA-4249-9196-B944A26D8F28}" type="parTrans" cxnId="{6477C0C1-E531-4256-95C6-B2650F11C43E}">
      <dgm:prSet/>
      <dgm:spPr/>
      <dgm:t>
        <a:bodyPr/>
        <a:lstStyle/>
        <a:p>
          <a:endParaRPr lang="en-US"/>
        </a:p>
      </dgm:t>
    </dgm:pt>
    <dgm:pt modelId="{F8967733-D242-4F1D-B9F3-D1574A89EEA9}" type="sibTrans" cxnId="{6477C0C1-E531-4256-95C6-B2650F11C43E}">
      <dgm:prSet/>
      <dgm:spPr/>
      <dgm:t>
        <a:bodyPr/>
        <a:lstStyle/>
        <a:p>
          <a:endParaRPr lang="en-US"/>
        </a:p>
      </dgm:t>
    </dgm:pt>
    <dgm:pt modelId="{6A5F9F64-C7C2-4786-B4C4-F2691D9FF47E}">
      <dgm:prSet/>
      <dgm:spPr/>
      <dgm:t>
        <a:bodyPr/>
        <a:lstStyle/>
        <a:p>
          <a:r>
            <a:rPr lang="en-GB" dirty="0"/>
            <a:t>Checks need to proportionate and targeted</a:t>
          </a:r>
          <a:endParaRPr lang="en-US" dirty="0"/>
        </a:p>
      </dgm:t>
    </dgm:pt>
    <dgm:pt modelId="{0698FAD8-11FC-4DC0-A145-CC48F4BC99B4}" type="parTrans" cxnId="{6F90F665-D497-4C2C-AC2A-9464D91B18BC}">
      <dgm:prSet/>
      <dgm:spPr/>
      <dgm:t>
        <a:bodyPr/>
        <a:lstStyle/>
        <a:p>
          <a:endParaRPr lang="en-US"/>
        </a:p>
      </dgm:t>
    </dgm:pt>
    <dgm:pt modelId="{7B1123C5-AA4F-4FBF-9A0A-5C8D43F32A4E}" type="sibTrans" cxnId="{6F90F665-D497-4C2C-AC2A-9464D91B18BC}">
      <dgm:prSet/>
      <dgm:spPr/>
      <dgm:t>
        <a:bodyPr/>
        <a:lstStyle/>
        <a:p>
          <a:endParaRPr lang="en-US"/>
        </a:p>
      </dgm:t>
    </dgm:pt>
    <dgm:pt modelId="{E423C68F-2E82-463C-92B5-32EA2C0D015C}">
      <dgm:prSet/>
      <dgm:spPr/>
      <dgm:t>
        <a:bodyPr/>
        <a:lstStyle/>
        <a:p>
          <a:r>
            <a:rPr lang="en-US" dirty="0"/>
            <a:t>Report on what’s a serious breach </a:t>
          </a:r>
        </a:p>
      </dgm:t>
    </dgm:pt>
    <dgm:pt modelId="{F282B186-B71D-416B-B94A-95275054742A}" type="parTrans" cxnId="{5A9B32F7-8869-4198-8500-1E9908F5F0E6}">
      <dgm:prSet/>
      <dgm:spPr/>
      <dgm:t>
        <a:bodyPr/>
        <a:lstStyle/>
        <a:p>
          <a:endParaRPr lang="en-US"/>
        </a:p>
      </dgm:t>
    </dgm:pt>
    <dgm:pt modelId="{CB748B14-DFD6-49F1-8103-972A9407D52A}" type="sibTrans" cxnId="{5A9B32F7-8869-4198-8500-1E9908F5F0E6}">
      <dgm:prSet/>
      <dgm:spPr/>
      <dgm:t>
        <a:bodyPr/>
        <a:lstStyle/>
        <a:p>
          <a:endParaRPr lang="en-US"/>
        </a:p>
      </dgm:t>
    </dgm:pt>
    <dgm:pt modelId="{2B1DBCCD-82A4-4444-A991-D29BB828761E}" type="pres">
      <dgm:prSet presAssocID="{4E290B6E-45A8-4698-94F2-8E643404D96B}" presName="root" presStyleCnt="0">
        <dgm:presLayoutVars>
          <dgm:dir/>
          <dgm:resizeHandles val="exact"/>
        </dgm:presLayoutVars>
      </dgm:prSet>
      <dgm:spPr/>
    </dgm:pt>
    <dgm:pt modelId="{08F1DE26-918E-4B6E-85E6-D94264FB9C73}" type="pres">
      <dgm:prSet presAssocID="{4E290B6E-45A8-4698-94F2-8E643404D96B}" presName="container" presStyleCnt="0">
        <dgm:presLayoutVars>
          <dgm:dir/>
          <dgm:resizeHandles val="exact"/>
        </dgm:presLayoutVars>
      </dgm:prSet>
      <dgm:spPr/>
    </dgm:pt>
    <dgm:pt modelId="{DABAE2F2-2231-4177-9F6C-8FB07DA3A5CB}" type="pres">
      <dgm:prSet presAssocID="{6AFC0469-363A-472A-A793-3E4636A00D8C}" presName="compNode" presStyleCnt="0"/>
      <dgm:spPr/>
    </dgm:pt>
    <dgm:pt modelId="{76AAE56C-C345-4A5F-877A-21EF5C2657B1}" type="pres">
      <dgm:prSet presAssocID="{6AFC0469-363A-472A-A793-3E4636A00D8C}" presName="iconBgRect" presStyleLbl="bgShp" presStyleIdx="0" presStyleCnt="4"/>
      <dgm:spPr/>
    </dgm:pt>
    <dgm:pt modelId="{0D9990E1-B8E1-4AB9-84E4-FF96E4E36446}" type="pres">
      <dgm:prSet presAssocID="{6AFC0469-363A-472A-A793-3E4636A00D8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FB1D1BC0-A1EA-4951-A3E0-25DF7807D9F3}" type="pres">
      <dgm:prSet presAssocID="{6AFC0469-363A-472A-A793-3E4636A00D8C}" presName="spaceRect" presStyleCnt="0"/>
      <dgm:spPr/>
    </dgm:pt>
    <dgm:pt modelId="{FBDE042E-ACAF-4B25-AF5A-A12E50EDFABA}" type="pres">
      <dgm:prSet presAssocID="{6AFC0469-363A-472A-A793-3E4636A00D8C}" presName="textRect" presStyleLbl="revTx" presStyleIdx="0" presStyleCnt="4">
        <dgm:presLayoutVars>
          <dgm:chMax val="1"/>
          <dgm:chPref val="1"/>
        </dgm:presLayoutVars>
      </dgm:prSet>
      <dgm:spPr/>
    </dgm:pt>
    <dgm:pt modelId="{39252777-3A25-42D0-969D-7EB743649FF7}" type="pres">
      <dgm:prSet presAssocID="{2436E205-3C53-4172-B33D-B2300A3BA123}" presName="sibTrans" presStyleLbl="sibTrans2D1" presStyleIdx="0" presStyleCnt="0"/>
      <dgm:spPr/>
    </dgm:pt>
    <dgm:pt modelId="{E72A6867-FF12-44B4-B7C0-278897ADE2BB}" type="pres">
      <dgm:prSet presAssocID="{9C1F6729-7032-431A-8B4F-3CB8FA40D33F}" presName="compNode" presStyleCnt="0"/>
      <dgm:spPr/>
    </dgm:pt>
    <dgm:pt modelId="{A8FBAEF3-A889-4B39-BA25-B38CE47B2D32}" type="pres">
      <dgm:prSet presAssocID="{9C1F6729-7032-431A-8B4F-3CB8FA40D33F}" presName="iconBgRect" presStyleLbl="bgShp" presStyleIdx="1" presStyleCnt="4"/>
      <dgm:spPr/>
    </dgm:pt>
    <dgm:pt modelId="{1F7B6F4E-AEF3-4000-B17C-417D7AB69592}" type="pres">
      <dgm:prSet presAssocID="{9C1F6729-7032-431A-8B4F-3CB8FA40D33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41B1AC19-F2A5-4F82-BD4E-163038753B54}" type="pres">
      <dgm:prSet presAssocID="{9C1F6729-7032-431A-8B4F-3CB8FA40D33F}" presName="spaceRect" presStyleCnt="0"/>
      <dgm:spPr/>
    </dgm:pt>
    <dgm:pt modelId="{7371059A-9C04-49F7-8CBA-70662AEEE0F1}" type="pres">
      <dgm:prSet presAssocID="{9C1F6729-7032-431A-8B4F-3CB8FA40D33F}" presName="textRect" presStyleLbl="revTx" presStyleIdx="1" presStyleCnt="4">
        <dgm:presLayoutVars>
          <dgm:chMax val="1"/>
          <dgm:chPref val="1"/>
        </dgm:presLayoutVars>
      </dgm:prSet>
      <dgm:spPr/>
    </dgm:pt>
    <dgm:pt modelId="{513866B0-81FA-4C85-833D-314FC9A77D69}" type="pres">
      <dgm:prSet presAssocID="{F8967733-D242-4F1D-B9F3-D1574A89EEA9}" presName="sibTrans" presStyleLbl="sibTrans2D1" presStyleIdx="0" presStyleCnt="0"/>
      <dgm:spPr/>
    </dgm:pt>
    <dgm:pt modelId="{64E4564D-1112-4ED8-A029-60E088B9E070}" type="pres">
      <dgm:prSet presAssocID="{6A5F9F64-C7C2-4786-B4C4-F2691D9FF47E}" presName="compNode" presStyleCnt="0"/>
      <dgm:spPr/>
    </dgm:pt>
    <dgm:pt modelId="{4C9A6519-9BA8-4170-93F9-7E3875364508}" type="pres">
      <dgm:prSet presAssocID="{6A5F9F64-C7C2-4786-B4C4-F2691D9FF47E}" presName="iconBgRect" presStyleLbl="bgShp" presStyleIdx="2" presStyleCnt="4"/>
      <dgm:spPr/>
    </dgm:pt>
    <dgm:pt modelId="{98F8AD12-8E91-470E-B17D-5337A54622EA}" type="pres">
      <dgm:prSet presAssocID="{6A5F9F64-C7C2-4786-B4C4-F2691D9FF47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A8843350-E42D-452B-8339-58C4459A7813}" type="pres">
      <dgm:prSet presAssocID="{6A5F9F64-C7C2-4786-B4C4-F2691D9FF47E}" presName="spaceRect" presStyleCnt="0"/>
      <dgm:spPr/>
    </dgm:pt>
    <dgm:pt modelId="{A476243A-65AA-42CA-A6E3-C97FD50248B0}" type="pres">
      <dgm:prSet presAssocID="{6A5F9F64-C7C2-4786-B4C4-F2691D9FF47E}" presName="textRect" presStyleLbl="revTx" presStyleIdx="2" presStyleCnt="4">
        <dgm:presLayoutVars>
          <dgm:chMax val="1"/>
          <dgm:chPref val="1"/>
        </dgm:presLayoutVars>
      </dgm:prSet>
      <dgm:spPr/>
    </dgm:pt>
    <dgm:pt modelId="{9D5C17F7-D1CB-4EA0-A840-59FF432705C0}" type="pres">
      <dgm:prSet presAssocID="{7B1123C5-AA4F-4FBF-9A0A-5C8D43F32A4E}" presName="sibTrans" presStyleLbl="sibTrans2D1" presStyleIdx="0" presStyleCnt="0"/>
      <dgm:spPr/>
    </dgm:pt>
    <dgm:pt modelId="{B30E2CB2-F9AA-4B83-B0BD-A9D12C5A8233}" type="pres">
      <dgm:prSet presAssocID="{E423C68F-2E82-463C-92B5-32EA2C0D015C}" presName="compNode" presStyleCnt="0"/>
      <dgm:spPr/>
    </dgm:pt>
    <dgm:pt modelId="{1588E00A-2ED4-4D2B-BBAE-1F0CD0B4885E}" type="pres">
      <dgm:prSet presAssocID="{E423C68F-2E82-463C-92B5-32EA2C0D015C}" presName="iconBgRect" presStyleLbl="bgShp" presStyleIdx="3" presStyleCnt="4"/>
      <dgm:spPr/>
    </dgm:pt>
    <dgm:pt modelId="{F13D7D6E-981A-49C6-8C5A-7BBCEA136545}" type="pres">
      <dgm:prSet presAssocID="{E423C68F-2E82-463C-92B5-32EA2C0D015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D69F1B0F-A3E3-4E92-8636-61CFA2D48813}" type="pres">
      <dgm:prSet presAssocID="{E423C68F-2E82-463C-92B5-32EA2C0D015C}" presName="spaceRect" presStyleCnt="0"/>
      <dgm:spPr/>
    </dgm:pt>
    <dgm:pt modelId="{7A9ADA3F-E4C0-4778-97CD-C47E4F1DD15F}" type="pres">
      <dgm:prSet presAssocID="{E423C68F-2E82-463C-92B5-32EA2C0D015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D3EBF20E-ECBD-4BDB-B00A-DD6D2895BF80}" type="presOf" srcId="{4E290B6E-45A8-4698-94F2-8E643404D96B}" destId="{2B1DBCCD-82A4-4444-A991-D29BB828761E}" srcOrd="0" destOrd="0" presId="urn:microsoft.com/office/officeart/2018/2/layout/IconCircleList"/>
    <dgm:cxn modelId="{2722F32A-097B-41B9-8849-385B437B67A0}" type="presOf" srcId="{7B1123C5-AA4F-4FBF-9A0A-5C8D43F32A4E}" destId="{9D5C17F7-D1CB-4EA0-A840-59FF432705C0}" srcOrd="0" destOrd="0" presId="urn:microsoft.com/office/officeart/2018/2/layout/IconCircleList"/>
    <dgm:cxn modelId="{F5E0203F-49B9-4FD1-9985-7BA1DFD4B844}" type="presOf" srcId="{E423C68F-2E82-463C-92B5-32EA2C0D015C}" destId="{7A9ADA3F-E4C0-4778-97CD-C47E4F1DD15F}" srcOrd="0" destOrd="0" presId="urn:microsoft.com/office/officeart/2018/2/layout/IconCircleList"/>
    <dgm:cxn modelId="{A1385461-B133-4D94-BDE9-8C16BCF0D83F}" srcId="{4E290B6E-45A8-4698-94F2-8E643404D96B}" destId="{6AFC0469-363A-472A-A793-3E4636A00D8C}" srcOrd="0" destOrd="0" parTransId="{49BB0FBC-8D2B-4A1C-9F4A-8D745E8F391C}" sibTransId="{2436E205-3C53-4172-B33D-B2300A3BA123}"/>
    <dgm:cxn modelId="{7C6C6164-2D4B-4070-B104-7C37DB52C467}" type="presOf" srcId="{2436E205-3C53-4172-B33D-B2300A3BA123}" destId="{39252777-3A25-42D0-969D-7EB743649FF7}" srcOrd="0" destOrd="0" presId="urn:microsoft.com/office/officeart/2018/2/layout/IconCircleList"/>
    <dgm:cxn modelId="{6F90F665-D497-4C2C-AC2A-9464D91B18BC}" srcId="{4E290B6E-45A8-4698-94F2-8E643404D96B}" destId="{6A5F9F64-C7C2-4786-B4C4-F2691D9FF47E}" srcOrd="2" destOrd="0" parTransId="{0698FAD8-11FC-4DC0-A145-CC48F4BC99B4}" sibTransId="{7B1123C5-AA4F-4FBF-9A0A-5C8D43F32A4E}"/>
    <dgm:cxn modelId="{12384281-4252-4C26-84F7-A3F002DB6136}" type="presOf" srcId="{6AFC0469-363A-472A-A793-3E4636A00D8C}" destId="{FBDE042E-ACAF-4B25-AF5A-A12E50EDFABA}" srcOrd="0" destOrd="0" presId="urn:microsoft.com/office/officeart/2018/2/layout/IconCircleList"/>
    <dgm:cxn modelId="{14FBF8B1-88D2-4C28-BDC4-2FB4D9A45DF8}" type="presOf" srcId="{6A5F9F64-C7C2-4786-B4C4-F2691D9FF47E}" destId="{A476243A-65AA-42CA-A6E3-C97FD50248B0}" srcOrd="0" destOrd="0" presId="urn:microsoft.com/office/officeart/2018/2/layout/IconCircleList"/>
    <dgm:cxn modelId="{6477C0C1-E531-4256-95C6-B2650F11C43E}" srcId="{4E290B6E-45A8-4698-94F2-8E643404D96B}" destId="{9C1F6729-7032-431A-8B4F-3CB8FA40D33F}" srcOrd="1" destOrd="0" parTransId="{D26542DC-EDBA-4249-9196-B944A26D8F28}" sibTransId="{F8967733-D242-4F1D-B9F3-D1574A89EEA9}"/>
    <dgm:cxn modelId="{0F963DD5-0D90-428E-BE7C-4433012F229B}" type="presOf" srcId="{F8967733-D242-4F1D-B9F3-D1574A89EEA9}" destId="{513866B0-81FA-4C85-833D-314FC9A77D69}" srcOrd="0" destOrd="0" presId="urn:microsoft.com/office/officeart/2018/2/layout/IconCircleList"/>
    <dgm:cxn modelId="{6C201ADF-C58D-47C5-B8B8-DCC46EB7A48D}" type="presOf" srcId="{9C1F6729-7032-431A-8B4F-3CB8FA40D33F}" destId="{7371059A-9C04-49F7-8CBA-70662AEEE0F1}" srcOrd="0" destOrd="0" presId="urn:microsoft.com/office/officeart/2018/2/layout/IconCircleList"/>
    <dgm:cxn modelId="{5A9B32F7-8869-4198-8500-1E9908F5F0E6}" srcId="{4E290B6E-45A8-4698-94F2-8E643404D96B}" destId="{E423C68F-2E82-463C-92B5-32EA2C0D015C}" srcOrd="3" destOrd="0" parTransId="{F282B186-B71D-416B-B94A-95275054742A}" sibTransId="{CB748B14-DFD6-49F1-8103-972A9407D52A}"/>
    <dgm:cxn modelId="{AB962775-24A3-473B-A558-6AE84F9D375A}" type="presParOf" srcId="{2B1DBCCD-82A4-4444-A991-D29BB828761E}" destId="{08F1DE26-918E-4B6E-85E6-D94264FB9C73}" srcOrd="0" destOrd="0" presId="urn:microsoft.com/office/officeart/2018/2/layout/IconCircleList"/>
    <dgm:cxn modelId="{2D8ACC98-01D9-4B0A-8440-962A058C4DE3}" type="presParOf" srcId="{08F1DE26-918E-4B6E-85E6-D94264FB9C73}" destId="{DABAE2F2-2231-4177-9F6C-8FB07DA3A5CB}" srcOrd="0" destOrd="0" presId="urn:microsoft.com/office/officeart/2018/2/layout/IconCircleList"/>
    <dgm:cxn modelId="{F935FF89-19DD-4ADE-84B1-03077D877F7A}" type="presParOf" srcId="{DABAE2F2-2231-4177-9F6C-8FB07DA3A5CB}" destId="{76AAE56C-C345-4A5F-877A-21EF5C2657B1}" srcOrd="0" destOrd="0" presId="urn:microsoft.com/office/officeart/2018/2/layout/IconCircleList"/>
    <dgm:cxn modelId="{665D9025-1C9B-4406-BFFA-A1F8370CF6C6}" type="presParOf" srcId="{DABAE2F2-2231-4177-9F6C-8FB07DA3A5CB}" destId="{0D9990E1-B8E1-4AB9-84E4-FF96E4E36446}" srcOrd="1" destOrd="0" presId="urn:microsoft.com/office/officeart/2018/2/layout/IconCircleList"/>
    <dgm:cxn modelId="{B41C5A55-5E20-4FE1-868F-E64E3C7D59E7}" type="presParOf" srcId="{DABAE2F2-2231-4177-9F6C-8FB07DA3A5CB}" destId="{FB1D1BC0-A1EA-4951-A3E0-25DF7807D9F3}" srcOrd="2" destOrd="0" presId="urn:microsoft.com/office/officeart/2018/2/layout/IconCircleList"/>
    <dgm:cxn modelId="{8239EEC5-D72B-4E31-8823-0D9A24945AFC}" type="presParOf" srcId="{DABAE2F2-2231-4177-9F6C-8FB07DA3A5CB}" destId="{FBDE042E-ACAF-4B25-AF5A-A12E50EDFABA}" srcOrd="3" destOrd="0" presId="urn:microsoft.com/office/officeart/2018/2/layout/IconCircleList"/>
    <dgm:cxn modelId="{4932C950-A691-42AC-A472-AFE0C60BD276}" type="presParOf" srcId="{08F1DE26-918E-4B6E-85E6-D94264FB9C73}" destId="{39252777-3A25-42D0-969D-7EB743649FF7}" srcOrd="1" destOrd="0" presId="urn:microsoft.com/office/officeart/2018/2/layout/IconCircleList"/>
    <dgm:cxn modelId="{5F94C28D-1DE8-4E47-B49A-F03ADBCBB8AC}" type="presParOf" srcId="{08F1DE26-918E-4B6E-85E6-D94264FB9C73}" destId="{E72A6867-FF12-44B4-B7C0-278897ADE2BB}" srcOrd="2" destOrd="0" presId="urn:microsoft.com/office/officeart/2018/2/layout/IconCircleList"/>
    <dgm:cxn modelId="{AF5513B9-645C-4C7A-9965-85ACE1A45270}" type="presParOf" srcId="{E72A6867-FF12-44B4-B7C0-278897ADE2BB}" destId="{A8FBAEF3-A889-4B39-BA25-B38CE47B2D32}" srcOrd="0" destOrd="0" presId="urn:microsoft.com/office/officeart/2018/2/layout/IconCircleList"/>
    <dgm:cxn modelId="{474EBF17-F221-46DC-A0E1-D4729776A148}" type="presParOf" srcId="{E72A6867-FF12-44B4-B7C0-278897ADE2BB}" destId="{1F7B6F4E-AEF3-4000-B17C-417D7AB69592}" srcOrd="1" destOrd="0" presId="urn:microsoft.com/office/officeart/2018/2/layout/IconCircleList"/>
    <dgm:cxn modelId="{CDF4EB91-7A11-47CA-B6EF-34F9F19CF215}" type="presParOf" srcId="{E72A6867-FF12-44B4-B7C0-278897ADE2BB}" destId="{41B1AC19-F2A5-4F82-BD4E-163038753B54}" srcOrd="2" destOrd="0" presId="urn:microsoft.com/office/officeart/2018/2/layout/IconCircleList"/>
    <dgm:cxn modelId="{D2991C84-4B6C-4790-98C3-164D1F720F3E}" type="presParOf" srcId="{E72A6867-FF12-44B4-B7C0-278897ADE2BB}" destId="{7371059A-9C04-49F7-8CBA-70662AEEE0F1}" srcOrd="3" destOrd="0" presId="urn:microsoft.com/office/officeart/2018/2/layout/IconCircleList"/>
    <dgm:cxn modelId="{37B2A241-22F5-46C4-8213-588461C2E3D7}" type="presParOf" srcId="{08F1DE26-918E-4B6E-85E6-D94264FB9C73}" destId="{513866B0-81FA-4C85-833D-314FC9A77D69}" srcOrd="3" destOrd="0" presId="urn:microsoft.com/office/officeart/2018/2/layout/IconCircleList"/>
    <dgm:cxn modelId="{F7EDA1A7-14E2-42D9-99CE-E70DCF2037DB}" type="presParOf" srcId="{08F1DE26-918E-4B6E-85E6-D94264FB9C73}" destId="{64E4564D-1112-4ED8-A029-60E088B9E070}" srcOrd="4" destOrd="0" presId="urn:microsoft.com/office/officeart/2018/2/layout/IconCircleList"/>
    <dgm:cxn modelId="{B5449FA8-38C8-4B02-ADA8-F3886832051F}" type="presParOf" srcId="{64E4564D-1112-4ED8-A029-60E088B9E070}" destId="{4C9A6519-9BA8-4170-93F9-7E3875364508}" srcOrd="0" destOrd="0" presId="urn:microsoft.com/office/officeart/2018/2/layout/IconCircleList"/>
    <dgm:cxn modelId="{8819CD17-DB82-467F-ADAC-4967EF266FE7}" type="presParOf" srcId="{64E4564D-1112-4ED8-A029-60E088B9E070}" destId="{98F8AD12-8E91-470E-B17D-5337A54622EA}" srcOrd="1" destOrd="0" presId="urn:microsoft.com/office/officeart/2018/2/layout/IconCircleList"/>
    <dgm:cxn modelId="{15F94CD3-BFD8-49A0-B839-725CE20B6657}" type="presParOf" srcId="{64E4564D-1112-4ED8-A029-60E088B9E070}" destId="{A8843350-E42D-452B-8339-58C4459A7813}" srcOrd="2" destOrd="0" presId="urn:microsoft.com/office/officeart/2018/2/layout/IconCircleList"/>
    <dgm:cxn modelId="{1D276E5C-E5F9-40D7-AC44-9874C578258E}" type="presParOf" srcId="{64E4564D-1112-4ED8-A029-60E088B9E070}" destId="{A476243A-65AA-42CA-A6E3-C97FD50248B0}" srcOrd="3" destOrd="0" presId="urn:microsoft.com/office/officeart/2018/2/layout/IconCircleList"/>
    <dgm:cxn modelId="{F708B601-B0A2-423F-A37B-804AD4AEE891}" type="presParOf" srcId="{08F1DE26-918E-4B6E-85E6-D94264FB9C73}" destId="{9D5C17F7-D1CB-4EA0-A840-59FF432705C0}" srcOrd="5" destOrd="0" presId="urn:microsoft.com/office/officeart/2018/2/layout/IconCircleList"/>
    <dgm:cxn modelId="{60056779-5DDC-4DB0-BA64-670311CB1367}" type="presParOf" srcId="{08F1DE26-918E-4B6E-85E6-D94264FB9C73}" destId="{B30E2CB2-F9AA-4B83-B0BD-A9D12C5A8233}" srcOrd="6" destOrd="0" presId="urn:microsoft.com/office/officeart/2018/2/layout/IconCircleList"/>
    <dgm:cxn modelId="{A58AB9E1-B746-4494-ADE9-7C6C9B3A1A58}" type="presParOf" srcId="{B30E2CB2-F9AA-4B83-B0BD-A9D12C5A8233}" destId="{1588E00A-2ED4-4D2B-BBAE-1F0CD0B4885E}" srcOrd="0" destOrd="0" presId="urn:microsoft.com/office/officeart/2018/2/layout/IconCircleList"/>
    <dgm:cxn modelId="{5C709F6B-08AB-4901-90E8-F0C2AC29EF7F}" type="presParOf" srcId="{B30E2CB2-F9AA-4B83-B0BD-A9D12C5A8233}" destId="{F13D7D6E-981A-49C6-8C5A-7BBCEA136545}" srcOrd="1" destOrd="0" presId="urn:microsoft.com/office/officeart/2018/2/layout/IconCircleList"/>
    <dgm:cxn modelId="{558DD135-5E27-4CEF-BC30-449507E498D7}" type="presParOf" srcId="{B30E2CB2-F9AA-4B83-B0BD-A9D12C5A8233}" destId="{D69F1B0F-A3E3-4E92-8636-61CFA2D48813}" srcOrd="2" destOrd="0" presId="urn:microsoft.com/office/officeart/2018/2/layout/IconCircleList"/>
    <dgm:cxn modelId="{49C70CA4-890A-4CAD-A8E5-54475B4F68AF}" type="presParOf" srcId="{B30E2CB2-F9AA-4B83-B0BD-A9D12C5A8233}" destId="{7A9ADA3F-E4C0-4778-97CD-C47E4F1DD15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AE56C-C345-4A5F-877A-21EF5C2657B1}">
      <dsp:nvSpPr>
        <dsp:cNvPr id="0" name=""/>
        <dsp:cNvSpPr/>
      </dsp:nvSpPr>
      <dsp:spPr>
        <a:xfrm>
          <a:off x="108700" y="468640"/>
          <a:ext cx="1115175" cy="11151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990E1-B8E1-4AB9-84E4-FF96E4E36446}">
      <dsp:nvSpPr>
        <dsp:cNvPr id="0" name=""/>
        <dsp:cNvSpPr/>
      </dsp:nvSpPr>
      <dsp:spPr>
        <a:xfrm>
          <a:off x="342887" y="702827"/>
          <a:ext cx="646801" cy="6468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E042E-ACAF-4B25-AF5A-A12E50EDFABA}">
      <dsp:nvSpPr>
        <dsp:cNvPr id="0" name=""/>
        <dsp:cNvSpPr/>
      </dsp:nvSpPr>
      <dsp:spPr>
        <a:xfrm>
          <a:off x="1462842" y="468640"/>
          <a:ext cx="2628628" cy="111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To make sure that client money is not at risk</a:t>
          </a:r>
          <a:endParaRPr lang="en-US" sz="2100" kern="1200" dirty="0"/>
        </a:p>
      </dsp:txBody>
      <dsp:txXfrm>
        <a:off x="1462842" y="468640"/>
        <a:ext cx="2628628" cy="1115175"/>
      </dsp:txXfrm>
    </dsp:sp>
    <dsp:sp modelId="{A8FBAEF3-A889-4B39-BA25-B38CE47B2D32}">
      <dsp:nvSpPr>
        <dsp:cNvPr id="0" name=""/>
        <dsp:cNvSpPr/>
      </dsp:nvSpPr>
      <dsp:spPr>
        <a:xfrm>
          <a:off x="4549489" y="468640"/>
          <a:ext cx="1115175" cy="11151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B6F4E-AEF3-4000-B17C-417D7AB69592}">
      <dsp:nvSpPr>
        <dsp:cNvPr id="0" name=""/>
        <dsp:cNvSpPr/>
      </dsp:nvSpPr>
      <dsp:spPr>
        <a:xfrm>
          <a:off x="4783676" y="702827"/>
          <a:ext cx="646801" cy="6468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71059A-9C04-49F7-8CBA-70662AEEE0F1}">
      <dsp:nvSpPr>
        <dsp:cNvPr id="0" name=""/>
        <dsp:cNvSpPr/>
      </dsp:nvSpPr>
      <dsp:spPr>
        <a:xfrm>
          <a:off x="5903631" y="468640"/>
          <a:ext cx="2628628" cy="111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Their work must be sufficient to allow them to complete a report </a:t>
          </a:r>
          <a:endParaRPr lang="en-US" sz="2100" kern="1200" dirty="0"/>
        </a:p>
      </dsp:txBody>
      <dsp:txXfrm>
        <a:off x="5903631" y="468640"/>
        <a:ext cx="2628628" cy="1115175"/>
      </dsp:txXfrm>
    </dsp:sp>
    <dsp:sp modelId="{4C9A6519-9BA8-4170-93F9-7E3875364508}">
      <dsp:nvSpPr>
        <dsp:cNvPr id="0" name=""/>
        <dsp:cNvSpPr/>
      </dsp:nvSpPr>
      <dsp:spPr>
        <a:xfrm>
          <a:off x="108700" y="2232608"/>
          <a:ext cx="1115175" cy="11151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F8AD12-8E91-470E-B17D-5337A54622EA}">
      <dsp:nvSpPr>
        <dsp:cNvPr id="0" name=""/>
        <dsp:cNvSpPr/>
      </dsp:nvSpPr>
      <dsp:spPr>
        <a:xfrm>
          <a:off x="342887" y="2466794"/>
          <a:ext cx="646801" cy="6468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6243A-65AA-42CA-A6E3-C97FD50248B0}">
      <dsp:nvSpPr>
        <dsp:cNvPr id="0" name=""/>
        <dsp:cNvSpPr/>
      </dsp:nvSpPr>
      <dsp:spPr>
        <a:xfrm>
          <a:off x="1462842" y="2232608"/>
          <a:ext cx="2628628" cy="111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Checks need to proportionate and targeted</a:t>
          </a:r>
          <a:endParaRPr lang="en-US" sz="2100" kern="1200" dirty="0"/>
        </a:p>
      </dsp:txBody>
      <dsp:txXfrm>
        <a:off x="1462842" y="2232608"/>
        <a:ext cx="2628628" cy="1115175"/>
      </dsp:txXfrm>
    </dsp:sp>
    <dsp:sp modelId="{1588E00A-2ED4-4D2B-BBAE-1F0CD0B4885E}">
      <dsp:nvSpPr>
        <dsp:cNvPr id="0" name=""/>
        <dsp:cNvSpPr/>
      </dsp:nvSpPr>
      <dsp:spPr>
        <a:xfrm>
          <a:off x="4549489" y="2232608"/>
          <a:ext cx="1115175" cy="1115175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3D7D6E-981A-49C6-8C5A-7BBCEA136545}">
      <dsp:nvSpPr>
        <dsp:cNvPr id="0" name=""/>
        <dsp:cNvSpPr/>
      </dsp:nvSpPr>
      <dsp:spPr>
        <a:xfrm>
          <a:off x="4783676" y="2466794"/>
          <a:ext cx="646801" cy="6468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ADA3F-E4C0-4778-97CD-C47E4F1DD15F}">
      <dsp:nvSpPr>
        <dsp:cNvPr id="0" name=""/>
        <dsp:cNvSpPr/>
      </dsp:nvSpPr>
      <dsp:spPr>
        <a:xfrm>
          <a:off x="5903631" y="2232608"/>
          <a:ext cx="2628628" cy="11151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Report on what’s a serious breach </a:t>
          </a:r>
        </a:p>
      </dsp:txBody>
      <dsp:txXfrm>
        <a:off x="5903631" y="2232608"/>
        <a:ext cx="2628628" cy="1115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73276-7A62-45B4-917D-1B584858879C}" type="datetimeFigureOut">
              <a:rPr lang="en-GB" smtClean="0"/>
              <a:t>30/10/2019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C738E-D284-42F0-A6ED-C47F6807DA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183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l" defTabSz="914400" rtl="0" eaLnBrk="1" latinLnBrk="0" hangingPunct="1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19A68B-D5BC-481F-8CE6-356C4207DB3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4432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420A77-8E44-4036-A5EC-DB48B7EB0D4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465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indent="0" algn="l" defTabSz="914400" rtl="0" eaLnBrk="1" latinLnBrk="0" hangingPunct="1">
              <a:buFont typeface="+mj-lt"/>
              <a:buNone/>
            </a:pP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REPORTING REQUIREMENTS</a:t>
            </a:r>
          </a:p>
          <a:p>
            <a:pPr marL="0" lvl="1" indent="0" algn="l" defTabSz="914400" rtl="0" eaLnBrk="1" latinLnBrk="0" hangingPunct="1">
              <a:buFont typeface="+mj-lt"/>
              <a:buNone/>
            </a:pP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1" indent="-228600" algn="l" defTabSz="914400" rtl="0" eaLnBrk="1" latinLnBrk="0" hangingPunct="1">
              <a:buFont typeface="+mj-lt"/>
              <a:buAutoNum type="arabicPeriod"/>
            </a:pP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Last year it became CLEAR that views about WHEN to report to us differ across firms of all shapes and sizes</a:t>
            </a:r>
          </a:p>
          <a:p>
            <a:pPr marL="228600" lvl="1" indent="-228600" algn="l" defTabSz="914400" rtl="0" eaLnBrk="1" latinLnBrk="0" hangingPunct="1">
              <a:buFont typeface="+mj-lt"/>
              <a:buAutoNum type="arabicPeriod"/>
            </a:pP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1" indent="-228600" algn="l" defTabSz="914400" rtl="0" eaLnBrk="1" latinLnBrk="0" hangingPunct="1">
              <a:buFont typeface="+mj-lt"/>
              <a:buAutoNum type="arabicPeriod"/>
            </a:pP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we consulted on a change to clarify. </a:t>
            </a:r>
          </a:p>
          <a:p>
            <a:pPr marL="228600" lvl="1" indent="-228600" algn="l" defTabSz="914400" rtl="0" eaLnBrk="1" latinLnBrk="0" hangingPunct="1">
              <a:buFont typeface="+mj-lt"/>
              <a:buAutoNum type="arabicPeriod"/>
            </a:pP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7503" indent="-228234">
              <a:buFont typeface="+mj-lt"/>
              <a:buAutoNum type="arabicPeriod"/>
            </a:pPr>
            <a:r>
              <a:rPr lang="en-GB" sz="1100" dirty="0"/>
              <a:t>The RULES</a:t>
            </a:r>
          </a:p>
          <a:p>
            <a:pPr marL="227503" indent="-228234">
              <a:buFont typeface="+mj-lt"/>
              <a:buAutoNum type="arabicPeriod"/>
            </a:pPr>
            <a:endParaRPr lang="en-GB" sz="1100" dirty="0"/>
          </a:p>
          <a:p>
            <a:pPr marL="683972" lvl="1" indent="-228234">
              <a:buFont typeface="+mj-lt"/>
              <a:buAutoNum type="arabicPeriod"/>
            </a:pPr>
            <a:r>
              <a:rPr lang="en-GB" sz="1100" dirty="0"/>
              <a:t>Prompt reporting to us or another regulator when you </a:t>
            </a:r>
            <a:r>
              <a:rPr lang="en-GB" sz="1100" b="1" i="1" dirty="0"/>
              <a:t>reasonably believe</a:t>
            </a:r>
            <a:r>
              <a:rPr lang="en-GB" sz="1100" i="1" dirty="0"/>
              <a:t> </a:t>
            </a:r>
            <a:r>
              <a:rPr lang="en-GB" sz="1100" dirty="0"/>
              <a:t>that conduct is capable of amounting to a serious breach of regulatory requirements may have occurred / </a:t>
            </a:r>
          </a:p>
          <a:p>
            <a:pPr marL="683972" lvl="1" indent="-228234">
              <a:buFont typeface="+mj-lt"/>
              <a:buAutoNum type="arabicPeriod"/>
            </a:pPr>
            <a:r>
              <a:rPr lang="en-GB" sz="1100" dirty="0"/>
              <a:t>Report to us if you think that we should (or could) usefully use our powers to investigate a matter </a:t>
            </a:r>
          </a:p>
          <a:p>
            <a:pPr marL="683972" lvl="1" indent="-228234">
              <a:buFont typeface="+mj-lt"/>
              <a:buAutoNum type="arabicPeriod"/>
            </a:pPr>
            <a:r>
              <a:rPr lang="en-GB" sz="1100" dirty="0"/>
              <a:t>Do not under any circumstances subject anyone making (or thinking of making) a report to us to detrimental treatment</a:t>
            </a:r>
          </a:p>
          <a:p>
            <a:pPr marL="683972" lvl="1" indent="-228234">
              <a:buFont typeface="+mj-lt"/>
              <a:buAutoNum type="arabicPeriod"/>
            </a:pPr>
            <a:endParaRPr lang="en-GB" sz="1100" dirty="0"/>
          </a:p>
          <a:p>
            <a:pPr marL="227503" indent="-228234">
              <a:buFont typeface="+mj-lt"/>
              <a:buAutoNum type="arabicPeriod"/>
            </a:pPr>
            <a:r>
              <a:rPr lang="en-GB" sz="1100" dirty="0"/>
              <a:t>Our expectations</a:t>
            </a:r>
          </a:p>
          <a:p>
            <a:pPr marL="683972" lvl="1" indent="-228234">
              <a:buFont typeface="Arial" panose="020B0604020202020204" pitchFamily="34" charset="0"/>
              <a:buChar char="•"/>
            </a:pPr>
            <a:r>
              <a:rPr lang="en-GB" sz="1100" dirty="0"/>
              <a:t>Those we regulate use their judgement to consider what and when to report</a:t>
            </a:r>
          </a:p>
          <a:p>
            <a:pPr marL="683972" lvl="1" indent="-228234">
              <a:buFont typeface="Arial" panose="020B0604020202020204" pitchFamily="34" charset="0"/>
              <a:buChar char="•"/>
            </a:pPr>
            <a:r>
              <a:rPr lang="en-GB" sz="1100" dirty="0"/>
              <a:t>Not saying that firms should not investigate – encourage matters resolved locally</a:t>
            </a:r>
          </a:p>
          <a:p>
            <a:pPr marL="683972" lvl="1" indent="-228234">
              <a:buFont typeface="Arial" panose="020B0604020202020204" pitchFamily="34" charset="0"/>
              <a:buChar char="•"/>
            </a:pPr>
            <a:r>
              <a:rPr lang="en-GB" sz="1100" dirty="0"/>
              <a:t>Do expect early engagement consistent with the Rule</a:t>
            </a:r>
          </a:p>
          <a:p>
            <a:pPr marL="228600" lvl="1" indent="-228600" algn="l" defTabSz="914400" rtl="0" eaLnBrk="1" latinLnBrk="0" hangingPunct="1">
              <a:buFont typeface="+mj-lt"/>
              <a:buAutoNum type="arabicPeriod"/>
            </a:pPr>
            <a:endParaRPr lang="en-GB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lvl="1" indent="0" algn="l" defTabSz="914400" rtl="0" eaLnBrk="1" latinLnBrk="0" hangingPunct="1">
              <a:buFont typeface="+mj-lt"/>
              <a:buNone/>
            </a:pP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 We have held WOKSHOPS with 100s of FIRMS since the new RULE was approved – CASE STUDIES on their way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7084DD-C4F4-4CF0-9991-E0ED95CB7B8A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9963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420A77-8E44-4036-A5EC-DB48B7EB0D4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4462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a lot of the time, what is serious  won’t be as clear-cut and we have to weigh up factors – the mitigating and aggravating factors.</a:t>
            </a:r>
          </a:p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assessing seriousness of the breach, we may need to look at “contextual” mitigation  - this might include features of the environment in which the solicitor was working and which affected their judgment or any action they were able to take.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might also need to take into account the systems in place and environment in which the events took place; and the responsibility or control the individual had over the matters in question. 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recognise the stressful circumstances in which many solicitors and firms are working and are aware that the health of the individual at the time of the events may have a significant bearing on the nature and seriousness of the alleged breach.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said, there will be conduct that is so serious, that contextual mitigation will not impact the outcome of a case.  You may have seen recent press reports on case such as </a:t>
            </a:r>
            <a:r>
              <a:rPr lang="en-GB" sz="1200" b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Sovani</a:t>
            </a:r>
            <a:r>
              <a:rPr lang="en-GB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James etc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2C6927-3269-4A42-876E-A0E97D21ECA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666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Beyond a FOCUS ON HIGH STANDARDS, a lot of what we have covered has been about MAKING YOUR LIFE EASIER. 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Giving you MORE FLEXIBILITY on how you run your business; TAKING AWAY anything that is a BURDEN and not necessary to protect the public.</a:t>
            </a: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whole they are about providing opportunities – not forcing change</a:t>
            </a:r>
          </a:p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 should familiarise yourself with the new STANDARDS and REGULATION  to understand the changes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i="0" kern="1200" dirty="0">
                <a:effectLst/>
                <a:latin typeface="+mn-lt"/>
                <a:ea typeface="+mn-ea"/>
                <a:cs typeface="+mn-cs"/>
              </a:rPr>
              <a:t>C</a:t>
            </a:r>
            <a:r>
              <a:rPr lang="en-GB" sz="1200" kern="1200" dirty="0"/>
              <a:t>ULTURAL SHIFT that a LESS PRESCRIPTIVE RULE BOOK will bring</a:t>
            </a:r>
            <a:r>
              <a:rPr lang="en-GB" sz="1200" dirty="0"/>
              <a:t>? Shifting our focus on to PROFESSIONAL JUDGEMENT, informed by the Principles and Codes. Be clear about how and why you make decisions.</a:t>
            </a:r>
          </a:p>
          <a:p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ARE STAFF </a:t>
            </a:r>
            <a:r>
              <a:rPr lang="en-GB" sz="1200" kern="1200" dirty="0"/>
              <a:t>and decision makers familiar with Principles, Codes and other relevant parts of the new Standards and Regulations</a:t>
            </a:r>
          </a:p>
          <a:p>
            <a:endParaRPr lang="en-GB" sz="1200" kern="1200" dirty="0">
              <a:solidFill>
                <a:schemeClr val="tx1"/>
              </a:solidFill>
            </a:endParaRPr>
          </a:p>
          <a:p>
            <a:endParaRPr lang="en-GB" sz="1200" kern="1200" dirty="0">
              <a:solidFill>
                <a:schemeClr val="tx1"/>
              </a:solidFill>
            </a:endParaRPr>
          </a:p>
          <a:p>
            <a:r>
              <a:rPr lang="en-GB" sz="1200" dirty="0"/>
              <a:t>ARE you clear about WHEN</a:t>
            </a:r>
            <a:r>
              <a:rPr lang="en-GB" sz="1200" kern="1200" dirty="0"/>
              <a:t> to report breaches to us</a:t>
            </a:r>
            <a:r>
              <a:rPr lang="en-GB" sz="1200" dirty="0"/>
              <a:t>? </a:t>
            </a:r>
            <a:r>
              <a:rPr lang="en-GB" sz="1200" kern="1200" dirty="0"/>
              <a:t> </a:t>
            </a:r>
            <a:r>
              <a:rPr lang="en-GB" sz="1200" dirty="0"/>
              <a:t>We</a:t>
            </a:r>
            <a:r>
              <a:rPr lang="en-GB" sz="1200" kern="1200" dirty="0"/>
              <a:t> have clarified the obligations for when to report breaches of the Codes to us</a:t>
            </a:r>
            <a:endParaRPr lang="en-GB" sz="1200" kern="1200" dirty="0">
              <a:cs typeface="Calibri"/>
            </a:endParaRPr>
          </a:p>
          <a:p>
            <a:endParaRPr lang="en-GB" sz="1200" kern="1200" dirty="0">
              <a:solidFill>
                <a:schemeClr val="tx1"/>
              </a:solidFill>
            </a:endParaRPr>
          </a:p>
          <a:p>
            <a:r>
              <a:rPr lang="en-GB" sz="1200" dirty="0"/>
              <a:t>Does your website display </a:t>
            </a:r>
            <a:r>
              <a:rPr lang="en-GB" sz="1200" kern="1200" dirty="0"/>
              <a:t> our digital badge</a:t>
            </a:r>
            <a:r>
              <a:rPr lang="en-GB" sz="1200" dirty="0"/>
              <a:t> – this will be MANDATORY when the Standards and Regulations come in</a:t>
            </a:r>
          </a:p>
          <a:p>
            <a:endParaRPr lang="en-GB" sz="1200" kern="1200" dirty="0">
              <a:solidFill>
                <a:schemeClr val="tx1"/>
              </a:solidFill>
            </a:endParaRPr>
          </a:p>
          <a:p>
            <a:r>
              <a:rPr lang="en-GB" sz="1200" dirty="0"/>
              <a:t>DOES your Firm </a:t>
            </a:r>
            <a:r>
              <a:rPr lang="en-GB" sz="1200" kern="1200" dirty="0"/>
              <a:t>documentation </a:t>
            </a:r>
            <a:r>
              <a:rPr lang="en-GB" sz="1200" dirty="0"/>
              <a:t>reflect the</a:t>
            </a:r>
            <a:r>
              <a:rPr lang="en-GB" sz="1200" kern="1200" dirty="0"/>
              <a:t> new Standards and Regulations</a:t>
            </a:r>
            <a:r>
              <a:rPr lang="en-GB" sz="1200" dirty="0"/>
              <a:t> and have you</a:t>
            </a:r>
            <a:r>
              <a:rPr lang="en-GB" sz="1200" kern="1200" dirty="0"/>
              <a:t> </a:t>
            </a:r>
            <a:r>
              <a:rPr lang="en-GB" sz="1200" dirty="0"/>
              <a:t>considered where you can do things differently?</a:t>
            </a:r>
            <a:endParaRPr lang="en-GB" sz="1200" kern="1200" dirty="0">
              <a:cs typeface="Calibri"/>
            </a:endParaRPr>
          </a:p>
          <a:p>
            <a:endParaRPr lang="en-GB" sz="1200" dirty="0"/>
          </a:p>
          <a:p>
            <a:r>
              <a:rPr lang="en-GB" sz="1200" dirty="0"/>
              <a:t>Have you for processes </a:t>
            </a:r>
            <a:r>
              <a:rPr lang="en-GB" sz="1200" kern="1200" dirty="0"/>
              <a:t>in place for identifying and keeping up with </a:t>
            </a:r>
            <a:r>
              <a:rPr lang="en-GB" sz="1200" dirty="0"/>
              <a:t>our GUIDANCE as</a:t>
            </a:r>
            <a:r>
              <a:rPr lang="en-GB" sz="1200" kern="1200" dirty="0"/>
              <a:t> we produce it</a:t>
            </a:r>
            <a:r>
              <a:rPr lang="en-GB" sz="1200" dirty="0"/>
              <a:t>?  </a:t>
            </a:r>
          </a:p>
          <a:p>
            <a:endParaRPr lang="en-GB" sz="1200" kern="1200" dirty="0">
              <a:cs typeface="Calibri"/>
            </a:endParaRPr>
          </a:p>
          <a:p>
            <a:r>
              <a:rPr lang="en-GB" sz="1200" kern="1200" dirty="0">
                <a:cs typeface="Calibri"/>
              </a:rPr>
              <a:t>Key is that you talk to us if you need help and support</a:t>
            </a:r>
          </a:p>
          <a:p>
            <a:endParaRPr lang="en-GB" sz="1900" dirty="0"/>
          </a:p>
          <a:p>
            <a:endParaRPr lang="en-GB" sz="1900" dirty="0"/>
          </a:p>
          <a:p>
            <a:endParaRPr lang="en-GB" sz="19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69E291-651A-48F2-B666-530C932CB37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9986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36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16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7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6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443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5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21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13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05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95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176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2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a.org.uk/newreg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16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a.org.uk/newreg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a.org.uk/newreg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newregs" TargetMode="External"/><Relationship Id="rId2" Type="http://schemas.openxmlformats.org/officeDocument/2006/relationships/hyperlink" Target="https://beta.sra.org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ra.org.uk/newreg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CC05-5507-41DF-BC50-3A219C23C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203598"/>
            <a:ext cx="6875636" cy="1080120"/>
          </a:xfrm>
        </p:spPr>
        <p:txBody>
          <a:bodyPr/>
          <a:lstStyle/>
          <a:p>
            <a:pPr algn="l"/>
            <a:r>
              <a:rPr lang="en-GB" b="1" dirty="0"/>
              <a:t>Our new Accounts Rules: your questions answered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15753-3632-45BA-B160-46889570D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584" y="2427734"/>
            <a:ext cx="7238110" cy="1140698"/>
          </a:xfrm>
        </p:spPr>
        <p:txBody>
          <a:bodyPr/>
          <a:lstStyle/>
          <a:p>
            <a:pPr algn="l"/>
            <a:r>
              <a:rPr lang="en-GB" sz="2200" dirty="0"/>
              <a:t>Chair: Liz Rosser, Executive Director, Finance and Resources, SRA</a:t>
            </a:r>
          </a:p>
          <a:p>
            <a:pPr algn="l"/>
            <a:r>
              <a:rPr lang="en-GB" sz="2200" dirty="0"/>
              <a:t>Sean Hankin, Head of Forensic Investigations, SRA</a:t>
            </a:r>
          </a:p>
          <a:p>
            <a:pPr algn="l"/>
            <a:r>
              <a:rPr lang="en-GB" sz="2200" dirty="0"/>
              <a:t>Jatinderpal Loyal, Policy Associate, SRA </a:t>
            </a:r>
          </a:p>
        </p:txBody>
      </p:sp>
    </p:spTree>
    <p:extLst>
      <p:ext uri="{BB962C8B-B14F-4D97-AF65-F5344CB8AC3E}">
        <p14:creationId xmlns:p14="http://schemas.microsoft.com/office/powerpoint/2010/main" val="6391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0164D-DEA1-4434-9B74-DCE6BF51B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470"/>
            <a:ext cx="6409407" cy="857027"/>
          </a:xfrm>
        </p:spPr>
        <p:txBody>
          <a:bodyPr/>
          <a:lstStyle/>
          <a:p>
            <a:r>
              <a:rPr lang="en-GB" dirty="0"/>
              <a:t>Withdrawals from client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01CAD-1F58-4C6B-A5A5-3FFF0EF6B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059582"/>
            <a:ext cx="8642350" cy="3888432"/>
          </a:xfrm>
        </p:spPr>
        <p:txBody>
          <a:bodyPr/>
          <a:lstStyle/>
          <a:p>
            <a:r>
              <a:rPr lang="en-GB" dirty="0"/>
              <a:t>Withdrawals can only be made for the purposes of which money is held or on the clients instructions</a:t>
            </a:r>
          </a:p>
          <a:p>
            <a:endParaRPr lang="en-GB" dirty="0"/>
          </a:p>
          <a:p>
            <a:r>
              <a:rPr lang="en-GB" dirty="0"/>
              <a:t>Firms need to have systems and controls that make sure withdrawals are both: 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GB" dirty="0"/>
              <a:t>appropriately supervised 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GB" dirty="0"/>
              <a:t>appropriately authorised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869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FC9ED-040B-4910-B387-4928BCD2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330" y="123478"/>
            <a:ext cx="4895850" cy="857250"/>
          </a:xfrm>
        </p:spPr>
        <p:txBody>
          <a:bodyPr/>
          <a:lstStyle/>
          <a:p>
            <a:r>
              <a:rPr lang="en-GB" dirty="0"/>
              <a:t>Residual client balances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7BDD-C3EC-4991-9837-B960D88AB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03599"/>
            <a:ext cx="8569647" cy="3573190"/>
          </a:xfrm>
        </p:spPr>
        <p:txBody>
          <a:bodyPr/>
          <a:lstStyle/>
          <a:p>
            <a:r>
              <a:rPr lang="en-GB" dirty="0"/>
              <a:t>Balances under £500:</a:t>
            </a:r>
          </a:p>
          <a:p>
            <a:pPr marL="0" indent="0">
              <a:buNone/>
            </a:pPr>
            <a:endParaRPr lang="en-GB" dirty="0"/>
          </a:p>
          <a:p>
            <a:pPr marL="758825" lvl="1" indent="-358775">
              <a:buNone/>
            </a:pPr>
            <a:r>
              <a:rPr lang="en-GB" dirty="0"/>
              <a:t>	The prescribed circumstances are mandatory and must be complied with</a:t>
            </a:r>
          </a:p>
          <a:p>
            <a:endParaRPr lang="en-GB" dirty="0"/>
          </a:p>
          <a:p>
            <a:r>
              <a:rPr lang="en-GB" dirty="0"/>
              <a:t>Balances over £500:</a:t>
            </a:r>
          </a:p>
          <a:p>
            <a:pPr marL="0" indent="0">
              <a:buNone/>
            </a:pPr>
            <a:endParaRPr lang="en-GB" dirty="0"/>
          </a:p>
          <a:p>
            <a:pPr marL="758825" lvl="1" indent="0">
              <a:buNone/>
            </a:pPr>
            <a:r>
              <a:rPr lang="en-GB" dirty="0"/>
              <a:t>You’ll need our authority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952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7996-C20B-4B5C-9A9A-CD7B54C34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30594"/>
            <a:ext cx="4895850" cy="857250"/>
          </a:xfrm>
        </p:spPr>
        <p:txBody>
          <a:bodyPr/>
          <a:lstStyle/>
          <a:p>
            <a:r>
              <a:rPr lang="en-GB" dirty="0"/>
              <a:t>Systems and controls…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9A8A0-5CA8-4C97-A318-0D927664D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31590"/>
            <a:ext cx="8641655" cy="3816423"/>
          </a:xfrm>
        </p:spPr>
        <p:txBody>
          <a:bodyPr/>
          <a:lstStyle/>
          <a:p>
            <a:r>
              <a:rPr lang="en-GB" dirty="0"/>
              <a:t>All records need to be “accurate, contemporaneous, and chronological”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Firms are required to:</a:t>
            </a:r>
          </a:p>
          <a:p>
            <a:pPr marL="900113" indent="-360363">
              <a:buFont typeface="Wingdings" panose="05000000000000000000" pitchFamily="2" charset="2"/>
              <a:buChar char="ü"/>
            </a:pPr>
            <a:r>
              <a:rPr lang="en-GB" dirty="0"/>
              <a:t>	Keep ledgers </a:t>
            </a:r>
          </a:p>
          <a:p>
            <a:pPr marL="900113" indent="-360363">
              <a:buFont typeface="Wingdings" panose="05000000000000000000" pitchFamily="2" charset="2"/>
              <a:buChar char="ü"/>
            </a:pPr>
            <a:r>
              <a:rPr lang="en-GB" dirty="0"/>
              <a:t>	Obtain monthly (or at least every 5 weeks) statements	</a:t>
            </a:r>
          </a:p>
          <a:p>
            <a:pPr marL="900113" indent="-360363">
              <a:buFont typeface="Wingdings" panose="05000000000000000000" pitchFamily="2" charset="2"/>
              <a:buChar char="ü"/>
            </a:pPr>
            <a:r>
              <a:rPr lang="en-GB" dirty="0"/>
              <a:t>	Carry out 5 weekly reconciliations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563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A7097-7FB7-4580-A771-DC46AADA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client’s other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7A4B5-7CE4-470E-A23E-E74400770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Firms must safeguard money held in joint accounts or the client’s own account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An obligation to keep records – see our guidance on joint accounts</a:t>
            </a:r>
          </a:p>
          <a:p>
            <a:endParaRPr lang="en-GB" dirty="0"/>
          </a:p>
          <a:p>
            <a:r>
              <a:rPr lang="en-GB" dirty="0"/>
              <a:t>Rule 10 notice – sets out our expectations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756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6ABC-3DD1-440F-BC59-B353A6CE5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5309E-4CF8-4F9C-9BFF-27532614D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Guidance available on our website: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</a:t>
            </a:r>
            <a:r>
              <a:rPr lang="en-GB" dirty="0" err="1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newregs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/>
            <a:endParaRPr lang="en-GB" dirty="0"/>
          </a:p>
          <a:p>
            <a:r>
              <a:rPr lang="en-GB" dirty="0"/>
              <a:t>Helping you keep accurate client accounting records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466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25D64-663A-4127-9C89-D0488B3C1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51470"/>
            <a:ext cx="4895851" cy="1001043"/>
          </a:xfrm>
        </p:spPr>
        <p:txBody>
          <a:bodyPr/>
          <a:lstStyle/>
          <a:p>
            <a:r>
              <a:rPr lang="en-GB" dirty="0"/>
              <a:t>Putting things 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998DA-E693-4971-AF09-6BDF29CB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131590"/>
            <a:ext cx="8713663" cy="3600399"/>
          </a:xfrm>
        </p:spPr>
        <p:txBody>
          <a:bodyPr/>
          <a:lstStyle/>
          <a:p>
            <a:endParaRPr lang="en-GB" sz="2000" dirty="0"/>
          </a:p>
          <a:p>
            <a:r>
              <a:rPr lang="en-GB" dirty="0"/>
              <a:t>Any breaches identified must be corrected ‘promptly’ – by who?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Any money lost or withheld from the right account must be replaced immediately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Firms must review the effectiveness of their systems and controls</a:t>
            </a:r>
          </a:p>
        </p:txBody>
      </p:sp>
    </p:spTree>
    <p:extLst>
      <p:ext uri="{BB962C8B-B14F-4D97-AF65-F5344CB8AC3E}">
        <p14:creationId xmlns:p14="http://schemas.microsoft.com/office/powerpoint/2010/main" val="1695881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6F592-9C9B-4E04-B038-A35AF1BF2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470"/>
            <a:ext cx="4895850" cy="1001043"/>
          </a:xfrm>
        </p:spPr>
        <p:txBody>
          <a:bodyPr/>
          <a:lstStyle/>
          <a:p>
            <a:r>
              <a:rPr lang="en-GB" dirty="0"/>
              <a:t>Reporting your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2729C-3843-4965-AC57-A58E7C33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9"/>
            <a:ext cx="8642350" cy="3573190"/>
          </a:xfrm>
        </p:spPr>
        <p:txBody>
          <a:bodyPr/>
          <a:lstStyle/>
          <a:p>
            <a:r>
              <a:rPr lang="en-US" dirty="0"/>
              <a:t>A requirement to report to us </a:t>
            </a:r>
            <a:r>
              <a:rPr lang="en-US" i="1" dirty="0"/>
              <a:t>(</a:t>
            </a:r>
            <a:r>
              <a:rPr lang="en-US" dirty="0"/>
              <a:t>or another approved regulator):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1077913" indent="-358775">
              <a:buFont typeface="Wingdings" panose="05000000000000000000" pitchFamily="2" charset="2"/>
              <a:buChar char="ü"/>
            </a:pPr>
            <a:r>
              <a:rPr lang="en-US" dirty="0"/>
              <a:t>any facts or matters that you reasonably believe are capable of amounting to a serious breach</a:t>
            </a:r>
            <a:r>
              <a:rPr lang="en-GB" dirty="0"/>
              <a:t>	</a:t>
            </a:r>
          </a:p>
          <a:p>
            <a:pPr marL="1077913" indent="-358775">
              <a:buFont typeface="Wingdings" panose="05000000000000000000" pitchFamily="2" charset="2"/>
              <a:buChar char="ü"/>
            </a:pPr>
            <a:r>
              <a:rPr lang="en-US" dirty="0"/>
              <a:t>promptly</a:t>
            </a:r>
          </a:p>
          <a:p>
            <a:endParaRPr lang="en-US" dirty="0"/>
          </a:p>
          <a:p>
            <a:r>
              <a:rPr lang="en-US" dirty="0"/>
              <a:t>Do not stop anyone else wanting to make a report to us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900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59E0-1AC0-4EFA-8711-B63B36B1B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470"/>
            <a:ext cx="4895850" cy="1001043"/>
          </a:xfrm>
        </p:spPr>
        <p:txBody>
          <a:bodyPr/>
          <a:lstStyle/>
          <a:p>
            <a:r>
              <a:rPr lang="en-GB" dirty="0"/>
              <a:t>Impact on PII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80A0F-941E-42C2-9E6B-1ECD2F116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breach of the Accounts Rules is a claim on your PII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Are your PII providers confident that you can manage risks associated with client money?</a:t>
            </a:r>
          </a:p>
          <a:p>
            <a:endParaRPr lang="en-GB" dirty="0"/>
          </a:p>
          <a:p>
            <a:r>
              <a:rPr lang="en-GB" dirty="0"/>
              <a:t>Are repeated breaches impacting on your ability to secure PII?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114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E3D8-9731-4879-952F-2D987974C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23478"/>
            <a:ext cx="6912768" cy="857250"/>
          </a:xfrm>
        </p:spPr>
        <p:txBody>
          <a:bodyPr/>
          <a:lstStyle/>
          <a:p>
            <a:r>
              <a:rPr lang="en-GB" dirty="0"/>
              <a:t>Third-party managed accounts (TPMA)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5133B-7577-4941-8B5C-7D207E8FA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491630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Nothing in our current rules prohibits the use of TPMAs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Guidance published to clarify our position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number of firms looking at using TPMA 	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regulate the solicitor and firm, not the TPMA provider</a:t>
            </a:r>
          </a:p>
        </p:txBody>
      </p:sp>
      <p:pic>
        <p:nvPicPr>
          <p:cNvPr id="5" name="Graphic 4" descr="Thumbs Up Sign">
            <a:extLst>
              <a:ext uri="{FF2B5EF4-FFF2-40B4-BE49-F238E27FC236}">
                <a16:creationId xmlns:a16="http://schemas.microsoft.com/office/drawing/2014/main" id="{C5D522B2-DECD-4338-B696-FF91E74785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510" y="1491630"/>
            <a:ext cx="385192" cy="385192"/>
          </a:xfrm>
          <a:prstGeom prst="rect">
            <a:avLst/>
          </a:prstGeom>
        </p:spPr>
      </p:pic>
      <p:pic>
        <p:nvPicPr>
          <p:cNvPr id="11" name="Graphic 10" descr="Siren">
            <a:extLst>
              <a:ext uri="{FF2B5EF4-FFF2-40B4-BE49-F238E27FC236}">
                <a16:creationId xmlns:a16="http://schemas.microsoft.com/office/drawing/2014/main" id="{D2DA82F3-DC5D-435F-ADC2-A2862EDF3D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6502" y="4093046"/>
            <a:ext cx="457200" cy="457200"/>
          </a:xfrm>
          <a:prstGeom prst="rect">
            <a:avLst/>
          </a:prstGeom>
        </p:spPr>
      </p:pic>
      <p:pic>
        <p:nvPicPr>
          <p:cNvPr id="13" name="Graphic 12" descr="Checkmark">
            <a:extLst>
              <a:ext uri="{FF2B5EF4-FFF2-40B4-BE49-F238E27FC236}">
                <a16:creationId xmlns:a16="http://schemas.microsoft.com/office/drawing/2014/main" id="{3F1F88E3-2ADA-459B-868D-46C92CD1993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0384" y="2458591"/>
            <a:ext cx="385192" cy="385192"/>
          </a:xfrm>
          <a:prstGeom prst="rect">
            <a:avLst/>
          </a:prstGeom>
        </p:spPr>
      </p:pic>
      <p:pic>
        <p:nvPicPr>
          <p:cNvPr id="7" name="Graphic 6" descr="Thought bubble">
            <a:extLst>
              <a:ext uri="{FF2B5EF4-FFF2-40B4-BE49-F238E27FC236}">
                <a16:creationId xmlns:a16="http://schemas.microsoft.com/office/drawing/2014/main" id="{32BAF16D-C52F-42A1-9291-12FAE67A89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2164" y="3296124"/>
            <a:ext cx="514620" cy="51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8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6ABC-3DD1-440F-BC59-B353A6CE5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5309E-4CF8-4F9C-9BFF-27532614D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Guidance available on our website: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</a:t>
            </a:r>
            <a:r>
              <a:rPr lang="en-GB" dirty="0" err="1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newregs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GB" dirty="0"/>
          </a:p>
          <a:p>
            <a:pPr algn="ctr"/>
            <a:endParaRPr lang="en-GB" dirty="0"/>
          </a:p>
          <a:p>
            <a:r>
              <a:rPr lang="en-GB" dirty="0"/>
              <a:t>Third-party managed accounts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68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8043A91-5134-4A26-8748-EC1200C12F6E}"/>
              </a:ext>
            </a:extLst>
          </p:cNvPr>
          <p:cNvSpPr/>
          <p:nvPr/>
        </p:nvSpPr>
        <p:spPr bwMode="auto">
          <a:xfrm>
            <a:off x="346802" y="1203598"/>
            <a:ext cx="1584176" cy="3816424"/>
          </a:xfrm>
          <a:prstGeom prst="round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2538C92-B034-46E2-A5AB-6EEAB93E4D3F}"/>
              </a:ext>
            </a:extLst>
          </p:cNvPr>
          <p:cNvSpPr/>
          <p:nvPr/>
        </p:nvSpPr>
        <p:spPr bwMode="auto">
          <a:xfrm>
            <a:off x="2051720" y="1203598"/>
            <a:ext cx="1584176" cy="3816424"/>
          </a:xfrm>
          <a:prstGeom prst="round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0920EA5-7B57-4D1B-A6FB-5BB9708A8334}"/>
              </a:ext>
            </a:extLst>
          </p:cNvPr>
          <p:cNvSpPr/>
          <p:nvPr/>
        </p:nvSpPr>
        <p:spPr bwMode="auto">
          <a:xfrm>
            <a:off x="3756638" y="1196298"/>
            <a:ext cx="1584176" cy="3816424"/>
          </a:xfrm>
          <a:prstGeom prst="round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893AEC2-D7CE-4696-A228-B40F2D843CD2}"/>
              </a:ext>
            </a:extLst>
          </p:cNvPr>
          <p:cNvSpPr/>
          <p:nvPr/>
        </p:nvSpPr>
        <p:spPr bwMode="auto">
          <a:xfrm>
            <a:off x="5461556" y="1196298"/>
            <a:ext cx="1584176" cy="3816424"/>
          </a:xfrm>
          <a:prstGeom prst="round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75BFD87-44DF-4598-863C-1D837EF3A5CE}"/>
              </a:ext>
            </a:extLst>
          </p:cNvPr>
          <p:cNvSpPr/>
          <p:nvPr/>
        </p:nvSpPr>
        <p:spPr bwMode="auto">
          <a:xfrm>
            <a:off x="7166474" y="1203598"/>
            <a:ext cx="1584176" cy="3816424"/>
          </a:xfrm>
          <a:prstGeom prst="roundRect">
            <a:avLst/>
          </a:prstGeom>
          <a:noFill/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6E364B-FFBD-462C-9CBB-07858F5910EE}"/>
              </a:ext>
            </a:extLst>
          </p:cNvPr>
          <p:cNvSpPr txBox="1"/>
          <p:nvPr/>
        </p:nvSpPr>
        <p:spPr>
          <a:xfrm>
            <a:off x="421739" y="3104510"/>
            <a:ext cx="1466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Clearer and sharper rules setting the standards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294F8F-0405-4ADE-BA6B-F678FC385D41}"/>
              </a:ext>
            </a:extLst>
          </p:cNvPr>
          <p:cNvSpPr txBox="1"/>
          <p:nvPr/>
        </p:nvSpPr>
        <p:spPr>
          <a:xfrm>
            <a:off x="2134109" y="3117495"/>
            <a:ext cx="1456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Reduced prescription and clarity about application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A6E456-3056-46C4-9E89-95E451E61846}"/>
              </a:ext>
            </a:extLst>
          </p:cNvPr>
          <p:cNvSpPr txBox="1"/>
          <p:nvPr/>
        </p:nvSpPr>
        <p:spPr>
          <a:xfrm>
            <a:off x="5490110" y="3120215"/>
            <a:ext cx="1555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Requirement to complete checks and keep records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BA91E7-2C12-403A-AD26-0F5006F73ACE}"/>
              </a:ext>
            </a:extLst>
          </p:cNvPr>
          <p:cNvSpPr txBox="1"/>
          <p:nvPr/>
        </p:nvSpPr>
        <p:spPr>
          <a:xfrm>
            <a:off x="7209089" y="3104510"/>
            <a:ext cx="1566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 new approach to final reports</a:t>
            </a:r>
          </a:p>
        </p:txBody>
      </p:sp>
      <p:pic>
        <p:nvPicPr>
          <p:cNvPr id="19" name="Graphic 18" descr="User">
            <a:extLst>
              <a:ext uri="{FF2B5EF4-FFF2-40B4-BE49-F238E27FC236}">
                <a16:creationId xmlns:a16="http://schemas.microsoft.com/office/drawing/2014/main" id="{7563A725-5001-4156-82C2-3716B702EB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37033" y="1402927"/>
            <a:ext cx="827805" cy="827805"/>
          </a:xfrm>
          <a:prstGeom prst="rect">
            <a:avLst/>
          </a:prstGeom>
        </p:spPr>
      </p:pic>
      <p:pic>
        <p:nvPicPr>
          <p:cNvPr id="21" name="Graphic 20" descr="City">
            <a:extLst>
              <a:ext uri="{FF2B5EF4-FFF2-40B4-BE49-F238E27FC236}">
                <a16:creationId xmlns:a16="http://schemas.microsoft.com/office/drawing/2014/main" id="{F3CC3A18-1F07-40A9-A978-92FE62F3E9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11306" y="2210023"/>
            <a:ext cx="827805" cy="827805"/>
          </a:xfrm>
          <a:prstGeom prst="rect">
            <a:avLst/>
          </a:prstGeom>
        </p:spPr>
      </p:pic>
      <p:pic>
        <p:nvPicPr>
          <p:cNvPr id="23" name="Graphic 22" descr="Calculator">
            <a:extLst>
              <a:ext uri="{FF2B5EF4-FFF2-40B4-BE49-F238E27FC236}">
                <a16:creationId xmlns:a16="http://schemas.microsoft.com/office/drawing/2014/main" id="{DEC1973D-6939-4543-BD5F-7857988ED0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77047" y="1387473"/>
            <a:ext cx="1202058" cy="1202058"/>
          </a:xfrm>
          <a:prstGeom prst="rect">
            <a:avLst/>
          </a:prstGeom>
        </p:spPr>
      </p:pic>
      <p:pic>
        <p:nvPicPr>
          <p:cNvPr id="25" name="Graphic 24" descr="Bullseye">
            <a:extLst>
              <a:ext uri="{FF2B5EF4-FFF2-40B4-BE49-F238E27FC236}">
                <a16:creationId xmlns:a16="http://schemas.microsoft.com/office/drawing/2014/main" id="{FF46EDEE-9E23-4FF6-99EC-93601F20120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3267" y="1402927"/>
            <a:ext cx="1063399" cy="1063399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FEF8344D-4798-4034-BAE9-5C27F96DFF1B}"/>
              </a:ext>
            </a:extLst>
          </p:cNvPr>
          <p:cNvSpPr txBox="1"/>
          <p:nvPr/>
        </p:nvSpPr>
        <p:spPr>
          <a:xfrm>
            <a:off x="3756637" y="3120215"/>
            <a:ext cx="15841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Definition of client money  and approach to third-party managed accounts </a:t>
            </a:r>
          </a:p>
        </p:txBody>
      </p:sp>
      <p:pic>
        <p:nvPicPr>
          <p:cNvPr id="32" name="Graphic 31" descr="Checklist">
            <a:extLst>
              <a:ext uri="{FF2B5EF4-FFF2-40B4-BE49-F238E27FC236}">
                <a16:creationId xmlns:a16="http://schemas.microsoft.com/office/drawing/2014/main" id="{63D1E15A-4AC0-458C-8389-4E74132F670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05398" y="1402927"/>
            <a:ext cx="1133203" cy="1133203"/>
          </a:xfrm>
          <a:prstGeom prst="rect">
            <a:avLst/>
          </a:prstGeom>
        </p:spPr>
      </p:pic>
      <p:sp>
        <p:nvSpPr>
          <p:cNvPr id="33" name="Rectangle 2">
            <a:extLst>
              <a:ext uri="{FF2B5EF4-FFF2-40B4-BE49-F238E27FC236}">
                <a16:creationId xmlns:a16="http://schemas.microsoft.com/office/drawing/2014/main" id="{CEC75E3B-93FC-4574-839E-72E02E823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6802" y="130324"/>
            <a:ext cx="6745478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SRA Accounts Rules: 25 November</a:t>
            </a:r>
          </a:p>
        </p:txBody>
      </p:sp>
      <p:pic>
        <p:nvPicPr>
          <p:cNvPr id="3" name="Graphic 2" descr="Stopwatch">
            <a:extLst>
              <a:ext uri="{FF2B5EF4-FFF2-40B4-BE49-F238E27FC236}">
                <a16:creationId xmlns:a16="http://schemas.microsoft.com/office/drawing/2014/main" id="{BAF5F4DB-B0AB-4A7C-BAD2-92C808CE04D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445573" y="1492300"/>
            <a:ext cx="1043830" cy="10438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A37897-C6B6-41A5-B153-9E284509F307}"/>
              </a:ext>
            </a:extLst>
          </p:cNvPr>
          <p:cNvSpPr txBox="1"/>
          <p:nvPr/>
        </p:nvSpPr>
        <p:spPr>
          <a:xfrm>
            <a:off x="2930421" y="1769067"/>
            <a:ext cx="6044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06668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070727-91C6-4F7B-9316-2EB7F20C18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51520" y="1131590"/>
          <a:ext cx="864096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3288CF4B-371C-4097-AB94-F8A61261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19" y="0"/>
            <a:ext cx="4895155" cy="1052513"/>
          </a:xfrm>
        </p:spPr>
        <p:txBody>
          <a:bodyPr/>
          <a:lstStyle/>
          <a:p>
            <a:r>
              <a:rPr lang="en-US" dirty="0"/>
              <a:t>The role of the reporting accountant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182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1D69-F1FE-4430-AE02-439B9E7B5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Engagement terms…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AC91C-A3B7-4F11-8CDA-D9BDD01AA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31591"/>
            <a:ext cx="8713663" cy="3645198"/>
          </a:xfrm>
        </p:spPr>
        <p:txBody>
          <a:bodyPr/>
          <a:lstStyle/>
          <a:p>
            <a:r>
              <a:rPr lang="en-GB" dirty="0"/>
              <a:t>Firms can engage their accountants on their own terms, but we will prescribe if ‘necessary’</a:t>
            </a:r>
          </a:p>
          <a:p>
            <a:endParaRPr lang="en-GB" dirty="0"/>
          </a:p>
          <a:p>
            <a:r>
              <a:rPr lang="en-GB" dirty="0"/>
              <a:t>‘Necessary’: for example, we want accountants to focus on whether client accounts are being used as a banking facility</a:t>
            </a:r>
          </a:p>
          <a:p>
            <a:endParaRPr lang="en-GB" dirty="0"/>
          </a:p>
          <a:p>
            <a:r>
              <a:rPr lang="en-GB" dirty="0"/>
              <a:t>See our guidance on ‘</a:t>
            </a:r>
            <a:r>
              <a:rPr lang="en-US" dirty="0"/>
              <a:t>planning for and completing an accountant's report’ -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sra.org.uk/newregs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123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6606-3028-49E0-BB8E-B4E82A503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0"/>
            <a:ext cx="5689327" cy="1052513"/>
          </a:xfrm>
        </p:spPr>
        <p:txBody>
          <a:bodyPr/>
          <a:lstStyle/>
          <a:p>
            <a:r>
              <a:rPr lang="en-GB" dirty="0"/>
              <a:t>Final accountant’s reports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A4766-F3B7-4DA6-A804-E61B9A190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8"/>
            <a:ext cx="8642350" cy="3672408"/>
          </a:xfrm>
        </p:spPr>
        <p:txBody>
          <a:bodyPr/>
          <a:lstStyle/>
          <a:p>
            <a:r>
              <a:rPr lang="en-GB" dirty="0"/>
              <a:t>Up to the SRA to call for a final (cease to hold) report as and when we think necessary</a:t>
            </a:r>
          </a:p>
          <a:p>
            <a:endParaRPr lang="en-GB" dirty="0"/>
          </a:p>
          <a:p>
            <a:r>
              <a:rPr lang="en-GB" dirty="0"/>
              <a:t>Factors that might make it necessary: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Inconsistencies in records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Open conduct/regulatory investigations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Previous poor compliance with the Accounts Rules</a:t>
            </a:r>
          </a:p>
          <a:p>
            <a:pPr lvl="1"/>
            <a:endParaRPr lang="en-GB" dirty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123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38F30-3003-4E94-AAB4-CF4FB3A48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470"/>
            <a:ext cx="5113262" cy="1001043"/>
          </a:xfrm>
        </p:spPr>
        <p:txBody>
          <a:bodyPr/>
          <a:lstStyle/>
          <a:p>
            <a:r>
              <a:rPr lang="en-GB" dirty="0"/>
              <a:t>Qualified Accountant’s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BF4F-5CB5-45C3-BB49-D344B3E09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75607"/>
            <a:ext cx="8642350" cy="3501182"/>
          </a:xfrm>
        </p:spPr>
        <p:txBody>
          <a:bodyPr/>
          <a:lstStyle/>
          <a:p>
            <a:r>
              <a:rPr lang="en-GB" dirty="0"/>
              <a:t>We’ll take action when for example:</a:t>
            </a:r>
          </a:p>
          <a:p>
            <a:endParaRPr lang="en-GB" dirty="0"/>
          </a:p>
          <a:p>
            <a:pPr marL="719138" indent="-360363">
              <a:buFont typeface="Wingdings" panose="05000000000000000000" pitchFamily="2" charset="2"/>
              <a:buChar char="Ø"/>
            </a:pPr>
            <a:r>
              <a:rPr lang="en-GB" dirty="0"/>
              <a:t>Theft of client money</a:t>
            </a:r>
          </a:p>
          <a:p>
            <a:pPr marL="719138" indent="-360363">
              <a:buFont typeface="Wingdings" panose="05000000000000000000" pitchFamily="2" charset="2"/>
              <a:buChar char="Ø"/>
            </a:pPr>
            <a:r>
              <a:rPr lang="en-GB" dirty="0"/>
              <a:t>No steps to replace shortfalls</a:t>
            </a:r>
          </a:p>
          <a:p>
            <a:pPr marL="719138" indent="-360363">
              <a:buFont typeface="Wingdings" panose="05000000000000000000" pitchFamily="2" charset="2"/>
              <a:buChar char="Ø"/>
            </a:pPr>
            <a:r>
              <a:rPr lang="en-GB" dirty="0"/>
              <a:t>Repeated poor behaviour</a:t>
            </a:r>
          </a:p>
          <a:p>
            <a:pPr marL="719138" indent="-360363">
              <a:buFont typeface="Wingdings" panose="05000000000000000000" pitchFamily="2" charset="2"/>
              <a:buChar char="Ø"/>
            </a:pPr>
            <a:r>
              <a:rPr lang="en-GB" dirty="0"/>
              <a:t>Ongoing/poorly managed residual balances</a:t>
            </a:r>
          </a:p>
          <a:p>
            <a:pPr marL="719138" indent="-360363">
              <a:buFont typeface="Wingdings" panose="05000000000000000000" pitchFamily="2" charset="2"/>
              <a:buChar char="Ø"/>
            </a:pPr>
            <a:r>
              <a:rPr lang="en-GB" dirty="0"/>
              <a:t>Providing banking facilities 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39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0"/>
            <a:ext cx="4895850" cy="1052513"/>
          </a:xfrm>
        </p:spPr>
        <p:txBody>
          <a:bodyPr/>
          <a:lstStyle/>
          <a:p>
            <a:r>
              <a:rPr lang="en-GB" dirty="0"/>
              <a:t>Regulatory outcomes will depend 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419225"/>
            <a:ext cx="8713663" cy="33575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EABED42-2A69-4174-BBC3-FEC282A8033A}"/>
              </a:ext>
            </a:extLst>
          </p:cNvPr>
          <p:cNvSpPr/>
          <p:nvPr/>
        </p:nvSpPr>
        <p:spPr bwMode="auto">
          <a:xfrm>
            <a:off x="2987825" y="2499743"/>
            <a:ext cx="3384376" cy="1656184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3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aggravating and mitigating factors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63B845D-8FB9-4431-8212-751D68800151}"/>
              </a:ext>
            </a:extLst>
          </p:cNvPr>
          <p:cNvCxnSpPr>
            <a:cxnSpLocks/>
            <a:stCxn id="4" idx="7"/>
          </p:cNvCxnSpPr>
          <p:nvPr/>
        </p:nvCxnSpPr>
        <p:spPr bwMode="auto">
          <a:xfrm flipV="1">
            <a:off x="5876571" y="2238229"/>
            <a:ext cx="639646" cy="5040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9B365F1-4CFE-4027-A5D7-1B2A5D85011F}"/>
              </a:ext>
            </a:extLst>
          </p:cNvPr>
          <p:cNvSpPr txBox="1"/>
          <p:nvPr/>
        </p:nvSpPr>
        <p:spPr>
          <a:xfrm>
            <a:off x="6300193" y="1981555"/>
            <a:ext cx="2520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Intent/motivation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9A22692-D62E-45BF-BE02-17BEB217A355}"/>
              </a:ext>
            </a:extLst>
          </p:cNvPr>
          <p:cNvCxnSpPr>
            <a:cxnSpLocks/>
            <a:stCxn id="4" idx="5"/>
          </p:cNvCxnSpPr>
          <p:nvPr/>
        </p:nvCxnSpPr>
        <p:spPr bwMode="auto">
          <a:xfrm>
            <a:off x="5876571" y="3913384"/>
            <a:ext cx="855670" cy="1705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21E9D94-476A-4294-9900-903D6D20C838}"/>
              </a:ext>
            </a:extLst>
          </p:cNvPr>
          <p:cNvSpPr txBox="1"/>
          <p:nvPr/>
        </p:nvSpPr>
        <p:spPr>
          <a:xfrm>
            <a:off x="6552569" y="397126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Vulnerability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741B6E5-B370-43B8-92B8-5FD10EC1EB05}"/>
              </a:ext>
            </a:extLst>
          </p:cNvPr>
          <p:cNvCxnSpPr>
            <a:cxnSpLocks/>
          </p:cNvCxnSpPr>
          <p:nvPr/>
        </p:nvCxnSpPr>
        <p:spPr bwMode="auto">
          <a:xfrm>
            <a:off x="6372201" y="3291286"/>
            <a:ext cx="64807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0DD8F235-AD3F-40F0-97A3-E81D718884E4}"/>
              </a:ext>
            </a:extLst>
          </p:cNvPr>
          <p:cNvSpPr txBox="1"/>
          <p:nvPr/>
        </p:nvSpPr>
        <p:spPr>
          <a:xfrm>
            <a:off x="6660232" y="3098007"/>
            <a:ext cx="2448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   No regard for rules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F46FACF-D953-4203-ABC8-E1695007A020}"/>
              </a:ext>
            </a:extLst>
          </p:cNvPr>
          <p:cNvCxnSpPr>
            <a:cxnSpLocks/>
            <a:stCxn id="4" idx="4"/>
          </p:cNvCxnSpPr>
          <p:nvPr/>
        </p:nvCxnSpPr>
        <p:spPr bwMode="auto">
          <a:xfrm>
            <a:off x="4680013" y="4155927"/>
            <a:ext cx="7159" cy="1588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FF3BC49-7259-47D9-B635-A2D6CB0DCC1A}"/>
              </a:ext>
            </a:extLst>
          </p:cNvPr>
          <p:cNvSpPr txBox="1"/>
          <p:nvPr/>
        </p:nvSpPr>
        <p:spPr>
          <a:xfrm>
            <a:off x="3353353" y="4235339"/>
            <a:ext cx="301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Role, experience and seniority 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7CB96A3-6D65-4483-ADCB-054CCC8FDEDB}"/>
              </a:ext>
            </a:extLst>
          </p:cNvPr>
          <p:cNvCxnSpPr>
            <a:cxnSpLocks/>
          </p:cNvCxnSpPr>
          <p:nvPr/>
        </p:nvCxnSpPr>
        <p:spPr bwMode="auto">
          <a:xfrm flipH="1">
            <a:off x="2548617" y="3702025"/>
            <a:ext cx="639646" cy="3219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0668DC3-AB8E-4A0C-8349-59102D9D5CBE}"/>
              </a:ext>
            </a:extLst>
          </p:cNvPr>
          <p:cNvSpPr txBox="1"/>
          <p:nvPr/>
        </p:nvSpPr>
        <p:spPr>
          <a:xfrm>
            <a:off x="13939" y="4037752"/>
            <a:ext cx="2801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Regulatory history and patterns of behaviour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2BE0E6E-1F30-4D29-A11E-A7305A35F62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73053" y="1844130"/>
            <a:ext cx="755831" cy="646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239BA2B-2B50-4DF5-BF4F-F5787BD91053}"/>
              </a:ext>
            </a:extLst>
          </p:cNvPr>
          <p:cNvSpPr txBox="1"/>
          <p:nvPr/>
        </p:nvSpPr>
        <p:spPr>
          <a:xfrm>
            <a:off x="2642359" y="1154188"/>
            <a:ext cx="1387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Regulatory jurisdiction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0BAB5E-ECD3-4A98-8C6C-5E051D531092}"/>
              </a:ext>
            </a:extLst>
          </p:cNvPr>
          <p:cNvCxnSpPr>
            <a:cxnSpLocks/>
          </p:cNvCxnSpPr>
          <p:nvPr/>
        </p:nvCxnSpPr>
        <p:spPr bwMode="auto">
          <a:xfrm flipV="1">
            <a:off x="4896487" y="1528388"/>
            <a:ext cx="1008111" cy="9675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3E06D32-517D-4C07-A338-6BB6ACF35C26}"/>
              </a:ext>
            </a:extLst>
          </p:cNvPr>
          <p:cNvSpPr txBox="1"/>
          <p:nvPr/>
        </p:nvSpPr>
        <p:spPr>
          <a:xfrm>
            <a:off x="5462099" y="1305099"/>
            <a:ext cx="3116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Criminal convictions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7F37BB-D2E0-4F42-AEA7-D63E8A6C1D38}"/>
              </a:ext>
            </a:extLst>
          </p:cNvPr>
          <p:cNvSpPr txBox="1"/>
          <p:nvPr/>
        </p:nvSpPr>
        <p:spPr>
          <a:xfrm>
            <a:off x="265401" y="2086809"/>
            <a:ext cx="2331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Insight/remediation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636CCD-87B1-4C58-9048-0F51986BE56E}"/>
              </a:ext>
            </a:extLst>
          </p:cNvPr>
          <p:cNvSpPr txBox="1"/>
          <p:nvPr/>
        </p:nvSpPr>
        <p:spPr>
          <a:xfrm>
            <a:off x="-934" y="2960611"/>
            <a:ext cx="2448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Harm/impact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B91A727-478F-4B7F-811B-5812371EA52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642359" y="2285108"/>
            <a:ext cx="999685" cy="3865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1151D42-416F-45A8-AF85-DCD6502329A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47653" y="3176137"/>
            <a:ext cx="1040172" cy="1151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49299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7FA1-0D4B-4A59-98C6-33E3F23E2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9872"/>
            <a:ext cx="7670582" cy="796983"/>
          </a:xfrm>
        </p:spPr>
        <p:txBody>
          <a:bodyPr anchor="b">
            <a:normAutofit/>
          </a:bodyPr>
          <a:lstStyle/>
          <a:p>
            <a:r>
              <a:rPr lang="en-GB" sz="2800" dirty="0">
                <a:ea typeface="ＭＳ Ｐゴシック"/>
              </a:rPr>
              <a:t>Preparing for 25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7E0D2-E01B-44BA-BE8F-4E86B4385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034" y="1520388"/>
            <a:ext cx="2086398" cy="119266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kern="1200" dirty="0"/>
              <a:t>Cultural shift, less prescription</a:t>
            </a:r>
          </a:p>
          <a:p>
            <a:pPr marL="0" indent="0">
              <a:buNone/>
            </a:pPr>
            <a:r>
              <a:rPr lang="en-GB" sz="1800" kern="1200" dirty="0">
                <a:ea typeface="ＭＳ Ｐゴシック"/>
              </a:rPr>
              <a:t> </a:t>
            </a:r>
            <a:endParaRPr lang="en-GB" sz="1800" kern="1200" dirty="0"/>
          </a:p>
          <a:p>
            <a:pPr marL="0" indent="0">
              <a:buNone/>
            </a:pPr>
            <a:endParaRPr lang="en-GB" sz="1800" kern="1200" dirty="0"/>
          </a:p>
          <a:p>
            <a:endParaRPr lang="en-GB" sz="1800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307DC95-E928-4112-8CEE-EF85EA35577D}"/>
              </a:ext>
            </a:extLst>
          </p:cNvPr>
          <p:cNvSpPr/>
          <p:nvPr/>
        </p:nvSpPr>
        <p:spPr bwMode="auto">
          <a:xfrm>
            <a:off x="3265302" y="1275606"/>
            <a:ext cx="2208749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EE45410-2A56-499B-86D8-4C3D0985DF81}"/>
              </a:ext>
            </a:extLst>
          </p:cNvPr>
          <p:cNvSpPr/>
          <p:nvPr/>
        </p:nvSpPr>
        <p:spPr bwMode="auto">
          <a:xfrm>
            <a:off x="3277676" y="3133349"/>
            <a:ext cx="2208749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10" name="Graphic 9" descr="Checkmark">
            <a:extLst>
              <a:ext uri="{FF2B5EF4-FFF2-40B4-BE49-F238E27FC236}">
                <a16:creationId xmlns:a16="http://schemas.microsoft.com/office/drawing/2014/main" id="{1EA2CF2E-0E42-49C9-9FE8-9269FFC281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01031">
            <a:off x="5227753" y="4374674"/>
            <a:ext cx="647344" cy="647344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61CE76E-D200-410F-84DA-147C825ED01F}"/>
              </a:ext>
            </a:extLst>
          </p:cNvPr>
          <p:cNvSpPr/>
          <p:nvPr/>
        </p:nvSpPr>
        <p:spPr bwMode="auto">
          <a:xfrm>
            <a:off x="6145622" y="1275606"/>
            <a:ext cx="2208749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6867BCD-36A1-4DDF-B7D9-35C5FE47B39C}"/>
              </a:ext>
            </a:extLst>
          </p:cNvPr>
          <p:cNvSpPr/>
          <p:nvPr/>
        </p:nvSpPr>
        <p:spPr bwMode="auto">
          <a:xfrm>
            <a:off x="323528" y="1275606"/>
            <a:ext cx="2208749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14" name="Graphic 13" descr="Checkmark">
            <a:extLst>
              <a:ext uri="{FF2B5EF4-FFF2-40B4-BE49-F238E27FC236}">
                <a16:creationId xmlns:a16="http://schemas.microsoft.com/office/drawing/2014/main" id="{A3D2851E-2A50-43FE-B8CD-2DECDBBAA3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01031">
            <a:off x="5257505" y="2419057"/>
            <a:ext cx="647344" cy="6473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4E578C-61E2-4D2C-93F6-4C028675EA64}"/>
              </a:ext>
            </a:extLst>
          </p:cNvPr>
          <p:cNvSpPr txBox="1"/>
          <p:nvPr/>
        </p:nvSpPr>
        <p:spPr>
          <a:xfrm>
            <a:off x="6302322" y="1331890"/>
            <a:ext cx="18722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Share updates/ knowledge with staff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B7F2BB4-4B2A-4E10-B95B-CDFF8EC27936}"/>
              </a:ext>
            </a:extLst>
          </p:cNvPr>
          <p:cNvSpPr txBox="1"/>
          <p:nvPr/>
        </p:nvSpPr>
        <p:spPr>
          <a:xfrm>
            <a:off x="3566018" y="3353408"/>
            <a:ext cx="1728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Engage with your reporting accountants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BCF204-5AE1-448F-856D-6B0DE355EEAF}"/>
              </a:ext>
            </a:extLst>
          </p:cNvPr>
          <p:cNvSpPr txBox="1"/>
          <p:nvPr/>
        </p:nvSpPr>
        <p:spPr>
          <a:xfrm>
            <a:off x="3566018" y="1422984"/>
            <a:ext cx="15841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/>
                <a:cs typeface="+mn-cs"/>
              </a:rPr>
              <a:t>Review your systems &amp; controls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D602271C-9C2E-41FC-AFE1-4770508715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01031">
            <a:off x="2305177" y="2419057"/>
            <a:ext cx="647344" cy="647344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9248046-34A0-45D2-A235-3C21966E1489}"/>
              </a:ext>
            </a:extLst>
          </p:cNvPr>
          <p:cNvSpPr/>
          <p:nvPr/>
        </p:nvSpPr>
        <p:spPr bwMode="auto">
          <a:xfrm>
            <a:off x="6143310" y="3133350"/>
            <a:ext cx="2208749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A57538-46F6-49AC-8B40-106CE66938E0}"/>
              </a:ext>
            </a:extLst>
          </p:cNvPr>
          <p:cNvSpPr txBox="1"/>
          <p:nvPr/>
        </p:nvSpPr>
        <p:spPr>
          <a:xfrm>
            <a:off x="6395438" y="3299326"/>
            <a:ext cx="17281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Talk to us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76514AA-EE5A-453E-81BA-19628C0E8AC4}"/>
              </a:ext>
            </a:extLst>
          </p:cNvPr>
          <p:cNvSpPr/>
          <p:nvPr/>
        </p:nvSpPr>
        <p:spPr bwMode="auto">
          <a:xfrm>
            <a:off x="323528" y="3112458"/>
            <a:ext cx="2208749" cy="1682231"/>
          </a:xfrm>
          <a:prstGeom prst="roundRect">
            <a:avLst>
              <a:gd name="adj" fmla="val 881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21" name="Graphic 20" descr="Checkmark">
            <a:extLst>
              <a:ext uri="{FF2B5EF4-FFF2-40B4-BE49-F238E27FC236}">
                <a16:creationId xmlns:a16="http://schemas.microsoft.com/office/drawing/2014/main" id="{EA098C18-A5FF-4A4C-9DE6-310762F414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01031">
            <a:off x="8028387" y="4284316"/>
            <a:ext cx="647344" cy="647344"/>
          </a:xfrm>
          <a:prstGeom prst="rect">
            <a:avLst/>
          </a:prstGeom>
        </p:spPr>
      </p:pic>
      <p:pic>
        <p:nvPicPr>
          <p:cNvPr id="22" name="Graphic 21" descr="Checkmark">
            <a:extLst>
              <a:ext uri="{FF2B5EF4-FFF2-40B4-BE49-F238E27FC236}">
                <a16:creationId xmlns:a16="http://schemas.microsoft.com/office/drawing/2014/main" id="{35D97FA1-B05E-4081-86A5-B81AD57F73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01031">
            <a:off x="8137826" y="2422389"/>
            <a:ext cx="647344" cy="647344"/>
          </a:xfrm>
          <a:prstGeom prst="rect">
            <a:avLst/>
          </a:prstGeom>
        </p:spPr>
      </p:pic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49ED05E-1CFB-4D4D-8CC9-EBEE2EF70789}"/>
              </a:ext>
            </a:extLst>
          </p:cNvPr>
          <p:cNvSpPr txBox="1">
            <a:spLocks/>
          </p:cNvSpPr>
          <p:nvPr/>
        </p:nvSpPr>
        <p:spPr bwMode="auto">
          <a:xfrm>
            <a:off x="323528" y="3484182"/>
            <a:ext cx="2086398" cy="1192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400">
                <a:solidFill>
                  <a:srgbClr val="262626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 sz="2200">
                <a:solidFill>
                  <a:srgbClr val="262626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•"/>
              <a:defRPr sz="2000">
                <a:solidFill>
                  <a:srgbClr val="262626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–"/>
              <a:defRPr>
                <a:solidFill>
                  <a:srgbClr val="262626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rgbClr val="262626"/>
                </a:solidFill>
                <a:latin typeface="+mn-lt"/>
                <a:ea typeface="ＭＳ Ｐゴシック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 charset="0"/>
              </a:rPr>
              <a:t>Use SRA beta site &amp; guidance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ＭＳ Ｐゴシック"/>
              </a:rPr>
              <a:t> 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E1B34"/>
              </a:buClr>
              <a:buSzTx/>
              <a:buFontTx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ＭＳ Ｐゴシック" charset="0"/>
            </a:endParaRPr>
          </a:p>
        </p:txBody>
      </p:sp>
      <p:pic>
        <p:nvPicPr>
          <p:cNvPr id="24" name="Graphic 23" descr="Checkmark">
            <a:extLst>
              <a:ext uri="{FF2B5EF4-FFF2-40B4-BE49-F238E27FC236}">
                <a16:creationId xmlns:a16="http://schemas.microsoft.com/office/drawing/2014/main" id="{1DA08D14-7E15-4E03-9A4B-E6901F483D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201031">
            <a:off x="2305990" y="4295578"/>
            <a:ext cx="647344" cy="64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95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ADB1-81DF-4E74-A6A2-748CE6A89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 out more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4C3E-5FD0-48EC-BA08-7109F1DA9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Beta website: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beta.sra.org.uk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GB" dirty="0"/>
              <a:t>Guidance: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sra.org.uk/newregs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55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E3230-497F-4EBB-AB58-C3C1D7A74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470"/>
            <a:ext cx="4895850" cy="1001043"/>
          </a:xfrm>
        </p:spPr>
        <p:txBody>
          <a:bodyPr/>
          <a:lstStyle/>
          <a:p>
            <a:r>
              <a:rPr lang="en-GB" dirty="0"/>
              <a:t>Safeguarding money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0BC6E-70E5-4F0F-A06D-715BEBD84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9"/>
            <a:ext cx="8642350" cy="357319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sz="3200" dirty="0"/>
              <a:t>Firms must safeguard money that has been entrusted to them! </a:t>
            </a:r>
          </a:p>
          <a:p>
            <a:endParaRPr lang="en-GB" sz="3200" dirty="0"/>
          </a:p>
          <a:p>
            <a:r>
              <a:rPr lang="en-GB" sz="3200" dirty="0"/>
              <a:t>Have you considered your obligations in conduct?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72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6990-BC6C-4AE7-B209-BD2634C2A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51470"/>
            <a:ext cx="4895850" cy="857250"/>
          </a:xfrm>
        </p:spPr>
        <p:txBody>
          <a:bodyPr/>
          <a:lstStyle/>
          <a:p>
            <a:r>
              <a:rPr lang="en-GB" dirty="0"/>
              <a:t>Are you confident…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39D49-3343-4D55-A6C7-E1614CFFF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…that you can keep client money safe and: </a:t>
            </a:r>
          </a:p>
          <a:p>
            <a:pPr marL="0" indent="0">
              <a:buNone/>
            </a:pPr>
            <a:endParaRPr lang="en-GB" dirty="0"/>
          </a:p>
          <a:p>
            <a:pPr marL="719138" indent="-360363"/>
            <a:r>
              <a:rPr lang="en-GB" dirty="0"/>
              <a:t>manage the movement of money ‘promptly’</a:t>
            </a:r>
          </a:p>
          <a:p>
            <a:pPr marL="719138" indent="-360363"/>
            <a:r>
              <a:rPr lang="en-GB" dirty="0"/>
              <a:t>exercise your own professional judgement</a:t>
            </a:r>
          </a:p>
          <a:p>
            <a:pPr marL="719138" indent="-360363"/>
            <a:r>
              <a:rPr lang="en-GB" dirty="0"/>
              <a:t>develop effective systems and controls</a:t>
            </a:r>
          </a:p>
          <a:p>
            <a:pPr marL="719138" indent="-360363"/>
            <a:r>
              <a:rPr lang="en-GB" dirty="0"/>
              <a:t>speak to managers/staff about obligations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31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450D9-8371-4101-9116-7DF28A729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121375" cy="857250"/>
          </a:xfrm>
        </p:spPr>
        <p:txBody>
          <a:bodyPr/>
          <a:lstStyle/>
          <a:p>
            <a:r>
              <a:rPr lang="en-GB" dirty="0"/>
              <a:t>Client money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7BB03-55C2-460E-AF40-D902DFA75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A revised simpler definition of client money  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An exemption not to operate a client account 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  </a:t>
            </a:r>
          </a:p>
          <a:p>
            <a:pPr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dirty="0"/>
              <a:t>All other client money must be paid into client account, as now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pic>
        <p:nvPicPr>
          <p:cNvPr id="5" name="Graphic 4" descr="Thumbs Up Sign">
            <a:extLst>
              <a:ext uri="{FF2B5EF4-FFF2-40B4-BE49-F238E27FC236}">
                <a16:creationId xmlns:a16="http://schemas.microsoft.com/office/drawing/2014/main" id="{5A4CE8C8-A6D6-42D5-810A-197FBD542C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9056" y="1312734"/>
            <a:ext cx="555861" cy="555861"/>
          </a:xfrm>
          <a:prstGeom prst="rect">
            <a:avLst/>
          </a:prstGeom>
        </p:spPr>
      </p:pic>
      <p:pic>
        <p:nvPicPr>
          <p:cNvPr id="7" name="Graphic 6" descr="Sign">
            <a:extLst>
              <a:ext uri="{FF2B5EF4-FFF2-40B4-BE49-F238E27FC236}">
                <a16:creationId xmlns:a16="http://schemas.microsoft.com/office/drawing/2014/main" id="{8F60CDA9-E83C-4B59-91F5-549A3E0E33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9056" y="2683505"/>
            <a:ext cx="591400" cy="591400"/>
          </a:xfrm>
          <a:prstGeom prst="rect">
            <a:avLst/>
          </a:prstGeom>
        </p:spPr>
      </p:pic>
      <p:pic>
        <p:nvPicPr>
          <p:cNvPr id="6" name="Graphic 5" descr="Piggy Bank">
            <a:extLst>
              <a:ext uri="{FF2B5EF4-FFF2-40B4-BE49-F238E27FC236}">
                <a16:creationId xmlns:a16="http://schemas.microsoft.com/office/drawing/2014/main" id="{05FF3C07-2D48-4E89-BEA9-203596AD87C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9057" y="3795886"/>
            <a:ext cx="725597" cy="72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61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96ABC-3DD1-440F-BC59-B353A6CE5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5309E-4CF8-4F9C-9BFF-27532614D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Guidance available on our website: 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</a:t>
            </a:r>
            <a:r>
              <a:rPr lang="en-GB" dirty="0" err="1">
                <a:solidFill>
                  <a:schemeClr val="accent6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newregs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/>
            <a:endParaRPr lang="en-GB" dirty="0"/>
          </a:p>
          <a:p>
            <a:r>
              <a:rPr lang="en-GB" dirty="0"/>
              <a:t>Do I need to operate a client account?</a:t>
            </a:r>
          </a:p>
          <a:p>
            <a:pPr marL="400050" lvl="1" indent="0">
              <a:buNone/>
            </a:pP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00050" lvl="1" indent="0">
              <a:buNone/>
            </a:pP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14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0097-42A8-44F6-8546-A2161693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74" y="123478"/>
            <a:ext cx="5919102" cy="857250"/>
          </a:xfrm>
        </p:spPr>
        <p:txBody>
          <a:bodyPr/>
          <a:lstStyle/>
          <a:p>
            <a:r>
              <a:rPr lang="en-GB" dirty="0"/>
              <a:t>Keeping client money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7AF18-818D-44ED-A207-5C0118CE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074" y="1275606"/>
            <a:ext cx="8656101" cy="3672407"/>
          </a:xfrm>
        </p:spPr>
        <p:txBody>
          <a:bodyPr/>
          <a:lstStyle/>
          <a:p>
            <a:r>
              <a:rPr lang="en-GB" dirty="0"/>
              <a:t>All client money must be kept separate from the firm’s money</a:t>
            </a:r>
          </a:p>
          <a:p>
            <a:endParaRPr lang="en-GB" dirty="0"/>
          </a:p>
          <a:p>
            <a:r>
              <a:rPr lang="en-GB" dirty="0"/>
              <a:t>Receipt of mixed money must be moved to the right account ‘promptly’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Can a delay in moving firm money impact on your </a:t>
            </a:r>
            <a:r>
              <a:rPr lang="en-US" dirty="0"/>
              <a:t>financial stability and business viability?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pPr marL="358775" indent="-358775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02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50097-42A8-44F6-8546-A21616932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074" y="123478"/>
            <a:ext cx="5775086" cy="857250"/>
          </a:xfrm>
        </p:spPr>
        <p:txBody>
          <a:bodyPr/>
          <a:lstStyle/>
          <a:p>
            <a:r>
              <a:rPr lang="en-GB" dirty="0"/>
              <a:t>Keeping client money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7AF18-818D-44ED-A207-5C0118CE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074" y="1131591"/>
            <a:ext cx="8656101" cy="364519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Money must be returned promptly to the client when there is no reason to continue hold – are your teams aware?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Client money can only be used to cover your costs after sending a bill or notification of costs – are your case management systems ready for this change?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361AF-4276-4B26-B636-E82E25905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0"/>
            <a:ext cx="5761335" cy="1052513"/>
          </a:xfrm>
        </p:spPr>
        <p:txBody>
          <a:bodyPr/>
          <a:lstStyle/>
          <a:p>
            <a:r>
              <a:rPr lang="en-GB" dirty="0"/>
              <a:t>Other keys risks…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8292-E912-42FB-B4D7-2847A9734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203599"/>
            <a:ext cx="8642351" cy="3573190"/>
          </a:xfrm>
        </p:spPr>
        <p:txBody>
          <a:bodyPr/>
          <a:lstStyle/>
          <a:p>
            <a:endParaRPr lang="en-GB" sz="1000" dirty="0"/>
          </a:p>
          <a:p>
            <a:r>
              <a:rPr lang="en-GB" dirty="0"/>
              <a:t>Have you allowed your client account to be used as a banking facility?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Are your systems and controls robust enough to prevent money being lost because of a cyber attack?</a:t>
            </a:r>
          </a:p>
          <a:p>
            <a:endParaRPr lang="en-GB" dirty="0"/>
          </a:p>
          <a:p>
            <a:r>
              <a:rPr lang="en-GB" dirty="0"/>
              <a:t>What does the use of a suspense account mean for money laundering compliance?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545458"/>
      </p:ext>
    </p:extLst>
  </p:cSld>
  <p:clrMapOvr>
    <a:masterClrMapping/>
  </p:clrMapOvr>
</p:sld>
</file>

<file path=ppt/theme/theme1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6324241-572E-415B-9AB7-2E460DB26ADD}" vid="{5CADC050-99BA-4224-B269-06E1C096CA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1126</Words>
  <Application>Microsoft Office PowerPoint</Application>
  <PresentationFormat>On-screen Show (16:9)</PresentationFormat>
  <Paragraphs>246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2_Default Design</vt:lpstr>
      <vt:lpstr>Our new Accounts Rules: your questions answered</vt:lpstr>
      <vt:lpstr>SRA Accounts Rules: 25 November</vt:lpstr>
      <vt:lpstr>Safeguarding money </vt:lpstr>
      <vt:lpstr>Are you confident…</vt:lpstr>
      <vt:lpstr>Client money</vt:lpstr>
      <vt:lpstr>Guidance</vt:lpstr>
      <vt:lpstr>Keeping client money safe</vt:lpstr>
      <vt:lpstr>Keeping client money safe</vt:lpstr>
      <vt:lpstr>Other keys risks…</vt:lpstr>
      <vt:lpstr>Withdrawals from client account</vt:lpstr>
      <vt:lpstr>Residual client balances</vt:lpstr>
      <vt:lpstr>Systems and controls…</vt:lpstr>
      <vt:lpstr>A client’s other money</vt:lpstr>
      <vt:lpstr>Guidance</vt:lpstr>
      <vt:lpstr>Putting things right</vt:lpstr>
      <vt:lpstr>Reporting your concerns</vt:lpstr>
      <vt:lpstr>Impact on PII</vt:lpstr>
      <vt:lpstr>Third-party managed accounts (TPMA)</vt:lpstr>
      <vt:lpstr>Guidance</vt:lpstr>
      <vt:lpstr>The role of the reporting accountant</vt:lpstr>
      <vt:lpstr>Engagement terms…</vt:lpstr>
      <vt:lpstr>Final accountant’s reports </vt:lpstr>
      <vt:lpstr>Qualified Accountant’s Reports</vt:lpstr>
      <vt:lpstr>Regulatory outcomes will depend on…</vt:lpstr>
      <vt:lpstr>Preparing for 25 November</vt:lpstr>
      <vt:lpstr>Find out more </vt:lpstr>
    </vt:vector>
  </TitlesOfParts>
  <Company>LAW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Leahair</dc:creator>
  <cp:lastModifiedBy>Matthew Maidment</cp:lastModifiedBy>
  <cp:revision>107</cp:revision>
  <dcterms:created xsi:type="dcterms:W3CDTF">2002-05-21T16:15:24Z</dcterms:created>
  <dcterms:modified xsi:type="dcterms:W3CDTF">2019-10-30T13:59:16Z</dcterms:modified>
</cp:coreProperties>
</file>