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338" r:id="rId5"/>
    <p:sldId id="340" r:id="rId6"/>
    <p:sldId id="341" r:id="rId7"/>
    <p:sldId id="343" r:id="rId8"/>
    <p:sldId id="336" r:id="rId9"/>
    <p:sldId id="349" r:id="rId10"/>
    <p:sldId id="348" r:id="rId11"/>
    <p:sldId id="345" r:id="rId12"/>
    <p:sldId id="346" r:id="rId13"/>
  </p:sldIdLst>
  <p:sldSz cx="9144000" cy="5143500" type="screen16x9"/>
  <p:notesSz cx="6797675" cy="9926638"/>
  <p:defaultTextStyle>
    <a:defPPr>
      <a:defRPr lang="en-GB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34">
          <p15:clr>
            <a:srgbClr val="A4A3A4"/>
          </p15:clr>
        </p15:guide>
        <p15:guide id="2" pos="401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50038"/>
    <a:srgbClr val="9E1B34"/>
    <a:srgbClr val="0080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205" autoAdjust="0"/>
    <p:restoredTop sz="91440" autoAdjust="0"/>
  </p:normalViewPr>
  <p:slideViewPr>
    <p:cSldViewPr>
      <p:cViewPr varScale="1">
        <p:scale>
          <a:sx n="76" d="100"/>
          <a:sy n="76" d="100"/>
        </p:scale>
        <p:origin x="676" y="52"/>
      </p:cViewPr>
      <p:guideLst>
        <p:guide orient="horz" pos="634"/>
        <p:guide pos="401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834" y="-8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F71937B9-9BEB-4715-9929-27D5D50C9E9C}" type="datetimeFigureOut">
              <a:rPr lang="en-US"/>
              <a:pPr>
                <a:defRPr/>
              </a:pPr>
              <a:t>12/13/2019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45915B72-6729-4D09-98FB-FD8BA4F4A6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665016-8B6A-4041-9957-76CAAE1F6E93}" type="datetimeFigureOut">
              <a:rPr lang="en-GB" smtClean="0"/>
              <a:t>13/12/2019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9E1E81-2D31-4458-B2A2-20869A6F26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4653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ra.org.uk/solicitors/resources/cpd/competence-statement/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9E1E81-2D31-4458-B2A2-20869A6F261F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44740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Go right back to beginning before go into detail–  quickly recap on  the t</a:t>
            </a:r>
          </a:p>
          <a:p>
            <a:endParaRPr lang="en-US" dirty="0"/>
          </a:p>
          <a:p>
            <a:r>
              <a:rPr lang="en-US" dirty="0"/>
              <a:t>Our view is that workplace experience plays an important role in qualification as a solicitor because it :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exposes candidates to clients, to ethical problems and to how solicitors work in practice so that they can develop the competences set out in our Statement of Solicitor Competence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Assures both the credibility of the new approach to qualification and the solicitor brand – most legal professions around the world require some form of workplace learning, and that most UK professions require some element of it in their qualification regimes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We also wanted a flexible approach, for candidates to obtain access to opportunities, don’t want the training contract bottle neck. </a:t>
            </a:r>
          </a:p>
          <a:p>
            <a:endParaRPr lang="en-US" dirty="0"/>
          </a:p>
          <a:p>
            <a:r>
              <a:rPr lang="en-US" dirty="0"/>
              <a:t>We can be flexible in this approach because it will be the SQE rather than QWE that will determine whether a candidate is competence. </a:t>
            </a:r>
          </a:p>
          <a:p>
            <a:endParaRPr lang="en-US" dirty="0"/>
          </a:p>
          <a:p>
            <a:r>
              <a:rPr lang="en-US" dirty="0"/>
              <a:t>so you have freedom to 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tailor their training in lien with your business objectives and without unnecessary regulatory interference.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9E1E81-2D31-4458-B2A2-20869A6F261F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16699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Qualifying work experience is any experience of providing legal services that offers the opportunity to develop the </a:t>
            </a:r>
            <a:r>
              <a:rPr lang="en-US" sz="1200" b="0" i="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skills and knowledge needed practice as a solicitor</a:t>
            </a:r>
            <a:endParaRPr lang="en-US" sz="1200" b="0" i="0" u="sng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b="0" i="0" u="sng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It focuses on the competencies needed, rather than specifying practice areas or what number of seats a candidate needs to do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will you to tailor their training without unnecessary regulatory interference</a:t>
            </a:r>
            <a:endParaRPr lang="en-GB" dirty="0"/>
          </a:p>
          <a:p>
            <a:endParaRPr lang="en-GB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Important to note that  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 will not prescribe what full time (or equivalent) means. We expect employers to take a common-sense view of what they mean by full time.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The experience be carried out with no more than four separate firms, educational institutions or other organizations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9E1E81-2D31-4458-B2A2-20869A6F261F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68400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But we expect that candidates will need to have completed a substantial period of qualifying work experience to be prepared for SQE stage two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9E1E81-2D31-4458-B2A2-20869A6F261F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09982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 solicitor working within the organisation; or </a:t>
            </a:r>
          </a:p>
          <a:p>
            <a:r>
              <a:rPr lang="en-GB" dirty="0"/>
              <a:t>If neither of these are applicable, </a:t>
            </a:r>
          </a:p>
          <a:p>
            <a:pPr lvl="1"/>
            <a:r>
              <a:rPr lang="en-GB" dirty="0"/>
              <a:t>a solicitor working outside of the organisation </a:t>
            </a:r>
          </a:p>
          <a:p>
            <a:pPr lvl="2"/>
            <a:r>
              <a:rPr lang="en-GB" dirty="0"/>
              <a:t>who has direct experience of your work and who has undertaken a review of the work you have done during the relevant period of work experience</a:t>
            </a:r>
          </a:p>
          <a:p>
            <a:pPr lvl="2"/>
            <a:r>
              <a:rPr lang="en-GB" dirty="0"/>
              <a:t>received feedback from the person or persons supervising your work.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9E1E81-2D31-4458-B2A2-20869A6F261F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09307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9E1E81-2D31-4458-B2A2-20869A6F261F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04849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:\mydocs\Images\square-background\sra_background_cubes_red_option.jpg"/>
          <p:cNvPicPr>
            <a:picLocks noChangeAspect="1" noChangeArrowheads="1"/>
          </p:cNvPicPr>
          <p:nvPr userDrawn="1"/>
        </p:nvPicPr>
        <p:blipFill>
          <a:blip r:embed="rId2" cstate="print"/>
          <a:srcRect l="8440"/>
          <a:stretch>
            <a:fillRect/>
          </a:stretch>
        </p:blipFill>
        <p:spPr bwMode="auto">
          <a:xfrm flipH="1" flipV="1">
            <a:off x="4420487" y="987574"/>
            <a:ext cx="4723507" cy="4155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I:\red-banner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I:\mydocs\Images\logos\sra-white-logo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64388" y="176213"/>
            <a:ext cx="1655762" cy="66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92275" y="1491854"/>
            <a:ext cx="6694488" cy="1102519"/>
          </a:xfrm>
        </p:spPr>
        <p:txBody>
          <a:bodyPr/>
          <a:lstStyle>
            <a:lvl1pPr algn="ctr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63714" y="2842022"/>
            <a:ext cx="6624637" cy="131445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5DD6084-95A3-4BB7-8923-648A28983E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56916-3026-4832-9292-F5DD05CE6D2D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9926" y="94060"/>
            <a:ext cx="1895475" cy="469225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31913" y="94060"/>
            <a:ext cx="5535612" cy="469225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200"/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31913" y="1428750"/>
            <a:ext cx="3714750" cy="3357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99064" y="1428750"/>
            <a:ext cx="3716337" cy="3357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:\red-banner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195263"/>
            <a:ext cx="48958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Title of presentation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419225"/>
            <a:ext cx="8642350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1029" name="Picture 3" descr="I:\mydocs\Images\logos\sra-white-logo.pn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164388" y="176213"/>
            <a:ext cx="1655762" cy="66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E41A35C-E00E-4B04-97F8-B4BE76AEA5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56916-3026-4832-9292-F5DD05CE6D2D}" type="slidenum">
              <a:rPr lang="en-GB" smtClean="0"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ＭＳ Ｐゴシック" charset="0"/>
          <a:cs typeface="ＭＳ Ｐゴシック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•"/>
        <a:defRPr sz="2800">
          <a:solidFill>
            <a:srgbClr val="262626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–"/>
        <a:defRPr sz="2400">
          <a:solidFill>
            <a:srgbClr val="262626"/>
          </a:solidFill>
          <a:latin typeface="+mn-lt"/>
          <a:ea typeface="ＭＳ Ｐゴシック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•"/>
        <a:defRPr sz="2000">
          <a:solidFill>
            <a:srgbClr val="262626"/>
          </a:solidFill>
          <a:latin typeface="+mn-lt"/>
          <a:ea typeface="ＭＳ Ｐゴシック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–"/>
        <a:defRPr>
          <a:solidFill>
            <a:srgbClr val="262626"/>
          </a:solidFill>
          <a:latin typeface="+mn-lt"/>
          <a:ea typeface="ＭＳ Ｐゴシック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rgbClr val="262626"/>
          </a:solidFill>
          <a:latin typeface="+mn-lt"/>
          <a:ea typeface="ＭＳ Ｐゴシック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sv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svg"/><Relationship Id="rId5" Type="http://schemas.openxmlformats.org/officeDocument/2006/relationships/image" Target="../media/image16.png"/><Relationship Id="rId4" Type="http://schemas.openxmlformats.org/officeDocument/2006/relationships/image" Target="../media/image15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svg"/><Relationship Id="rId5" Type="http://schemas.openxmlformats.org/officeDocument/2006/relationships/image" Target="../media/image22.png"/><Relationship Id="rId4" Type="http://schemas.openxmlformats.org/officeDocument/2006/relationships/image" Target="../media/image21.sv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5.svg"/><Relationship Id="rId7" Type="http://schemas.openxmlformats.org/officeDocument/2006/relationships/image" Target="../media/image27.sv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17.svg"/><Relationship Id="rId4" Type="http://schemas.openxmlformats.org/officeDocument/2006/relationships/image" Target="../media/image16.png"/><Relationship Id="rId9" Type="http://schemas.openxmlformats.org/officeDocument/2006/relationships/image" Target="../media/image29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sv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3.svg"/><Relationship Id="rId4" Type="http://schemas.openxmlformats.org/officeDocument/2006/relationships/image" Target="../media/image3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91D31E-E1D4-4BEF-BA9F-087E5A84A8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7544" y="1059582"/>
            <a:ext cx="7848872" cy="1894607"/>
          </a:xfrm>
        </p:spPr>
        <p:txBody>
          <a:bodyPr/>
          <a:lstStyle/>
          <a:p>
            <a:r>
              <a:rPr lang="en-GB" b="1" dirty="0"/>
              <a:t>Law clinics and qualifying </a:t>
            </a:r>
            <a:br>
              <a:rPr lang="en-GB" b="1" dirty="0"/>
            </a:br>
            <a:r>
              <a:rPr lang="en-GB" b="1" dirty="0"/>
              <a:t>work experience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EA5ED77-C851-495B-9D37-46D411FDD1D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817105" y="2643758"/>
            <a:ext cx="7137135" cy="1314450"/>
          </a:xfrm>
        </p:spPr>
        <p:txBody>
          <a:bodyPr/>
          <a:lstStyle/>
          <a:p>
            <a:r>
              <a:rPr lang="en-GB" sz="2600" dirty="0">
                <a:solidFill>
                  <a:srgbClr val="262626"/>
                </a:solidFill>
                <a:ea typeface="ＭＳ Ｐゴシック" pitchFamily="34" charset="-128"/>
              </a:rPr>
              <a:t>Maxine Warr, Policy Manager, SRA</a:t>
            </a:r>
          </a:p>
          <a:p>
            <a:r>
              <a:rPr lang="en-GB" sz="2600" dirty="0">
                <a:solidFill>
                  <a:srgbClr val="262626"/>
                </a:solidFill>
                <a:ea typeface="ＭＳ Ｐゴシック" pitchFamily="34" charset="-128"/>
              </a:rPr>
              <a:t>      Richard Williams, Policy Associate, SRA</a:t>
            </a:r>
          </a:p>
          <a:p>
            <a:endParaRPr lang="en-GB" dirty="0">
              <a:solidFill>
                <a:srgbClr val="262626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01846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A1733-1EA4-442D-9CD2-4D3EDE6524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4" y="195263"/>
            <a:ext cx="6841455" cy="857250"/>
          </a:xfrm>
        </p:spPr>
        <p:txBody>
          <a:bodyPr/>
          <a:lstStyle/>
          <a:p>
            <a:r>
              <a:rPr lang="en-GB" dirty="0"/>
              <a:t>Qualifying work experience - why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B11393-459E-44D4-8E42-890E552C64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6731" y="1131591"/>
            <a:ext cx="8642350" cy="3499568"/>
          </a:xfrm>
        </p:spPr>
        <p:txBody>
          <a:bodyPr/>
          <a:lstStyle/>
          <a:p>
            <a:endParaRPr lang="en-GB" dirty="0"/>
          </a:p>
          <a:p>
            <a:pPr marL="0" indent="0">
              <a:buNone/>
            </a:pPr>
            <a:r>
              <a:rPr lang="en-GB" dirty="0"/>
              <a:t>		Helps candidates develop the competences 			required to practise as solicitor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		</a:t>
            </a:r>
          </a:p>
          <a:p>
            <a:pPr marL="0" indent="0">
              <a:buNone/>
            </a:pPr>
            <a:r>
              <a:rPr lang="en-GB" dirty="0"/>
              <a:t>		Flexibility for candidates and those providing 			opportunities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5" name="Graphic 4" descr="Head with gears">
            <a:extLst>
              <a:ext uri="{FF2B5EF4-FFF2-40B4-BE49-F238E27FC236}">
                <a16:creationId xmlns:a16="http://schemas.microsoft.com/office/drawing/2014/main" id="{9CD7C9ED-2506-42C5-A184-A0E6666C15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71585" y="1563638"/>
            <a:ext cx="914400" cy="914400"/>
          </a:xfrm>
          <a:prstGeom prst="rect">
            <a:avLst/>
          </a:prstGeom>
        </p:spPr>
      </p:pic>
      <p:pic>
        <p:nvPicPr>
          <p:cNvPr id="9" name="Graphic 8" descr="Repeat">
            <a:extLst>
              <a:ext uri="{FF2B5EF4-FFF2-40B4-BE49-F238E27FC236}">
                <a16:creationId xmlns:a16="http://schemas.microsoft.com/office/drawing/2014/main" id="{5173B7A2-9814-4BDA-88E0-858111DA4BA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78436" y="3219822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53774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B0C892-1837-4B69-854C-AAA16C3233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4" y="195263"/>
            <a:ext cx="6697439" cy="857250"/>
          </a:xfrm>
        </p:spPr>
        <p:txBody>
          <a:bodyPr/>
          <a:lstStyle/>
          <a:p>
            <a:r>
              <a:rPr lang="en-GB" dirty="0"/>
              <a:t>Qualifying work experience - what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5DA956-2867-4F7C-A45E-5490721594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347613"/>
            <a:ext cx="8856984" cy="360062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	       Any experience that offers the opportunity to develop    	       the prescribed competences</a:t>
            </a:r>
          </a:p>
          <a:p>
            <a:endParaRPr lang="en-US" dirty="0"/>
          </a:p>
          <a:p>
            <a:pPr marL="0" indent="0">
              <a:buNone/>
            </a:pPr>
            <a:r>
              <a:rPr lang="en-GB" dirty="0"/>
              <a:t>	       At least two years’ full time or equivalent</a:t>
            </a:r>
          </a:p>
          <a:p>
            <a:endParaRPr lang="en-GB" dirty="0"/>
          </a:p>
          <a:p>
            <a:pPr marL="0" indent="0">
              <a:buNone/>
            </a:pPr>
            <a:r>
              <a:rPr lang="en-US" dirty="0"/>
              <a:t>	       Can be gained in one block of time or in stages (in 	       up to four roles)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Graphic 4" descr="Scales of justice">
            <a:extLst>
              <a:ext uri="{FF2B5EF4-FFF2-40B4-BE49-F238E27FC236}">
                <a16:creationId xmlns:a16="http://schemas.microsoft.com/office/drawing/2014/main" id="{02961F28-3511-4773-AE59-6773AC70362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21120" y="1333658"/>
            <a:ext cx="914400" cy="914400"/>
          </a:xfrm>
          <a:prstGeom prst="rect">
            <a:avLst/>
          </a:prstGeom>
        </p:spPr>
      </p:pic>
      <p:pic>
        <p:nvPicPr>
          <p:cNvPr id="9" name="Graphic 8" descr="Stopwatch">
            <a:extLst>
              <a:ext uri="{FF2B5EF4-FFF2-40B4-BE49-F238E27FC236}">
                <a16:creationId xmlns:a16="http://schemas.microsoft.com/office/drawing/2014/main" id="{378DC638-BA48-45D8-BC22-21EB8DA6CF7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39568" y="2395608"/>
            <a:ext cx="914400" cy="914400"/>
          </a:xfrm>
          <a:prstGeom prst="rect">
            <a:avLst/>
          </a:prstGeom>
        </p:spPr>
      </p:pic>
      <p:pic>
        <p:nvPicPr>
          <p:cNvPr id="11" name="Graphic 10" descr="Pie chart">
            <a:extLst>
              <a:ext uri="{FF2B5EF4-FFF2-40B4-BE49-F238E27FC236}">
                <a16:creationId xmlns:a16="http://schemas.microsoft.com/office/drawing/2014/main" id="{F305A215-98F0-45FE-9187-4622D52705F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67544" y="3457558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3599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3CC1C7-EA06-4D05-8CB3-D45B90988B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4" y="195263"/>
            <a:ext cx="6841455" cy="857250"/>
          </a:xfrm>
        </p:spPr>
        <p:txBody>
          <a:bodyPr/>
          <a:lstStyle/>
          <a:p>
            <a:r>
              <a:rPr lang="en-GB" dirty="0"/>
              <a:t>Qualifying work experience - when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0E5E7A-5736-4F60-AB00-3D886EB461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347613"/>
            <a:ext cx="8642350" cy="3429175"/>
          </a:xfrm>
        </p:spPr>
        <p:txBody>
          <a:bodyPr/>
          <a:lstStyle/>
          <a:p>
            <a:pPr marL="0" lvl="1" indent="0">
              <a:buNone/>
            </a:pPr>
            <a:r>
              <a:rPr lang="en-US" dirty="0"/>
              <a:t>          	     </a:t>
            </a:r>
            <a:r>
              <a:rPr lang="en-US" sz="2400" dirty="0"/>
              <a:t>Before, during or after a candidate sits the SQE  	  	     assessments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        But must be completed by the time they apply for   	  	     admission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                Could even start gaining it now and 'banking' it</a:t>
            </a:r>
            <a:endParaRPr lang="en-GB" dirty="0"/>
          </a:p>
        </p:txBody>
      </p:sp>
      <p:pic>
        <p:nvPicPr>
          <p:cNvPr id="5" name="Graphic 4" descr="Classroom">
            <a:extLst>
              <a:ext uri="{FF2B5EF4-FFF2-40B4-BE49-F238E27FC236}">
                <a16:creationId xmlns:a16="http://schemas.microsoft.com/office/drawing/2014/main" id="{AED34521-24ED-4E17-BCB8-F9076AFE9A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95536" y="1347613"/>
            <a:ext cx="914400" cy="914400"/>
          </a:xfrm>
          <a:prstGeom prst="rect">
            <a:avLst/>
          </a:prstGeom>
        </p:spPr>
      </p:pic>
      <p:pic>
        <p:nvPicPr>
          <p:cNvPr id="7" name="Graphic 6" descr="Checklist">
            <a:extLst>
              <a:ext uri="{FF2B5EF4-FFF2-40B4-BE49-F238E27FC236}">
                <a16:creationId xmlns:a16="http://schemas.microsoft.com/office/drawing/2014/main" id="{B7F3A91E-1D1F-474B-8EF7-23A5C1D583B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95536" y="3700893"/>
            <a:ext cx="914400" cy="914400"/>
          </a:xfrm>
          <a:prstGeom prst="rect">
            <a:avLst/>
          </a:prstGeom>
        </p:spPr>
      </p:pic>
      <p:pic>
        <p:nvPicPr>
          <p:cNvPr id="13" name="Graphic 12" descr="Diploma">
            <a:extLst>
              <a:ext uri="{FF2B5EF4-FFF2-40B4-BE49-F238E27FC236}">
                <a16:creationId xmlns:a16="http://schemas.microsoft.com/office/drawing/2014/main" id="{9C019A47-B48C-4B4A-BAC9-4E013B8B90F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95536" y="2553942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77746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D11B3E-18FD-4D56-8847-98BD2F1794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145199"/>
            <a:ext cx="6697440" cy="857250"/>
          </a:xfrm>
        </p:spPr>
        <p:txBody>
          <a:bodyPr/>
          <a:lstStyle/>
          <a:p>
            <a:r>
              <a:rPr lang="en-GB" sz="3000" dirty="0"/>
              <a:t>Who can sign off qualifying work experience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633E86-9E0E-448B-B28D-58E63B227D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275606"/>
            <a:ext cx="8727263" cy="3672631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	     </a:t>
            </a:r>
          </a:p>
          <a:p>
            <a:pPr marL="0" indent="0">
              <a:buNone/>
            </a:pPr>
            <a:r>
              <a:rPr lang="en-US" b="1" dirty="0"/>
              <a:t>	        </a:t>
            </a:r>
            <a:r>
              <a:rPr lang="en-US" dirty="0"/>
              <a:t>A solicitor - but they do not have to hold a   	  	        practicing certificate</a:t>
            </a:r>
            <a:endParaRPr lang="en-GB" dirty="0"/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r>
              <a:rPr lang="en-GB" b="1" dirty="0"/>
              <a:t>	    </a:t>
            </a:r>
          </a:p>
          <a:p>
            <a:pPr marL="0" indent="0">
              <a:buNone/>
            </a:pPr>
            <a:r>
              <a:rPr lang="en-GB" b="1" dirty="0"/>
              <a:t>	        </a:t>
            </a:r>
            <a:r>
              <a:rPr lang="en-GB" dirty="0"/>
              <a:t>If no solicitor in the organisation, a solicitor who </a:t>
            </a:r>
            <a:r>
              <a:rPr lang="en-GB" b="1" dirty="0"/>
              <a:t>	        	        </a:t>
            </a:r>
            <a:r>
              <a:rPr lang="en-US" dirty="0"/>
              <a:t>has direct experience of the candidate's work</a:t>
            </a:r>
            <a:endParaRPr lang="en-GB" b="1" dirty="0"/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endParaRPr lang="en-GB" b="1" dirty="0"/>
          </a:p>
        </p:txBody>
      </p:sp>
      <p:pic>
        <p:nvPicPr>
          <p:cNvPr id="7" name="Graphic 6" descr="Boardroom">
            <a:extLst>
              <a:ext uri="{FF2B5EF4-FFF2-40B4-BE49-F238E27FC236}">
                <a16:creationId xmlns:a16="http://schemas.microsoft.com/office/drawing/2014/main" id="{C134B354-271A-4395-B112-7798B3CD742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485605" y="3255214"/>
            <a:ext cx="1062060" cy="1062060"/>
          </a:xfrm>
          <a:prstGeom prst="rect">
            <a:avLst/>
          </a:prstGeom>
        </p:spPr>
      </p:pic>
      <p:pic>
        <p:nvPicPr>
          <p:cNvPr id="6" name="Graphic 5" descr="User">
            <a:extLst>
              <a:ext uri="{FF2B5EF4-FFF2-40B4-BE49-F238E27FC236}">
                <a16:creationId xmlns:a16="http://schemas.microsoft.com/office/drawing/2014/main" id="{CE69B9C8-7FB3-4E77-A119-09ADB472E30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60318" y="1633412"/>
            <a:ext cx="1008112" cy="100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25368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D9F46A-887A-489E-9A78-ED5FC004A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signed off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7C98B9-7970-4E05-A48E-2E32070D0A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184325"/>
            <a:ext cx="8784976" cy="3763912"/>
          </a:xfrm>
        </p:spPr>
        <p:txBody>
          <a:bodyPr/>
          <a:lstStyle/>
          <a:p>
            <a:pPr marL="457200" lvl="1" indent="0">
              <a:buNone/>
            </a:pPr>
            <a:r>
              <a:rPr lang="en-US" dirty="0"/>
              <a:t>	        </a:t>
            </a:r>
            <a:r>
              <a:rPr lang="en-US" sz="2400" dirty="0"/>
              <a:t>The details of the work experience carried out</a:t>
            </a:r>
          </a:p>
          <a:p>
            <a:pPr marL="457200" lvl="1" indent="0">
              <a:buNone/>
            </a:pPr>
            <a:endParaRPr lang="en-US" sz="2400" dirty="0"/>
          </a:p>
          <a:p>
            <a:pPr marL="457200" lvl="1" indent="0">
              <a:buNone/>
            </a:pPr>
            <a:r>
              <a:rPr lang="en-US" sz="2400" dirty="0"/>
              <a:t>	        That it provided the opportunity to develop some (or   	        all) of the prescribed competences for solicitors</a:t>
            </a:r>
          </a:p>
          <a:p>
            <a:pPr marL="457200" lvl="1" indent="0">
              <a:buNone/>
            </a:pPr>
            <a:endParaRPr lang="en-US" sz="2400" b="1" dirty="0"/>
          </a:p>
          <a:p>
            <a:pPr marL="457200" lvl="1" indent="0">
              <a:buNone/>
            </a:pPr>
            <a:r>
              <a:rPr lang="en-GB" sz="2400" b="1" dirty="0"/>
              <a:t>	        </a:t>
            </a:r>
            <a:r>
              <a:rPr lang="en-GB" sz="2400"/>
              <a:t>No character </a:t>
            </a:r>
            <a:r>
              <a:rPr lang="en-GB" sz="2400" dirty="0"/>
              <a:t>and suitability issues</a:t>
            </a:r>
            <a:endParaRPr lang="en-GB" sz="2400" b="1" dirty="0"/>
          </a:p>
          <a:p>
            <a:pPr marL="1371600" lvl="3" indent="0">
              <a:buNone/>
            </a:pPr>
            <a:endParaRPr lang="en-GB" sz="2400" b="1" dirty="0"/>
          </a:p>
          <a:p>
            <a:pPr marL="1371600" lvl="3" indent="0">
              <a:buNone/>
            </a:pPr>
            <a:r>
              <a:rPr lang="en-GB" sz="3200" b="1" dirty="0"/>
              <a:t>Not</a:t>
            </a:r>
            <a:r>
              <a:rPr lang="en-GB" sz="2400" dirty="0"/>
              <a:t> </a:t>
            </a:r>
            <a:r>
              <a:rPr lang="en-US" sz="2400" dirty="0"/>
              <a:t>signing off that a candidate is competent</a:t>
            </a:r>
            <a:endParaRPr lang="en-GB" sz="2400" dirty="0"/>
          </a:p>
          <a:p>
            <a:endParaRPr lang="en-GB" dirty="0"/>
          </a:p>
        </p:txBody>
      </p:sp>
      <p:pic>
        <p:nvPicPr>
          <p:cNvPr id="5" name="Graphic 4" descr="Target Audience">
            <a:extLst>
              <a:ext uri="{FF2B5EF4-FFF2-40B4-BE49-F238E27FC236}">
                <a16:creationId xmlns:a16="http://schemas.microsoft.com/office/drawing/2014/main" id="{CF40A5D0-F0BF-4CFC-85D2-CCD28D65D8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462112" y="2968881"/>
            <a:ext cx="1018015" cy="1018015"/>
          </a:xfrm>
          <a:prstGeom prst="rect">
            <a:avLst/>
          </a:prstGeom>
        </p:spPr>
      </p:pic>
      <p:pic>
        <p:nvPicPr>
          <p:cNvPr id="7" name="Graphic 6" descr="Checklist">
            <a:extLst>
              <a:ext uri="{FF2B5EF4-FFF2-40B4-BE49-F238E27FC236}">
                <a16:creationId xmlns:a16="http://schemas.microsoft.com/office/drawing/2014/main" id="{78CA7D7E-B5E1-4A45-87EA-76A6445513E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89462" y="2026760"/>
            <a:ext cx="902229" cy="902229"/>
          </a:xfrm>
          <a:prstGeom prst="rect">
            <a:avLst/>
          </a:prstGeom>
        </p:spPr>
      </p:pic>
      <p:pic>
        <p:nvPicPr>
          <p:cNvPr id="9" name="Graphic 8" descr="Monthly calendar">
            <a:extLst>
              <a:ext uri="{FF2B5EF4-FFF2-40B4-BE49-F238E27FC236}">
                <a16:creationId xmlns:a16="http://schemas.microsoft.com/office/drawing/2014/main" id="{0DD34044-37CB-4C00-A7A1-1399350013E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43333" y="1112361"/>
            <a:ext cx="902229" cy="902229"/>
          </a:xfrm>
          <a:prstGeom prst="rect">
            <a:avLst/>
          </a:prstGeom>
        </p:spPr>
      </p:pic>
      <p:pic>
        <p:nvPicPr>
          <p:cNvPr id="6" name="Graphic 5" descr="Warning">
            <a:extLst>
              <a:ext uri="{FF2B5EF4-FFF2-40B4-BE49-F238E27FC236}">
                <a16:creationId xmlns:a16="http://schemas.microsoft.com/office/drawing/2014/main" id="{332C546D-8523-4C08-9F67-6CFE0D8FD2E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11559" y="4022878"/>
            <a:ext cx="834003" cy="834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41663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8F44FE-2133-4F2A-930F-12293DA0E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Support available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7F0A14-CFBD-4F36-92B6-ED5E264BA3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203598"/>
            <a:ext cx="8642350" cy="3357563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	     </a:t>
            </a:r>
          </a:p>
          <a:p>
            <a:pPr marL="0" indent="0">
              <a:buNone/>
            </a:pPr>
            <a:r>
              <a:rPr lang="en-GB" dirty="0"/>
              <a:t>	     Information on our website – sra.org.uk/</a:t>
            </a:r>
            <a:r>
              <a:rPr lang="en-GB" dirty="0" err="1"/>
              <a:t>sqe</a:t>
            </a:r>
            <a:endParaRPr lang="en-GB" dirty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	     </a:t>
            </a:r>
          </a:p>
          <a:p>
            <a:pPr marL="0" indent="0">
              <a:buNone/>
            </a:pPr>
            <a:r>
              <a:rPr lang="en-GB" dirty="0"/>
              <a:t>	     More information available in spring 2020</a:t>
            </a:r>
          </a:p>
        </p:txBody>
      </p:sp>
      <p:pic>
        <p:nvPicPr>
          <p:cNvPr id="5" name="Graphic 4" descr="Monitor">
            <a:extLst>
              <a:ext uri="{FF2B5EF4-FFF2-40B4-BE49-F238E27FC236}">
                <a16:creationId xmlns:a16="http://schemas.microsoft.com/office/drawing/2014/main" id="{E521DF89-49CF-4A3D-8DD7-CAF77FA5EC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67544" y="1466478"/>
            <a:ext cx="914400" cy="914400"/>
          </a:xfrm>
          <a:prstGeom prst="rect">
            <a:avLst/>
          </a:prstGeom>
        </p:spPr>
      </p:pic>
      <p:pic>
        <p:nvPicPr>
          <p:cNvPr id="7" name="Graphic 6" descr="Lightbulb and gear">
            <a:extLst>
              <a:ext uri="{FF2B5EF4-FFF2-40B4-BE49-F238E27FC236}">
                <a16:creationId xmlns:a16="http://schemas.microsoft.com/office/drawing/2014/main" id="{B180A677-291F-45D1-9A26-D5AF2B9239E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79283" y="3219822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17087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DFA875-96C0-4F60-9F1D-ABF3E51E54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Exercise 1 (10 mins)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8E4BEB-72B0-4020-9D6C-411862D2BE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/>
              <a:t>What do you need to do to be able to offer </a:t>
            </a:r>
          </a:p>
          <a:p>
            <a:pPr marL="0" indent="0" algn="ctr">
              <a:buNone/>
            </a:pPr>
            <a:r>
              <a:rPr lang="en-GB" dirty="0"/>
              <a:t>qualifying work experience ?</a:t>
            </a:r>
          </a:p>
        </p:txBody>
      </p:sp>
    </p:spTree>
    <p:extLst>
      <p:ext uri="{BB962C8B-B14F-4D97-AF65-F5344CB8AC3E}">
        <p14:creationId xmlns:p14="http://schemas.microsoft.com/office/powerpoint/2010/main" val="33252069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A97DDB-AB04-4AF6-92A1-FBD31495D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Exercise 2 (10 mins)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A85FB5-A3C7-43E7-831E-89AE05BC59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/>
              <a:t>What information do you and candidates need?  </a:t>
            </a:r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/>
              <a:t>What should this information look like? </a:t>
            </a:r>
          </a:p>
        </p:txBody>
      </p:sp>
    </p:spTree>
    <p:extLst>
      <p:ext uri="{BB962C8B-B14F-4D97-AF65-F5344CB8AC3E}">
        <p14:creationId xmlns:p14="http://schemas.microsoft.com/office/powerpoint/2010/main" val="392140596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26324241-572E-415B-9AB7-2E460DB26ADD}" vid="{5CADC050-99BA-4224-B269-06E1C096CAE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B5FD6189B35E45A52473BCEB7E328A" ma:contentTypeVersion="11" ma:contentTypeDescription="Create a new document." ma:contentTypeScope="" ma:versionID="5b80f68aaa6bc6465630324737c38a42">
  <xsd:schema xmlns:xsd="http://www.w3.org/2001/XMLSchema" xmlns:xs="http://www.w3.org/2001/XMLSchema" xmlns:p="http://schemas.microsoft.com/office/2006/metadata/properties" xmlns:ns3="034f807c-094b-4332-935f-00b24bf8c526" xmlns:ns4="c93b9354-0d01-4804-bd3d-18adf0c4c298" targetNamespace="http://schemas.microsoft.com/office/2006/metadata/properties" ma:root="true" ma:fieldsID="91bd266cdc179d0fbde01d2ca5added7" ns3:_="" ns4:_="">
    <xsd:import namespace="034f807c-094b-4332-935f-00b24bf8c526"/>
    <xsd:import namespace="c93b9354-0d01-4804-bd3d-18adf0c4c29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4f807c-094b-4332-935f-00b24bf8c52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3b9354-0d01-4804-bd3d-18adf0c4c298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CC8D09D-6821-4EE8-80B3-4B2B33FB427F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c93b9354-0d01-4804-bd3d-18adf0c4c298"/>
    <ds:schemaRef ds:uri="http://purl.org/dc/elements/1.1/"/>
    <ds:schemaRef ds:uri="http://schemas.microsoft.com/office/2006/metadata/properties"/>
    <ds:schemaRef ds:uri="034f807c-094b-4332-935f-00b24bf8c526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B905D74-A7FF-4FF1-8791-A79F8F2724D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1E60DEA-7C7E-4A29-9B4E-F93A3EA7C83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34f807c-094b-4332-935f-00b24bf8c526"/>
    <ds:schemaRef ds:uri="c93b9354-0d01-4804-bd3d-18adf0c4c29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SRA Template</Template>
  <TotalTime>1175</TotalTime>
  <Words>369</Words>
  <Application>Microsoft Office PowerPoint</Application>
  <PresentationFormat>On-screen Show (16:9)</PresentationFormat>
  <Paragraphs>87</Paragraphs>
  <Slides>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Default Design</vt:lpstr>
      <vt:lpstr>Law clinics and qualifying  work experience</vt:lpstr>
      <vt:lpstr>Qualifying work experience - why</vt:lpstr>
      <vt:lpstr>Qualifying work experience - what</vt:lpstr>
      <vt:lpstr>Qualifying work experience - when </vt:lpstr>
      <vt:lpstr>Who can sign off qualifying work experience </vt:lpstr>
      <vt:lpstr>What is signed off</vt:lpstr>
      <vt:lpstr>Support available </vt:lpstr>
      <vt:lpstr>Exercise 1 (10 mins)</vt:lpstr>
      <vt:lpstr>Exercise 2 (10 mins)</vt:lpstr>
    </vt:vector>
  </TitlesOfParts>
  <Company>LAW SOCIETY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 - 32pt Arial</dc:title>
  <dc:creator>Richard Williams</dc:creator>
  <cp:lastModifiedBy>Sarah-Jane Dean</cp:lastModifiedBy>
  <cp:revision>41</cp:revision>
  <cp:lastPrinted>2018-12-05T10:23:34Z</cp:lastPrinted>
  <dcterms:created xsi:type="dcterms:W3CDTF">2018-11-16T15:24:30Z</dcterms:created>
  <dcterms:modified xsi:type="dcterms:W3CDTF">2019-12-13T12:31:39Z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0x01010068B5FD6189B35E45A52473BCEB7E328A</vt:lpwstr>
  </property>
</Properties>
</file>