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</p:sldMasterIdLst>
  <p:notesMasterIdLst>
    <p:notesMasterId r:id="rId20"/>
  </p:notesMasterIdLst>
  <p:handoutMasterIdLst>
    <p:handoutMasterId r:id="rId21"/>
  </p:handoutMasterIdLst>
  <p:sldIdLst>
    <p:sldId id="264" r:id="rId3"/>
    <p:sldId id="263" r:id="rId4"/>
    <p:sldId id="325" r:id="rId5"/>
    <p:sldId id="301" r:id="rId6"/>
    <p:sldId id="302" r:id="rId7"/>
    <p:sldId id="305" r:id="rId8"/>
    <p:sldId id="304" r:id="rId9"/>
    <p:sldId id="315" r:id="rId10"/>
    <p:sldId id="328" r:id="rId11"/>
    <p:sldId id="329" r:id="rId12"/>
    <p:sldId id="330" r:id="rId13"/>
    <p:sldId id="332" r:id="rId14"/>
    <p:sldId id="333" r:id="rId15"/>
    <p:sldId id="318" r:id="rId16"/>
    <p:sldId id="316" r:id="rId17"/>
    <p:sldId id="317" r:id="rId18"/>
    <p:sldId id="321" r:id="rId19"/>
  </p:sldIdLst>
  <p:sldSz cx="9144000" cy="5143500" type="screen16x9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4">
          <p15:clr>
            <a:srgbClr val="A4A3A4"/>
          </p15:clr>
        </p15:guide>
        <p15:guide id="2" pos="40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0038"/>
    <a:srgbClr val="9E1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7" autoAdjust="0"/>
    <p:restoredTop sz="94660"/>
  </p:normalViewPr>
  <p:slideViewPr>
    <p:cSldViewPr>
      <p:cViewPr varScale="1">
        <p:scale>
          <a:sx n="142" d="100"/>
          <a:sy n="142" d="100"/>
        </p:scale>
        <p:origin x="774" y="126"/>
      </p:cViewPr>
      <p:guideLst>
        <p:guide orient="horz" pos="634"/>
        <p:guide pos="40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71937B9-9BEB-4715-9929-27D5D50C9E9C}" type="datetimeFigureOut">
              <a:rPr lang="en-US"/>
              <a:pPr>
                <a:defRPr/>
              </a:pPr>
              <a:t>10/30/2019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915B72-6729-4D09-98FB-FD8BA4F4A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573276-7A62-45B4-917D-1B584858879C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FC738E-D284-42F0-A6ED-C47F6807D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2183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B79D66E-B1E7-4DE5-884E-6F726265661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28680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One quarter of all complaints dealt with by the Legal Ombudsman relate to costs. Being clear at the outset can help avoid confusion and complaints later down the line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79E1E81-2D31-4458-B2A2-20869A6F261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1037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79E1E81-2D31-4458-B2A2-20869A6F261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2889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4420487" y="987574"/>
            <a:ext cx="4723507" cy="415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1491854"/>
            <a:ext cx="6694488" cy="1102519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4" y="2842022"/>
            <a:ext cx="6624637" cy="131445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926" y="94060"/>
            <a:ext cx="1895475" cy="46922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1913" y="94060"/>
            <a:ext cx="5535612" cy="46922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4420487" y="987574"/>
            <a:ext cx="4723507" cy="415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1491854"/>
            <a:ext cx="6694488" cy="1102519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4" y="2842022"/>
            <a:ext cx="6624637" cy="131445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DD6084-95A3-4BB7-8923-648A28983E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6916-3026-4832-9292-F5DD05CE6D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5417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7057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9280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428750"/>
            <a:ext cx="3714750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9064" y="1428750"/>
            <a:ext cx="3716337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9833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1243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3451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1411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1481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890291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659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926" y="94060"/>
            <a:ext cx="1895475" cy="46922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1913" y="94060"/>
            <a:ext cx="5535612" cy="469225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4526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428750"/>
            <a:ext cx="3714750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9064" y="1428750"/>
            <a:ext cx="3716337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95263"/>
            <a:ext cx="48958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9225"/>
            <a:ext cx="86423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•"/>
        <a:defRPr sz="2800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–"/>
        <a:defRPr sz="2400">
          <a:solidFill>
            <a:srgbClr val="262626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•"/>
        <a:defRPr sz="2000">
          <a:solidFill>
            <a:srgbClr val="262626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rgbClr val="262626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95263"/>
            <a:ext cx="48958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9225"/>
            <a:ext cx="86423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41A35C-E00E-4B04-97F8-B4BE76AEA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56916-3026-4832-9292-F5DD05CE6D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1600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800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2400">
          <a:solidFill>
            <a:srgbClr val="262626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000">
          <a:solidFill>
            <a:srgbClr val="262626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rgbClr val="262626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sv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2.svg"/><Relationship Id="rId5" Type="http://schemas.openxmlformats.org/officeDocument/2006/relationships/image" Target="../media/image51.png"/><Relationship Id="rId4" Type="http://schemas.openxmlformats.org/officeDocument/2006/relationships/image" Target="../media/image50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svg"/><Relationship Id="rId7" Type="http://schemas.openxmlformats.org/officeDocument/2006/relationships/image" Target="../media/image56.sv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5.png"/><Relationship Id="rId5" Type="http://schemas.openxmlformats.org/officeDocument/2006/relationships/image" Target="../media/image25.svg"/><Relationship Id="rId4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svg"/><Relationship Id="rId7" Type="http://schemas.openxmlformats.org/officeDocument/2006/relationships/image" Target="../media/image62.sv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1.png"/><Relationship Id="rId5" Type="http://schemas.openxmlformats.org/officeDocument/2006/relationships/image" Target="../media/image60.svg"/><Relationship Id="rId4" Type="http://schemas.openxmlformats.org/officeDocument/2006/relationships/image" Target="../media/image5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sv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7.svg"/><Relationship Id="rId4" Type="http://schemas.openxmlformats.org/officeDocument/2006/relationships/image" Target="../media/image6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hyperlink" Target="https://www.sra.org.uk/transparency" TargetMode="Externa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1.svg"/><Relationship Id="rId5" Type="http://schemas.openxmlformats.org/officeDocument/2006/relationships/image" Target="../media/image70.png"/><Relationship Id="rId4" Type="http://schemas.openxmlformats.org/officeDocument/2006/relationships/image" Target="../media/image69.sv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svg"/><Relationship Id="rId7" Type="http://schemas.openxmlformats.org/officeDocument/2006/relationships/image" Target="../media/image77.sv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6.png"/><Relationship Id="rId5" Type="http://schemas.openxmlformats.org/officeDocument/2006/relationships/image" Target="../media/image75.svg"/><Relationship Id="rId4" Type="http://schemas.openxmlformats.org/officeDocument/2006/relationships/image" Target="../media/image7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10" Type="http://schemas.openxmlformats.org/officeDocument/2006/relationships/image" Target="../media/image19.svg"/><Relationship Id="rId4" Type="http://schemas.openxmlformats.org/officeDocument/2006/relationships/image" Target="../media/image13.svg"/><Relationship Id="rId9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sv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4" Type="http://schemas.openxmlformats.org/officeDocument/2006/relationships/image" Target="../media/image21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svg"/><Relationship Id="rId3" Type="http://schemas.openxmlformats.org/officeDocument/2006/relationships/image" Target="../media/image27.svg"/><Relationship Id="rId7" Type="http://schemas.openxmlformats.org/officeDocument/2006/relationships/image" Target="../media/image31.svg"/><Relationship Id="rId12" Type="http://schemas.openxmlformats.org/officeDocument/2006/relationships/image" Target="../media/image36.png"/><Relationship Id="rId17" Type="http://schemas.openxmlformats.org/officeDocument/2006/relationships/image" Target="../media/image41.svg"/><Relationship Id="rId2" Type="http://schemas.openxmlformats.org/officeDocument/2006/relationships/image" Target="../media/image26.png"/><Relationship Id="rId16" Type="http://schemas.openxmlformats.org/officeDocument/2006/relationships/image" Target="../media/image40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0.png"/><Relationship Id="rId11" Type="http://schemas.openxmlformats.org/officeDocument/2006/relationships/image" Target="../media/image35.svg"/><Relationship Id="rId5" Type="http://schemas.openxmlformats.org/officeDocument/2006/relationships/image" Target="../media/image29.svg"/><Relationship Id="rId15" Type="http://schemas.openxmlformats.org/officeDocument/2006/relationships/image" Target="../media/image39.sv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svg"/><Relationship Id="rId14" Type="http://schemas.openxmlformats.org/officeDocument/2006/relationships/image" Target="../media/image3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sv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5.svg"/><Relationship Id="rId4" Type="http://schemas.openxmlformats.org/officeDocument/2006/relationships/image" Target="../media/image4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F5E57-E500-4198-BD79-4ABEE6AC8A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7604" y="1347614"/>
            <a:ext cx="7128792" cy="1102519"/>
          </a:xfrm>
        </p:spPr>
        <p:txBody>
          <a:bodyPr/>
          <a:lstStyle/>
          <a:p>
            <a:pPr algn="l"/>
            <a:r>
              <a:rPr lang="en-GB" sz="3000" b="1" dirty="0">
                <a:ea typeface="ＭＳ Ｐゴシック" pitchFamily="34" charset="-128"/>
              </a:rPr>
              <a:t>Customer information – our transparency rules and clickable logo</a:t>
            </a:r>
            <a:br>
              <a:rPr lang="en-GB" sz="3000" b="1" dirty="0">
                <a:ea typeface="ＭＳ Ｐゴシック" pitchFamily="34" charset="-128"/>
              </a:rPr>
            </a:br>
            <a:endParaRPr lang="en-GB" sz="30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29043" y="2355726"/>
            <a:ext cx="6624637" cy="1314450"/>
          </a:xfrm>
        </p:spPr>
        <p:txBody>
          <a:bodyPr/>
          <a:lstStyle/>
          <a:p>
            <a:pPr marL="0" indent="0" algn="l">
              <a:buNone/>
            </a:pPr>
            <a:r>
              <a:rPr lang="en-GB" sz="2000" dirty="0"/>
              <a:t>Chair: Jane Malcolm, Executive Director, External and Corporate Affairs, SRA </a:t>
            </a:r>
          </a:p>
          <a:p>
            <a:pPr algn="l"/>
            <a:r>
              <a:rPr lang="en-GB" sz="2000" dirty="0"/>
              <a:t>Carol Westrop, Head of Legal Policy and Advice, SRA</a:t>
            </a:r>
          </a:p>
          <a:p>
            <a:pPr algn="l"/>
            <a:r>
              <a:rPr lang="en-GB" sz="2000" dirty="0"/>
              <a:t>Richard Williams, Policy Associate, SRA </a:t>
            </a:r>
          </a:p>
          <a:p>
            <a:pPr marL="0" indent="0" algn="l" eaLnBrk="1" hangingPunct="1">
              <a:buNone/>
            </a:pPr>
            <a:endParaRPr lang="en-GB" b="1" dirty="0">
              <a:ea typeface="ＭＳ Ｐゴシック" pitchFamily="34" charset="-128"/>
            </a:endParaRPr>
          </a:p>
          <a:p>
            <a:pPr marL="0" indent="0" eaLnBrk="1" hangingPunct="1">
              <a:buNone/>
            </a:pPr>
            <a:endParaRPr lang="en-GB" dirty="0">
              <a:ea typeface="ＭＳ Ｐゴシック" pitchFamily="34" charset="-128"/>
            </a:endParaRPr>
          </a:p>
          <a:p>
            <a:pPr marL="0" indent="0" algn="ctr" eaLnBrk="1" hangingPunct="1">
              <a:buNone/>
            </a:pPr>
            <a:endParaRPr lang="en-GB" dirty="0">
              <a:ea typeface="ＭＳ Ｐゴシック" pitchFamily="34" charset="-128"/>
            </a:endParaRPr>
          </a:p>
          <a:p>
            <a:pPr marL="0" indent="0" algn="ctr" eaLnBrk="1" hangingPunct="1">
              <a:buNone/>
            </a:pPr>
            <a:endParaRPr lang="en-GB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8531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A5438-741B-45C1-B671-0A99C1039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Areas of non- compliance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568F4-9034-44E9-8864-CC5A16E9B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203598"/>
            <a:ext cx="8714358" cy="350157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	 The most common areas of non-compliance were a 	    	 failure to:</a:t>
            </a:r>
          </a:p>
          <a:p>
            <a:pPr marL="0" indent="0">
              <a:buNone/>
            </a:pPr>
            <a:endParaRPr lang="en-US" dirty="0"/>
          </a:p>
          <a:p>
            <a:pPr lvl="2"/>
            <a:r>
              <a:rPr lang="en-US" sz="2200" dirty="0"/>
              <a:t>publish required complaints information</a:t>
            </a:r>
          </a:p>
          <a:p>
            <a:pPr lvl="2"/>
            <a:r>
              <a:rPr lang="en-US" sz="2200" dirty="0"/>
              <a:t>specify VAT applied to costs and disbursements</a:t>
            </a:r>
          </a:p>
          <a:p>
            <a:pPr lvl="2"/>
            <a:r>
              <a:rPr lang="en-US" sz="2200" dirty="0"/>
              <a:t>display information on key stages and/or timescales</a:t>
            </a:r>
          </a:p>
          <a:p>
            <a:pPr lvl="2"/>
            <a:r>
              <a:rPr lang="en-US" sz="2200" dirty="0"/>
              <a:t>provide a description or costs of likely disbursements</a:t>
            </a:r>
            <a:endParaRPr lang="en-GB" sz="2200" dirty="0"/>
          </a:p>
        </p:txBody>
      </p:sp>
      <p:pic>
        <p:nvPicPr>
          <p:cNvPr id="7" name="Graphic 6" descr="Irritant">
            <a:extLst>
              <a:ext uri="{FF2B5EF4-FFF2-40B4-BE49-F238E27FC236}">
                <a16:creationId xmlns:a16="http://schemas.microsoft.com/office/drawing/2014/main" id="{387A95A3-7DAE-4BA0-ADE4-5AF22924BB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504" y="113159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229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69383-7CEF-420F-898B-4C28B58D7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to check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08034-4983-4FB6-8439-5A67C0160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131590"/>
            <a:ext cx="8856984" cy="3816647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	     </a:t>
            </a:r>
          </a:p>
          <a:p>
            <a:pPr marL="0" indent="0">
              <a:buNone/>
            </a:pPr>
            <a:r>
              <a:rPr lang="en-US" b="1" dirty="0"/>
              <a:t>	   </a:t>
            </a:r>
            <a:r>
              <a:rPr lang="en-US" dirty="0"/>
              <a:t>Always include the charging basis for your prices</a:t>
            </a:r>
          </a:p>
          <a:p>
            <a:pPr marL="0" indent="0">
              <a:buNone/>
            </a:pPr>
            <a:r>
              <a:rPr lang="en-GB" dirty="0"/>
              <a:t>	</a:t>
            </a:r>
          </a:p>
          <a:p>
            <a:pPr marL="0" indent="0">
              <a:buNone/>
            </a:pPr>
            <a:r>
              <a:rPr lang="en-GB" dirty="0"/>
              <a:t>	</a:t>
            </a:r>
          </a:p>
          <a:p>
            <a:pPr marL="0" indent="0">
              <a:buNone/>
            </a:pPr>
            <a:r>
              <a:rPr lang="en-GB" dirty="0"/>
              <a:t>	     </a:t>
            </a:r>
            <a:r>
              <a:rPr lang="en-US" dirty="0"/>
              <a:t>Describe the credentials of people who carry out the    	     legal work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	     </a:t>
            </a:r>
            <a:r>
              <a:rPr lang="en-GB" dirty="0"/>
              <a:t>Don't forget your disbursements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A77E16C-3135-4019-B889-DF4F2F2E7E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518" y="4278630"/>
            <a:ext cx="853514" cy="853514"/>
          </a:xfrm>
          <a:prstGeom prst="rect">
            <a:avLst/>
          </a:prstGeom>
        </p:spPr>
      </p:pic>
      <p:pic>
        <p:nvPicPr>
          <p:cNvPr id="5" name="Graphic 4" descr="Pound">
            <a:extLst>
              <a:ext uri="{FF2B5EF4-FFF2-40B4-BE49-F238E27FC236}">
                <a16:creationId xmlns:a16="http://schemas.microsoft.com/office/drawing/2014/main" id="{F36876F5-7E24-4046-AE23-FD2F042FB2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13873" y="1422469"/>
            <a:ext cx="822863" cy="822863"/>
          </a:xfrm>
          <a:prstGeom prst="rect">
            <a:avLst/>
          </a:prstGeom>
        </p:spPr>
      </p:pic>
      <p:pic>
        <p:nvPicPr>
          <p:cNvPr id="10" name="Graphic 9" descr="Users">
            <a:extLst>
              <a:ext uri="{FF2B5EF4-FFF2-40B4-BE49-F238E27FC236}">
                <a16:creationId xmlns:a16="http://schemas.microsoft.com/office/drawing/2014/main" id="{901CBFBF-2094-4D23-B21D-FDCFB20689A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60679" y="272748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734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69383-7CEF-420F-898B-4C28B58D7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to check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08034-4983-4FB6-8439-5A67C0160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131590"/>
            <a:ext cx="8856984" cy="3816647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	    </a:t>
            </a:r>
          </a:p>
          <a:p>
            <a:pPr marL="0" indent="0">
              <a:buNone/>
            </a:pPr>
            <a:r>
              <a:rPr lang="en-US" b="1" dirty="0"/>
              <a:t>	    </a:t>
            </a:r>
            <a:r>
              <a:rPr lang="en-GB" b="1" dirty="0"/>
              <a:t>  </a:t>
            </a:r>
            <a:r>
              <a:rPr lang="en-US" dirty="0"/>
              <a:t>Be clear about VAT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</a:t>
            </a:r>
          </a:p>
          <a:p>
            <a:pPr marL="0" indent="0">
              <a:buNone/>
            </a:pPr>
            <a:r>
              <a:rPr lang="en-GB" dirty="0"/>
              <a:t>	      </a:t>
            </a:r>
            <a:r>
              <a:rPr lang="en-US" dirty="0"/>
              <a:t>Find the right location for your price information</a:t>
            </a:r>
            <a:r>
              <a:rPr lang="en-GB" dirty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b="1" dirty="0"/>
              <a:t>	      </a:t>
            </a:r>
            <a:r>
              <a:rPr lang="en-US" dirty="0"/>
              <a:t>Complaints information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Graphic 4" descr="Add">
            <a:extLst>
              <a:ext uri="{FF2B5EF4-FFF2-40B4-BE49-F238E27FC236}">
                <a16:creationId xmlns:a16="http://schemas.microsoft.com/office/drawing/2014/main" id="{F800C8B8-90EA-4B15-89E6-8214A87E67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2143" y="1406497"/>
            <a:ext cx="801005" cy="801005"/>
          </a:xfrm>
          <a:prstGeom prst="rect">
            <a:avLst/>
          </a:prstGeom>
        </p:spPr>
      </p:pic>
      <p:pic>
        <p:nvPicPr>
          <p:cNvPr id="10" name="Graphic 9" descr="Internet">
            <a:extLst>
              <a:ext uri="{FF2B5EF4-FFF2-40B4-BE49-F238E27FC236}">
                <a16:creationId xmlns:a16="http://schemas.microsoft.com/office/drawing/2014/main" id="{FFFA31B6-A58E-4E5C-8CE0-F6F95B33A1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9512" y="2636462"/>
            <a:ext cx="914400" cy="914400"/>
          </a:xfrm>
          <a:prstGeom prst="rect">
            <a:avLst/>
          </a:prstGeom>
        </p:spPr>
      </p:pic>
      <p:pic>
        <p:nvPicPr>
          <p:cNvPr id="12" name="Graphic 11" descr="Chat">
            <a:extLst>
              <a:ext uri="{FF2B5EF4-FFF2-40B4-BE49-F238E27FC236}">
                <a16:creationId xmlns:a16="http://schemas.microsoft.com/office/drawing/2014/main" id="{A5A6A487-A40B-4A02-8FF9-38EB5FAF073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50825" y="393422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680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370E4-08E7-4BCE-AB89-AAB1FD98D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Beyond our rules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97F9C-BBCC-437B-8372-E34626469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717" y="1275606"/>
            <a:ext cx="8642350" cy="33575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	  Price information for other services you offer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</a:t>
            </a:r>
          </a:p>
          <a:p>
            <a:pPr marL="0" indent="0">
              <a:buNone/>
            </a:pPr>
            <a:r>
              <a:rPr lang="en-GB" dirty="0"/>
              <a:t>	  Making information clear and accessible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</a:t>
            </a:r>
          </a:p>
          <a:p>
            <a:pPr marL="0" indent="0">
              <a:buNone/>
            </a:pPr>
            <a:r>
              <a:rPr lang="en-GB" dirty="0"/>
              <a:t>	  Promoting quality  </a:t>
            </a:r>
          </a:p>
        </p:txBody>
      </p:sp>
      <p:pic>
        <p:nvPicPr>
          <p:cNvPr id="5" name="Graphic 4" descr="Scales of justice">
            <a:extLst>
              <a:ext uri="{FF2B5EF4-FFF2-40B4-BE49-F238E27FC236}">
                <a16:creationId xmlns:a16="http://schemas.microsoft.com/office/drawing/2014/main" id="{4D74949D-C901-4BEE-9AAC-27B48D21B0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7929" y="1108645"/>
            <a:ext cx="895666" cy="895666"/>
          </a:xfrm>
          <a:prstGeom prst="rect">
            <a:avLst/>
          </a:prstGeom>
        </p:spPr>
      </p:pic>
      <p:pic>
        <p:nvPicPr>
          <p:cNvPr id="7" name="Graphic 6" descr="Ribbon">
            <a:extLst>
              <a:ext uri="{FF2B5EF4-FFF2-40B4-BE49-F238E27FC236}">
                <a16:creationId xmlns:a16="http://schemas.microsoft.com/office/drawing/2014/main" id="{6996E5A8-3F91-49B9-B9B9-EBA9B7D81D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9195" y="3793953"/>
            <a:ext cx="914400" cy="914400"/>
          </a:xfrm>
          <a:prstGeom prst="rect">
            <a:avLst/>
          </a:prstGeom>
        </p:spPr>
      </p:pic>
      <p:pic>
        <p:nvPicPr>
          <p:cNvPr id="9" name="Graphic 8" descr="Head with gears">
            <a:extLst>
              <a:ext uri="{FF2B5EF4-FFF2-40B4-BE49-F238E27FC236}">
                <a16:creationId xmlns:a16="http://schemas.microsoft.com/office/drawing/2014/main" id="{A67E5B38-4765-4D89-9EFE-65DB9A2AB6F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7504" y="243481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1785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23478"/>
            <a:ext cx="6841455" cy="857250"/>
          </a:xfrm>
        </p:spPr>
        <p:txBody>
          <a:bodyPr/>
          <a:lstStyle/>
          <a:p>
            <a:r>
              <a:rPr lang="en-GB" dirty="0"/>
              <a:t>Clickable logo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D71011F-6BAD-4414-9A71-36E3AE47982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23527" y="1275605"/>
          <a:ext cx="5904657" cy="308394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5904657">
                  <a:extLst>
                    <a:ext uri="{9D8B030D-6E8A-4147-A177-3AD203B41FA5}">
                      <a16:colId xmlns:a16="http://schemas.microsoft.com/office/drawing/2014/main" val="2322352168"/>
                    </a:ext>
                  </a:extLst>
                </a:gridCol>
              </a:tblGrid>
              <a:tr h="683205">
                <a:tc>
                  <a:txBody>
                    <a:bodyPr/>
                    <a:lstStyle/>
                    <a:p>
                      <a:r>
                        <a:rPr lang="en-US" b="0" dirty="0"/>
                        <a:t>A logo displayed on your website. It can only be used by firms we regulate </a:t>
                      </a:r>
                      <a:endParaRPr lang="en-GB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8991067"/>
                  </a:ext>
                </a:extLst>
              </a:tr>
              <a:tr h="729464">
                <a:tc>
                  <a:txBody>
                    <a:bodyPr/>
                    <a:lstStyle/>
                    <a:p>
                      <a:r>
                        <a:rPr lang="en-GB" b="0" dirty="0"/>
                        <a:t>It will tell the public that the firm is regulated by us, has met our high standards and that protections apply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0425486"/>
                  </a:ext>
                </a:extLst>
              </a:tr>
              <a:tr h="855985">
                <a:tc>
                  <a:txBody>
                    <a:bodyPr/>
                    <a:lstStyle/>
                    <a:p>
                      <a:r>
                        <a:rPr lang="en-GB" b="0" dirty="0"/>
                        <a:t>It can be clicked and will then display information about the protections that come when using a regulated firm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9931658"/>
                  </a:ext>
                </a:extLst>
              </a:tr>
              <a:tr h="815290">
                <a:tc>
                  <a:txBody>
                    <a:bodyPr/>
                    <a:lstStyle/>
                    <a:p>
                      <a:r>
                        <a:rPr lang="en-GB" b="0" dirty="0"/>
                        <a:t>Mandatory from 25 November 2019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7607830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E1859033-C3AE-4208-BF90-6409CB25DA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4046" y="2057925"/>
            <a:ext cx="2837672" cy="1665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9343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730D2-11BC-4F98-9A32-D4D12EC0B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95263"/>
            <a:ext cx="6625431" cy="857250"/>
          </a:xfrm>
        </p:spPr>
        <p:txBody>
          <a:bodyPr/>
          <a:lstStyle/>
          <a:p>
            <a:r>
              <a:rPr lang="en-GB" dirty="0"/>
              <a:t>Logo: what you need to do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7EB70-3D3C-4B78-8EF9-9DC17CE5A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490" y="1167390"/>
            <a:ext cx="8425632" cy="347918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	How do you get the logo on your website </a:t>
            </a:r>
          </a:p>
          <a:p>
            <a:pPr marL="0" indent="0">
              <a:buNone/>
            </a:pPr>
            <a:endParaRPr lang="en-US" dirty="0"/>
          </a:p>
          <a:p>
            <a:pPr marL="1431925" lvl="2" indent="-268288"/>
            <a:r>
              <a:rPr lang="en-US" dirty="0"/>
              <a:t>Do you need to contact your developer? What is their lead in time?</a:t>
            </a:r>
          </a:p>
          <a:p>
            <a:pPr marL="1431925" lvl="2" indent="-268288"/>
            <a:r>
              <a:rPr lang="en-US" dirty="0"/>
              <a:t>Add / check your website within mySRA – instructions on our website</a:t>
            </a:r>
          </a:p>
          <a:p>
            <a:pPr marL="1431925" lvl="2" indent="-268288"/>
            <a:r>
              <a:rPr lang="en-US" dirty="0"/>
              <a:t>Let us know if you have more than one website / sub domain</a:t>
            </a:r>
          </a:p>
          <a:p>
            <a:pPr marL="57150" indent="0">
              <a:buNone/>
            </a:pPr>
            <a:endParaRPr lang="en-US" dirty="0"/>
          </a:p>
          <a:p>
            <a:pPr marL="57150" indent="0">
              <a:buNone/>
            </a:pPr>
            <a:r>
              <a:rPr lang="en-US" dirty="0"/>
              <a:t>	Go to </a:t>
            </a:r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yoshki.com/sra </a:t>
            </a:r>
            <a:r>
              <a:rPr lang="en-US" dirty="0"/>
              <a:t>to get your logo</a:t>
            </a:r>
          </a:p>
        </p:txBody>
      </p:sp>
      <p:pic>
        <p:nvPicPr>
          <p:cNvPr id="9" name="Graphic 8" descr="Internet">
            <a:extLst>
              <a:ext uri="{FF2B5EF4-FFF2-40B4-BE49-F238E27FC236}">
                <a16:creationId xmlns:a16="http://schemas.microsoft.com/office/drawing/2014/main" id="{770076C3-528B-4F22-A0B7-F8D63F8F13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518" y="4033837"/>
            <a:ext cx="914400" cy="914400"/>
          </a:xfrm>
          <a:prstGeom prst="rect">
            <a:avLst/>
          </a:prstGeom>
        </p:spPr>
      </p:pic>
      <p:pic>
        <p:nvPicPr>
          <p:cNvPr id="6" name="Graphic 5" descr="Syncing cloud">
            <a:extLst>
              <a:ext uri="{FF2B5EF4-FFF2-40B4-BE49-F238E27FC236}">
                <a16:creationId xmlns:a16="http://schemas.microsoft.com/office/drawing/2014/main" id="{C50F8FE7-0414-483C-82A3-7DD9739E5D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02240" y="98757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4815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7C595-4431-48BD-9484-809E28BB2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Support available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DBD11-A3FB-4604-BA0A-42268D3CF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923" y="1254218"/>
            <a:ext cx="8642350" cy="33575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	    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	    Online guidance – </a:t>
            </a:r>
            <a:r>
              <a:rPr lang="en-GB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sra.org.uk/transparency</a:t>
            </a:r>
            <a:r>
              <a:rPr lang="en-GB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	    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	    </a:t>
            </a:r>
            <a:r>
              <a:rPr lang="en-US" dirty="0">
                <a:solidFill>
                  <a:schemeClr val="tx1"/>
                </a:solidFill>
              </a:rPr>
              <a:t>Email and FAQ-based support – with no usage 	  	    restrictions and same business day response</a:t>
            </a:r>
            <a:r>
              <a:rPr lang="en-GB" dirty="0">
                <a:solidFill>
                  <a:schemeClr val="tx1"/>
                </a:solidFill>
              </a:rPr>
              <a:t>	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	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	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                </a:t>
            </a:r>
          </a:p>
          <a:p>
            <a:pPr marL="0" indent="0">
              <a:buNone/>
            </a:pPr>
            <a:r>
              <a:rPr lang="en-GB" dirty="0"/>
              <a:t>	     </a:t>
            </a:r>
          </a:p>
          <a:p>
            <a:pPr marL="0" indent="0">
              <a:buNone/>
            </a:pPr>
            <a:r>
              <a:rPr lang="en-GB" dirty="0"/>
              <a:t>	     </a:t>
            </a:r>
          </a:p>
        </p:txBody>
      </p:sp>
      <p:pic>
        <p:nvPicPr>
          <p:cNvPr id="5" name="Graphic 4" descr="Checklist">
            <a:extLst>
              <a:ext uri="{FF2B5EF4-FFF2-40B4-BE49-F238E27FC236}">
                <a16:creationId xmlns:a16="http://schemas.microsoft.com/office/drawing/2014/main" id="{07FE95BC-33C8-428D-AFFF-C7356C0752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5258" y="1624952"/>
            <a:ext cx="720080" cy="720080"/>
          </a:xfrm>
          <a:prstGeom prst="rect">
            <a:avLst/>
          </a:prstGeom>
        </p:spPr>
      </p:pic>
      <p:pic>
        <p:nvPicPr>
          <p:cNvPr id="6" name="Graphic 5" descr="Information">
            <a:extLst>
              <a:ext uri="{FF2B5EF4-FFF2-40B4-BE49-F238E27FC236}">
                <a16:creationId xmlns:a16="http://schemas.microsoft.com/office/drawing/2014/main" id="{3EC905D6-8F7F-468A-8223-7DAC0C1A1B2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55941" y="3003798"/>
            <a:ext cx="776354" cy="776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9166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039C7-E18A-4F12-84F8-67BD81B10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Digital register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3F4DD7-A608-4368-9E29-890FA97ED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824" y="1275606"/>
            <a:ext cx="8642350" cy="33575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	</a:t>
            </a:r>
            <a:r>
              <a:rPr lang="en-GB" dirty="0">
                <a:solidFill>
                  <a:schemeClr val="tx1"/>
                </a:solidFill>
              </a:rPr>
              <a:t>We already publish regulatory information but it isn’t in 	one place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	The register will publish existing and some new 	information; making it more accessible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	It is </a:t>
            </a:r>
            <a:r>
              <a:rPr lang="en-GB" b="1" dirty="0">
                <a:solidFill>
                  <a:schemeClr val="tx1"/>
                </a:solidFill>
              </a:rPr>
              <a:t>not</a:t>
            </a:r>
            <a:r>
              <a:rPr lang="en-GB" dirty="0">
                <a:solidFill>
                  <a:schemeClr val="tx1"/>
                </a:solidFill>
              </a:rPr>
              <a:t> a comparison tool. It will help validate choice</a:t>
            </a:r>
          </a:p>
          <a:p>
            <a:endParaRPr lang="en-GB" dirty="0"/>
          </a:p>
        </p:txBody>
      </p:sp>
      <p:pic>
        <p:nvPicPr>
          <p:cNvPr id="5" name="Graphic 4" descr="Monitor">
            <a:extLst>
              <a:ext uri="{FF2B5EF4-FFF2-40B4-BE49-F238E27FC236}">
                <a16:creationId xmlns:a16="http://schemas.microsoft.com/office/drawing/2014/main" id="{E2CD78A9-53AB-491D-83A9-1B5E282B16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3201" y="2526555"/>
            <a:ext cx="720080" cy="720080"/>
          </a:xfrm>
          <a:prstGeom prst="rect">
            <a:avLst/>
          </a:prstGeom>
        </p:spPr>
      </p:pic>
      <p:pic>
        <p:nvPicPr>
          <p:cNvPr id="7" name="Graphic 6" descr="Eye">
            <a:extLst>
              <a:ext uri="{FF2B5EF4-FFF2-40B4-BE49-F238E27FC236}">
                <a16:creationId xmlns:a16="http://schemas.microsoft.com/office/drawing/2014/main" id="{845B5201-A3ED-4602-BDEB-5EA901928D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23528" y="3579862"/>
            <a:ext cx="720080" cy="720080"/>
          </a:xfrm>
          <a:prstGeom prst="rect">
            <a:avLst/>
          </a:prstGeom>
        </p:spPr>
      </p:pic>
      <p:pic>
        <p:nvPicPr>
          <p:cNvPr id="6" name="Graphic 5" descr="Checkmark">
            <a:extLst>
              <a:ext uri="{FF2B5EF4-FFF2-40B4-BE49-F238E27FC236}">
                <a16:creationId xmlns:a16="http://schemas.microsoft.com/office/drawing/2014/main" id="{6ECBB02A-553A-4B56-809D-C562B9CC517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75207" y="1275606"/>
            <a:ext cx="720081" cy="72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219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4" y="195263"/>
            <a:ext cx="6913463" cy="857250"/>
          </a:xfrm>
        </p:spPr>
        <p:txBody>
          <a:bodyPr/>
          <a:lstStyle/>
          <a:p>
            <a:r>
              <a:rPr lang="en-GB" dirty="0"/>
              <a:t>Consumer behaviour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BF637C-EDD6-480F-BE9D-B60417C67101}"/>
              </a:ext>
            </a:extLst>
          </p:cNvPr>
          <p:cNvSpPr txBox="1"/>
          <p:nvPr/>
        </p:nvSpPr>
        <p:spPr>
          <a:xfrm>
            <a:off x="757892" y="2476620"/>
            <a:ext cx="15882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srgbClr val="B50038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71%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B50038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F110748-5B72-4301-B71D-AA401422A045}"/>
              </a:ext>
            </a:extLst>
          </p:cNvPr>
          <p:cNvSpPr txBox="1"/>
          <p:nvPr/>
        </p:nvSpPr>
        <p:spPr>
          <a:xfrm>
            <a:off x="359066" y="3388982"/>
            <a:ext cx="39741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Spend more than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B50038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one hour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researching options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pic>
        <p:nvPicPr>
          <p:cNvPr id="12" name="Graphic 11" descr="Stopwatch">
            <a:extLst>
              <a:ext uri="{FF2B5EF4-FFF2-40B4-BE49-F238E27FC236}">
                <a16:creationId xmlns:a16="http://schemas.microsoft.com/office/drawing/2014/main" id="{D98F875A-9F9C-4EAA-9848-0AC8427A27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46412" y="2286401"/>
            <a:ext cx="1034351" cy="103435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2CA6808-4232-49D0-B679-1B8212BB8A6D}"/>
              </a:ext>
            </a:extLst>
          </p:cNvPr>
          <p:cNvSpPr txBox="1"/>
          <p:nvPr/>
        </p:nvSpPr>
        <p:spPr>
          <a:xfrm>
            <a:off x="5160117" y="2484575"/>
            <a:ext cx="20432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srgbClr val="B50038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66%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B50038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9FBD626-8EF8-477B-B716-1BFC8E912C76}"/>
              </a:ext>
            </a:extLst>
          </p:cNvPr>
          <p:cNvSpPr txBox="1"/>
          <p:nvPr/>
        </p:nvSpPr>
        <p:spPr>
          <a:xfrm>
            <a:off x="5106402" y="3388982"/>
            <a:ext cx="35099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Considered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B50038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more than one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provider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pic>
        <p:nvPicPr>
          <p:cNvPr id="17" name="Graphic 16" descr="Shopping cart">
            <a:extLst>
              <a:ext uri="{FF2B5EF4-FFF2-40B4-BE49-F238E27FC236}">
                <a16:creationId xmlns:a16="http://schemas.microsoft.com/office/drawing/2014/main" id="{91A63DE2-E014-49EE-AE1C-BC51418B0F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973724" y="2211710"/>
            <a:ext cx="1034351" cy="1034351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32899797-8A40-4C24-8F93-A5F0A896B318}"/>
              </a:ext>
            </a:extLst>
          </p:cNvPr>
          <p:cNvSpPr txBox="1"/>
          <p:nvPr/>
        </p:nvSpPr>
        <p:spPr>
          <a:xfrm>
            <a:off x="4239490" y="2716141"/>
            <a:ext cx="893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and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84DD1D1-F0BD-4231-A8C4-B8B028466C84}"/>
              </a:ext>
            </a:extLst>
          </p:cNvPr>
          <p:cNvSpPr txBox="1"/>
          <p:nvPr/>
        </p:nvSpPr>
        <p:spPr>
          <a:xfrm>
            <a:off x="250824" y="1382780"/>
            <a:ext cx="8928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People have an appetite to shop around for legal services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0919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4" y="195263"/>
            <a:ext cx="6913463" cy="857250"/>
          </a:xfrm>
        </p:spPr>
        <p:txBody>
          <a:bodyPr/>
          <a:lstStyle/>
          <a:p>
            <a:r>
              <a:rPr lang="en-GB" dirty="0"/>
              <a:t>Consumer behaviour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D0A27B3-66DD-4AD0-B759-212E45039049}"/>
              </a:ext>
            </a:extLst>
          </p:cNvPr>
          <p:cNvSpPr txBox="1"/>
          <p:nvPr/>
        </p:nvSpPr>
        <p:spPr>
          <a:xfrm>
            <a:off x="-58195" y="3673664"/>
            <a:ext cx="46805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of people found the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B50038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price information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they needed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95000"/>
                  <a:lumOff val="5000"/>
                </a:srgbClr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65A84D6-927E-4FD0-8EDA-47DFEF611A27}"/>
              </a:ext>
            </a:extLst>
          </p:cNvPr>
          <p:cNvSpPr txBox="1"/>
          <p:nvPr/>
        </p:nvSpPr>
        <p:spPr>
          <a:xfrm>
            <a:off x="4932040" y="3684969"/>
            <a:ext cx="38752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of firms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B50038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publish price information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B50038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1D545392-7248-4BDC-9694-9E4E38D14E91}"/>
              </a:ext>
            </a:extLst>
          </p:cNvPr>
          <p:cNvGrpSpPr/>
          <p:nvPr/>
        </p:nvGrpSpPr>
        <p:grpSpPr>
          <a:xfrm>
            <a:off x="5724128" y="2477534"/>
            <a:ext cx="2448272" cy="1018888"/>
            <a:chOff x="5724128" y="2477534"/>
            <a:chExt cx="2448272" cy="1018888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374555D-6B0E-4BAC-BDD3-50BD89D09D0D}"/>
                </a:ext>
              </a:extLst>
            </p:cNvPr>
            <p:cNvSpPr txBox="1"/>
            <p:nvPr/>
          </p:nvSpPr>
          <p:spPr>
            <a:xfrm>
              <a:off x="5724128" y="2726981"/>
              <a:ext cx="151216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srgbClr val="B50038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18%</a:t>
              </a:r>
              <a:endPara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B50038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pic>
          <p:nvPicPr>
            <p:cNvPr id="29" name="Graphic 28" descr="Megaphone">
              <a:extLst>
                <a:ext uri="{FF2B5EF4-FFF2-40B4-BE49-F238E27FC236}">
                  <a16:creationId xmlns:a16="http://schemas.microsoft.com/office/drawing/2014/main" id="{A6F0507F-0B45-4F03-A40C-48684457D34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153512" y="2477534"/>
              <a:ext cx="1018888" cy="1018888"/>
            </a:xfrm>
            <a:prstGeom prst="rect">
              <a:avLst/>
            </a:prstGeom>
          </p:spPr>
        </p:pic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0D122A50-0006-4679-86FA-1B30ACF66A4F}"/>
              </a:ext>
            </a:extLst>
          </p:cNvPr>
          <p:cNvSpPr txBox="1"/>
          <p:nvPr/>
        </p:nvSpPr>
        <p:spPr>
          <a:xfrm>
            <a:off x="3914158" y="3056018"/>
            <a:ext cx="1459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and only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A762404-23DF-426D-BF12-50915438CD46}"/>
              </a:ext>
            </a:extLst>
          </p:cNvPr>
          <p:cNvGrpSpPr/>
          <p:nvPr/>
        </p:nvGrpSpPr>
        <p:grpSpPr>
          <a:xfrm>
            <a:off x="899592" y="2490450"/>
            <a:ext cx="2664296" cy="1149549"/>
            <a:chOff x="899592" y="2490450"/>
            <a:chExt cx="2664296" cy="1149549"/>
          </a:xfrm>
        </p:grpSpPr>
        <p:pic>
          <p:nvPicPr>
            <p:cNvPr id="27" name="Graphic 26" descr="Tag">
              <a:extLst>
                <a:ext uri="{FF2B5EF4-FFF2-40B4-BE49-F238E27FC236}">
                  <a16:creationId xmlns:a16="http://schemas.microsoft.com/office/drawing/2014/main" id="{1C431197-5A46-46AE-8165-844EB69D3F5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99592" y="2621111"/>
              <a:ext cx="1018888" cy="1018888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7D7F538-A8E5-4772-A72D-E83E65A09595}"/>
                </a:ext>
              </a:extLst>
            </p:cNvPr>
            <p:cNvSpPr txBox="1"/>
            <p:nvPr/>
          </p:nvSpPr>
          <p:spPr>
            <a:xfrm>
              <a:off x="1586910" y="2811182"/>
              <a:ext cx="197697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srgbClr val="B50038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15%</a:t>
              </a:r>
              <a:endPara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B50038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78E45A2F-82A5-48C7-B954-6B0DBA52716F}"/>
                </a:ext>
              </a:extLst>
            </p:cNvPr>
            <p:cNvSpPr txBox="1"/>
            <p:nvPr/>
          </p:nvSpPr>
          <p:spPr>
            <a:xfrm>
              <a:off x="1819315" y="2490450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Only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A58ECF3E-C2AC-4D16-BAFB-5F26143FA631}"/>
              </a:ext>
            </a:extLst>
          </p:cNvPr>
          <p:cNvSpPr txBox="1"/>
          <p:nvPr/>
        </p:nvSpPr>
        <p:spPr>
          <a:xfrm>
            <a:off x="250824" y="1347764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But they do not always find what they want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9426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6840760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Improving information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4C9F33-1C07-4CFC-856E-8BEC1842B093}"/>
              </a:ext>
            </a:extLst>
          </p:cNvPr>
          <p:cNvSpPr txBox="1"/>
          <p:nvPr/>
        </p:nvSpPr>
        <p:spPr>
          <a:xfrm>
            <a:off x="275018" y="1131590"/>
            <a:ext cx="86212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Firms we regulate will publish: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65A46BE-9532-4E64-A5DD-C32C600FEECD}"/>
              </a:ext>
            </a:extLst>
          </p:cNvPr>
          <p:cNvSpPr txBox="1"/>
          <p:nvPr/>
        </p:nvSpPr>
        <p:spPr>
          <a:xfrm>
            <a:off x="4778558" y="1721874"/>
            <a:ext cx="42434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Firms will do: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0800C61A-8871-4E62-BBE0-BCB9A17073A8}"/>
              </a:ext>
            </a:extLst>
          </p:cNvPr>
          <p:cNvSpPr/>
          <p:nvPr/>
        </p:nvSpPr>
        <p:spPr bwMode="auto">
          <a:xfrm>
            <a:off x="275019" y="1129123"/>
            <a:ext cx="8621260" cy="1682231"/>
          </a:xfrm>
          <a:prstGeom prst="roundRect">
            <a:avLst>
              <a:gd name="adj" fmla="val 8813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6D836DEE-260E-4E68-86D5-3BB665BF20EB}"/>
              </a:ext>
            </a:extLst>
          </p:cNvPr>
          <p:cNvSpPr/>
          <p:nvPr/>
        </p:nvSpPr>
        <p:spPr bwMode="auto">
          <a:xfrm>
            <a:off x="275019" y="2919477"/>
            <a:ext cx="8621260" cy="1815972"/>
          </a:xfrm>
          <a:prstGeom prst="roundRect">
            <a:avLst>
              <a:gd name="adj" fmla="val 8813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5E027CB-DE49-44FA-98A0-1B20F94C5B26}"/>
              </a:ext>
            </a:extLst>
          </p:cNvPr>
          <p:cNvSpPr txBox="1"/>
          <p:nvPr/>
        </p:nvSpPr>
        <p:spPr>
          <a:xfrm>
            <a:off x="249619" y="2935454"/>
            <a:ext cx="8621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We will:</a:t>
            </a:r>
          </a:p>
        </p:txBody>
      </p:sp>
      <p:pic>
        <p:nvPicPr>
          <p:cNvPr id="10" name="Graphic 9" descr="Monitor">
            <a:extLst>
              <a:ext uri="{FF2B5EF4-FFF2-40B4-BE49-F238E27FC236}">
                <a16:creationId xmlns:a16="http://schemas.microsoft.com/office/drawing/2014/main" id="{72F724FB-B8C8-438F-BE00-DF2680FDD8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378424" y="3236734"/>
            <a:ext cx="914400" cy="914400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7F41D175-2314-49BE-BC7D-4CAEAFE8792D}"/>
              </a:ext>
            </a:extLst>
          </p:cNvPr>
          <p:cNvSpPr txBox="1"/>
          <p:nvPr/>
        </p:nvSpPr>
        <p:spPr>
          <a:xfrm>
            <a:off x="5076056" y="4164474"/>
            <a:ext cx="34804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Launch a digital register about firms and solicitors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F4544EA-8CF5-4004-BBB3-958F3117856B}"/>
              </a:ext>
            </a:extLst>
          </p:cNvPr>
          <p:cNvSpPr txBox="1"/>
          <p:nvPr/>
        </p:nvSpPr>
        <p:spPr>
          <a:xfrm>
            <a:off x="766546" y="2224992"/>
            <a:ext cx="31430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Show price + description of key services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9D0D0CB-6EA3-46CA-A1AE-6E701B66FCCB}"/>
              </a:ext>
            </a:extLst>
          </p:cNvPr>
          <p:cNvSpPr txBox="1"/>
          <p:nvPr/>
        </p:nvSpPr>
        <p:spPr>
          <a:xfrm>
            <a:off x="184557" y="2202701"/>
            <a:ext cx="8593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		 			Complaints procedure (including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		   			 Legal Ombudsman and SRA)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C112EC7-2B2B-4BEB-82AF-CC42FBA6283F}"/>
              </a:ext>
            </a:extLst>
          </p:cNvPr>
          <p:cNvSpPr txBox="1"/>
          <p:nvPr/>
        </p:nvSpPr>
        <p:spPr>
          <a:xfrm>
            <a:off x="467544" y="4164474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Provide a clickable logo for firms to use on their website </a:t>
            </a:r>
          </a:p>
        </p:txBody>
      </p:sp>
      <p:pic>
        <p:nvPicPr>
          <p:cNvPr id="35" name="Graphic 34" descr="Document">
            <a:extLst>
              <a:ext uri="{FF2B5EF4-FFF2-40B4-BE49-F238E27FC236}">
                <a16:creationId xmlns:a16="http://schemas.microsoft.com/office/drawing/2014/main" id="{424FB0A1-4051-4408-B1DF-570E65F4F0C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494581" y="1438244"/>
            <a:ext cx="843512" cy="843512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CFFD72F7-9029-4055-89A2-4C040DABCE1B}"/>
              </a:ext>
            </a:extLst>
          </p:cNvPr>
          <p:cNvSpPr txBox="1"/>
          <p:nvPr/>
        </p:nvSpPr>
        <p:spPr>
          <a:xfrm>
            <a:off x="2145350" y="1430039"/>
            <a:ext cx="898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1" i="0" u="none" strike="noStrike" kern="1200" cap="none" spc="0" normalizeH="0" baseline="0" noProof="0" dirty="0">
                <a:ln>
                  <a:noFill/>
                </a:ln>
                <a:solidFill>
                  <a:srgbClr val="9E1B34"/>
                </a:solidFill>
                <a:effectLst/>
                <a:uLnTx/>
                <a:uFillTx/>
                <a:latin typeface="Arial"/>
                <a:ea typeface="SimHei" panose="02010609060101010101" pitchFamily="49" charset="-122"/>
                <a:cs typeface="+mn-cs"/>
              </a:rPr>
              <a:t>£</a:t>
            </a:r>
          </a:p>
        </p:txBody>
      </p:sp>
      <p:pic>
        <p:nvPicPr>
          <p:cNvPr id="38" name="Graphic 37" descr="Speech">
            <a:extLst>
              <a:ext uri="{FF2B5EF4-FFF2-40B4-BE49-F238E27FC236}">
                <a16:creationId xmlns:a16="http://schemas.microsoft.com/office/drawing/2014/main" id="{80F8B795-D4A6-4E4F-801D-CE7AB390D48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327647" y="1380345"/>
            <a:ext cx="1015955" cy="1015955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7B50F564-85AC-44BF-AD0A-8797F12B73AE}"/>
              </a:ext>
            </a:extLst>
          </p:cNvPr>
          <p:cNvSpPr txBox="1"/>
          <p:nvPr/>
        </p:nvSpPr>
        <p:spPr>
          <a:xfrm>
            <a:off x="971600" y="3864549"/>
            <a:ext cx="86212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!!!</a:t>
            </a:r>
          </a:p>
        </p:txBody>
      </p:sp>
      <p:pic>
        <p:nvPicPr>
          <p:cNvPr id="41" name="Graphic 40" descr="Ribbon">
            <a:extLst>
              <a:ext uri="{FF2B5EF4-FFF2-40B4-BE49-F238E27FC236}">
                <a16:creationId xmlns:a16="http://schemas.microsoft.com/office/drawing/2014/main" id="{ED2F4180-564D-4BCA-ADF3-189F9BC96FE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688150" y="318893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714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50825" y="195486"/>
            <a:ext cx="6481415" cy="857250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Benefits for firms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50825" y="1131590"/>
            <a:ext cx="8642350" cy="3357563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Opportunity to attract new clients as more people use 	  legal services for the first time and shop around</a:t>
            </a:r>
          </a:p>
          <a:p>
            <a:pPr marL="0" indent="0">
              <a:buNone/>
            </a:pPr>
            <a:endParaRPr lang="en-GB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Manage client cost expectations &amp; reduce complaints	   	</a:t>
            </a:r>
          </a:p>
          <a:p>
            <a:pPr marL="0" indent="0">
              <a:buNone/>
            </a:pP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Opportunities for market differentiation: standards 	  	  and regulatory protections</a:t>
            </a:r>
          </a:p>
          <a:p>
            <a:endParaRPr lang="en-US" dirty="0">
              <a:ea typeface="ＭＳ Ｐゴシック" pitchFamily="34" charset="-128"/>
            </a:endParaRPr>
          </a:p>
        </p:txBody>
      </p:sp>
      <p:pic>
        <p:nvPicPr>
          <p:cNvPr id="3" name="Graphic 2" descr="Team">
            <a:extLst>
              <a:ext uri="{FF2B5EF4-FFF2-40B4-BE49-F238E27FC236}">
                <a16:creationId xmlns:a16="http://schemas.microsoft.com/office/drawing/2014/main" id="{EBEB2E7B-419A-4406-821F-93743CDC87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23528" y="1275606"/>
            <a:ext cx="648072" cy="648072"/>
          </a:xfrm>
          <a:prstGeom prst="rect">
            <a:avLst/>
          </a:prstGeom>
        </p:spPr>
      </p:pic>
      <p:pic>
        <p:nvPicPr>
          <p:cNvPr id="5" name="Graphic 4" descr="Downward trend">
            <a:extLst>
              <a:ext uri="{FF2B5EF4-FFF2-40B4-BE49-F238E27FC236}">
                <a16:creationId xmlns:a16="http://schemas.microsoft.com/office/drawing/2014/main" id="{71083B13-EA5B-4BA2-B2E5-1739C5FD43E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79512" y="2367137"/>
            <a:ext cx="914400" cy="914400"/>
          </a:xfrm>
          <a:prstGeom prst="rect">
            <a:avLst/>
          </a:prstGeom>
        </p:spPr>
      </p:pic>
      <p:pic>
        <p:nvPicPr>
          <p:cNvPr id="7" name="Graphic 6" descr="Internet">
            <a:extLst>
              <a:ext uri="{FF2B5EF4-FFF2-40B4-BE49-F238E27FC236}">
                <a16:creationId xmlns:a16="http://schemas.microsoft.com/office/drawing/2014/main" id="{027F7602-D9E3-4A44-89B2-2862863CBFA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79512" y="355471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199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2CEA8-8CAE-4036-9EDB-9AAFC19B4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89" y="123478"/>
            <a:ext cx="6913464" cy="857250"/>
          </a:xfrm>
        </p:spPr>
        <p:txBody>
          <a:bodyPr/>
          <a:lstStyle/>
          <a:p>
            <a:r>
              <a:rPr lang="en-GB" sz="2800" dirty="0"/>
              <a:t>Price transparency – a reminder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DDC8CBA-B3DB-446C-B034-8D921ECD131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87524" y="1203598"/>
          <a:ext cx="8568952" cy="3682267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8568952">
                  <a:extLst>
                    <a:ext uri="{9D8B030D-6E8A-4147-A177-3AD203B41FA5}">
                      <a16:colId xmlns:a16="http://schemas.microsoft.com/office/drawing/2014/main" val="2492414100"/>
                    </a:ext>
                  </a:extLst>
                </a:gridCol>
              </a:tblGrid>
              <a:tr h="514704">
                <a:tc>
                  <a:txBody>
                    <a:bodyPr/>
                    <a:lstStyle/>
                    <a:p>
                      <a:r>
                        <a:rPr lang="en-GB" sz="2800" dirty="0"/>
                        <a:t>From 6 December 2018, you must publish*: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951924"/>
                  </a:ext>
                </a:extLst>
              </a:tr>
              <a:tr h="605534">
                <a:tc>
                  <a:txBody>
                    <a:bodyPr/>
                    <a:lstStyle/>
                    <a:p>
                      <a:r>
                        <a:rPr lang="en-GB" sz="1700" dirty="0"/>
                        <a:t>Clear and accessible cost information in a prominent place for certain services: total cost, average cost or range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9190102"/>
                  </a:ext>
                </a:extLst>
              </a:tr>
              <a:tr h="405729">
                <a:tc>
                  <a:txBody>
                    <a:bodyPr/>
                    <a:lstStyle/>
                    <a:p>
                      <a:r>
                        <a:rPr lang="en-GB" sz="1700" dirty="0"/>
                        <a:t>Basis for costs - including hourly rates or fixed fees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2274611"/>
                  </a:ext>
                </a:extLst>
              </a:tr>
              <a:tr h="431298">
                <a:tc>
                  <a:txBody>
                    <a:bodyPr/>
                    <a:lstStyle/>
                    <a:p>
                      <a:r>
                        <a:rPr lang="en-GB" sz="1700" dirty="0"/>
                        <a:t>Experience and qualification of anyone carrying out that work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4897125"/>
                  </a:ext>
                </a:extLst>
              </a:tr>
              <a:tr h="348181">
                <a:tc>
                  <a:txBody>
                    <a:bodyPr/>
                    <a:lstStyle/>
                    <a:p>
                      <a:r>
                        <a:rPr lang="en-GB" sz="1700" dirty="0"/>
                        <a:t>Details of any disbursements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1644827"/>
                  </a:ext>
                </a:extLst>
              </a:tr>
              <a:tr h="393925">
                <a:tc>
                  <a:txBody>
                    <a:bodyPr/>
                    <a:lstStyle/>
                    <a:p>
                      <a:r>
                        <a:rPr lang="en-GB" sz="1700" dirty="0"/>
                        <a:t>Whether services attract VAT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0617494"/>
                  </a:ext>
                </a:extLst>
              </a:tr>
              <a:tr h="389828">
                <a:tc>
                  <a:txBody>
                    <a:bodyPr/>
                    <a:lstStyle/>
                    <a:p>
                      <a:r>
                        <a:rPr lang="en-GB" sz="1700" dirty="0"/>
                        <a:t>Details of services: timescales, key stages or services that might be additional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1336529"/>
                  </a:ext>
                </a:extLst>
              </a:tr>
              <a:tr h="583207">
                <a:tc>
                  <a:txBody>
                    <a:bodyPr/>
                    <a:lstStyle/>
                    <a:p>
                      <a:r>
                        <a:rPr lang="en-GB" sz="1700" dirty="0"/>
                        <a:t>*</a:t>
                      </a:r>
                      <a:r>
                        <a:rPr lang="en-GB" sz="1200" dirty="0"/>
                        <a:t>If you don’t have a website,</a:t>
                      </a:r>
                      <a:r>
                        <a:rPr lang="en-US" sz="1200" dirty="0"/>
                        <a:t> this information must be readily available upon request in another format. People should not be required to provide detailed information before they can obtain it.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21049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9079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2970C-1BE1-4626-A5E9-E77C5A78E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40860"/>
            <a:ext cx="6769448" cy="857250"/>
          </a:xfrm>
        </p:spPr>
        <p:txBody>
          <a:bodyPr/>
          <a:lstStyle/>
          <a:p>
            <a:r>
              <a:rPr lang="en-GB" dirty="0"/>
              <a:t>Which services are covered? 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728B3D85-2BBD-4763-991A-17A467542856}"/>
              </a:ext>
            </a:extLst>
          </p:cNvPr>
          <p:cNvGrpSpPr/>
          <p:nvPr/>
        </p:nvGrpSpPr>
        <p:grpSpPr>
          <a:xfrm>
            <a:off x="110724" y="1347614"/>
            <a:ext cx="8781756" cy="1625406"/>
            <a:chOff x="110724" y="1347614"/>
            <a:chExt cx="8781756" cy="1625406"/>
          </a:xfrm>
        </p:grpSpPr>
        <p:pic>
          <p:nvPicPr>
            <p:cNvPr id="10" name="Graphic 9" descr="Taxi">
              <a:extLst>
                <a:ext uri="{FF2B5EF4-FFF2-40B4-BE49-F238E27FC236}">
                  <a16:creationId xmlns:a16="http://schemas.microsoft.com/office/drawing/2014/main" id="{CC72556F-2638-4B8E-9378-FA13F383684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954798" y="1416228"/>
              <a:ext cx="914400" cy="914400"/>
            </a:xfrm>
            <a:prstGeom prst="rect">
              <a:avLst/>
            </a:prstGeom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DE8614DC-9C38-490D-B002-80A253598CD1}"/>
                </a:ext>
              </a:extLst>
            </p:cNvPr>
            <p:cNvSpPr txBox="1"/>
            <p:nvPr/>
          </p:nvSpPr>
          <p:spPr>
            <a:xfrm>
              <a:off x="2276359" y="2357467"/>
              <a:ext cx="2367649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B50038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Motoring offences 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(summary offences)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pic>
          <p:nvPicPr>
            <p:cNvPr id="8" name="Graphic 7" descr="House">
              <a:extLst>
                <a:ext uri="{FF2B5EF4-FFF2-40B4-BE49-F238E27FC236}">
                  <a16:creationId xmlns:a16="http://schemas.microsoft.com/office/drawing/2014/main" id="{A4CF0C10-3F65-4076-A5FF-4D73B848564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55576" y="1347614"/>
              <a:ext cx="914400" cy="914400"/>
            </a:xfrm>
            <a:prstGeom prst="rect">
              <a:avLst/>
            </a:prstGeom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7932DFB-8CFA-4867-83DA-F5602BA27578}"/>
                </a:ext>
              </a:extLst>
            </p:cNvPr>
            <p:cNvSpPr txBox="1"/>
            <p:nvPr/>
          </p:nvSpPr>
          <p:spPr>
            <a:xfrm>
              <a:off x="110724" y="2330628"/>
              <a:ext cx="216024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B50038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Conveyancing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(residential)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pic>
          <p:nvPicPr>
            <p:cNvPr id="12" name="Graphic 11" descr="Contract">
              <a:extLst>
                <a:ext uri="{FF2B5EF4-FFF2-40B4-BE49-F238E27FC236}">
                  <a16:creationId xmlns:a16="http://schemas.microsoft.com/office/drawing/2014/main" id="{0459C1FC-1914-4461-8D9E-6B700281721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5186093" y="1347614"/>
              <a:ext cx="914400" cy="914400"/>
            </a:xfrm>
            <a:prstGeom prst="rect">
              <a:avLst/>
            </a:prstGeom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43D1233-0569-4231-9AA7-30DD1FBA57B3}"/>
                </a:ext>
              </a:extLst>
            </p:cNvPr>
            <p:cNvSpPr txBox="1"/>
            <p:nvPr/>
          </p:nvSpPr>
          <p:spPr>
            <a:xfrm>
              <a:off x="4572000" y="2333481"/>
              <a:ext cx="216024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B50038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Probate 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(uncontested)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pic>
          <p:nvPicPr>
            <p:cNvPr id="14" name="Graphic 13" descr="World">
              <a:extLst>
                <a:ext uri="{FF2B5EF4-FFF2-40B4-BE49-F238E27FC236}">
                  <a16:creationId xmlns:a16="http://schemas.microsoft.com/office/drawing/2014/main" id="{80BB8EA3-7F22-4464-89D4-786C55DFE00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7319109" y="1347614"/>
              <a:ext cx="914400" cy="914400"/>
            </a:xfrm>
            <a:prstGeom prst="rect">
              <a:avLst/>
            </a:prstGeom>
          </p:spPr>
        </p:pic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4C7B3943-A7DD-4194-AC1A-4A8040589F4A}"/>
                </a:ext>
              </a:extLst>
            </p:cNvPr>
            <p:cNvSpPr txBox="1"/>
            <p:nvPr/>
          </p:nvSpPr>
          <p:spPr>
            <a:xfrm>
              <a:off x="6732240" y="2309495"/>
              <a:ext cx="216024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B50038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Immigration 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(excluding asylum)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D7F35A75-0211-4507-AED3-427F312C4D6F}"/>
              </a:ext>
            </a:extLst>
          </p:cNvPr>
          <p:cNvGrpSpPr/>
          <p:nvPr/>
        </p:nvGrpSpPr>
        <p:grpSpPr>
          <a:xfrm>
            <a:off x="543254" y="3204189"/>
            <a:ext cx="8144871" cy="1508056"/>
            <a:chOff x="543254" y="3204189"/>
            <a:chExt cx="8144871" cy="1508056"/>
          </a:xfrm>
        </p:grpSpPr>
        <p:pic>
          <p:nvPicPr>
            <p:cNvPr id="18" name="Graphic 17" descr="Coins">
              <a:extLst>
                <a:ext uri="{FF2B5EF4-FFF2-40B4-BE49-F238E27FC236}">
                  <a16:creationId xmlns:a16="http://schemas.microsoft.com/office/drawing/2014/main" id="{D4ACC072-8C1A-4FB7-A450-08E5CFA428D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189507" y="3348017"/>
              <a:ext cx="731912" cy="731912"/>
            </a:xfrm>
            <a:prstGeom prst="rect">
              <a:avLst/>
            </a:prstGeom>
          </p:spPr>
        </p:pic>
        <p:pic>
          <p:nvPicPr>
            <p:cNvPr id="16" name="Graphic 15" descr="Users">
              <a:extLst>
                <a:ext uri="{FF2B5EF4-FFF2-40B4-BE49-F238E27FC236}">
                  <a16:creationId xmlns:a16="http://schemas.microsoft.com/office/drawing/2014/main" id="{298088D1-10B2-4B92-8F4C-D350EDFD3A53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1358866" y="3204189"/>
              <a:ext cx="1093602" cy="1093602"/>
            </a:xfrm>
            <a:prstGeom prst="rect">
              <a:avLst/>
            </a:prstGeom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58C4A76-C786-463F-9596-77FD4CF01960}"/>
                </a:ext>
              </a:extLst>
            </p:cNvPr>
            <p:cNvSpPr txBox="1"/>
            <p:nvPr/>
          </p:nvSpPr>
          <p:spPr>
            <a:xfrm>
              <a:off x="543254" y="4096692"/>
              <a:ext cx="2719767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B50038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Employment tribunals 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(unfair/wrongful dismissal)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11F367F-F692-4FDA-9293-A2562A3F3AD5}"/>
                </a:ext>
              </a:extLst>
            </p:cNvPr>
            <p:cNvSpPr txBox="1"/>
            <p:nvPr/>
          </p:nvSpPr>
          <p:spPr>
            <a:xfrm>
              <a:off x="3475343" y="4085659"/>
              <a:ext cx="216024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B50038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Debt recovery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(up to £100,000)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40090564-C8F8-481F-8B95-DA058B30E882}"/>
                </a:ext>
              </a:extLst>
            </p:cNvPr>
            <p:cNvGrpSpPr/>
            <p:nvPr/>
          </p:nvGrpSpPr>
          <p:grpSpPr>
            <a:xfrm>
              <a:off x="6783662" y="3222518"/>
              <a:ext cx="914400" cy="914400"/>
              <a:chOff x="4331172" y="2262014"/>
              <a:chExt cx="914400" cy="914400"/>
            </a:xfrm>
            <a:solidFill>
              <a:schemeClr val="tx1">
                <a:lumMod val="75000"/>
                <a:lumOff val="25000"/>
              </a:schemeClr>
            </a:solidFill>
          </p:grpSpPr>
          <p:pic>
            <p:nvPicPr>
              <p:cNvPr id="20" name="Graphic 19" descr="Laptop">
                <a:extLst>
                  <a:ext uri="{FF2B5EF4-FFF2-40B4-BE49-F238E27FC236}">
                    <a16:creationId xmlns:a16="http://schemas.microsoft.com/office/drawing/2014/main" id="{DCF3C751-1A95-4A16-A5C4-0A888AF6BB5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5"/>
                  </a:ext>
                </a:extLst>
              </a:blip>
              <a:stretch>
                <a:fillRect/>
              </a:stretch>
            </p:blipFill>
            <p:spPr>
              <a:xfrm>
                <a:off x="4331172" y="2262014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22" name="Graphic 21" descr="Arrow: Counterclockwise curve">
                <a:extLst>
                  <a:ext uri="{FF2B5EF4-FFF2-40B4-BE49-F238E27FC236}">
                    <a16:creationId xmlns:a16="http://schemas.microsoft.com/office/drawing/2014/main" id="{CA6BF5A8-9364-41BD-8D04-D6BB7882D94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tretch>
                <a:fillRect/>
              </a:stretch>
            </p:blipFill>
            <p:spPr>
              <a:xfrm>
                <a:off x="4636675" y="2577205"/>
                <a:ext cx="304282" cy="304282"/>
              </a:xfrm>
              <a:prstGeom prst="rect">
                <a:avLst/>
              </a:prstGeom>
            </p:spPr>
          </p:pic>
        </p:grp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3029C812-CCA2-408A-8BAD-C67107E5C554}"/>
                </a:ext>
              </a:extLst>
            </p:cNvPr>
            <p:cNvSpPr txBox="1"/>
            <p:nvPr/>
          </p:nvSpPr>
          <p:spPr>
            <a:xfrm>
              <a:off x="5855357" y="4085659"/>
              <a:ext cx="2832768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B50038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Licencing applications 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(business premises)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01582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23667-5FEC-464D-935A-F2C7D81CB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95263"/>
            <a:ext cx="7345512" cy="857250"/>
          </a:xfrm>
        </p:spPr>
        <p:txBody>
          <a:bodyPr/>
          <a:lstStyle/>
          <a:p>
            <a:r>
              <a:rPr lang="en-GB" sz="2800" dirty="0"/>
              <a:t>Complaints - a reminder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6A89603-CD05-4771-9FD6-3504717017E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0824" y="1131590"/>
          <a:ext cx="8569647" cy="3053316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8569647">
                  <a:extLst>
                    <a:ext uri="{9D8B030D-6E8A-4147-A177-3AD203B41FA5}">
                      <a16:colId xmlns:a16="http://schemas.microsoft.com/office/drawing/2014/main" val="2455090271"/>
                    </a:ext>
                  </a:extLst>
                </a:gridCol>
              </a:tblGrid>
              <a:tr h="763329">
                <a:tc>
                  <a:txBody>
                    <a:bodyPr/>
                    <a:lstStyle/>
                    <a:p>
                      <a:r>
                        <a:rPr lang="en-GB" sz="2800" dirty="0"/>
                        <a:t>From 6 December 2018, you must publish*: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4626742"/>
                  </a:ext>
                </a:extLst>
              </a:tr>
              <a:tr h="763329">
                <a:tc>
                  <a:txBody>
                    <a:bodyPr/>
                    <a:lstStyle/>
                    <a:p>
                      <a:r>
                        <a:rPr lang="en-GB" dirty="0"/>
                        <a:t>Your complaints handling process on your website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9570680"/>
                  </a:ext>
                </a:extLst>
              </a:tr>
              <a:tr h="763329">
                <a:tc>
                  <a:txBody>
                    <a:bodyPr/>
                    <a:lstStyle/>
                    <a:p>
                      <a:r>
                        <a:rPr lang="en-GB" dirty="0"/>
                        <a:t>Details about how to complain to both us and the Legal Ombudsman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0134704"/>
                  </a:ext>
                </a:extLst>
              </a:tr>
              <a:tr h="763329">
                <a:tc>
                  <a:txBody>
                    <a:bodyPr/>
                    <a:lstStyle/>
                    <a:p>
                      <a:r>
                        <a:rPr lang="en-GB" sz="1400" dirty="0"/>
                        <a:t>* </a:t>
                      </a:r>
                      <a:r>
                        <a:rPr lang="en-US" sz="1400" dirty="0"/>
                        <a:t>If you don’t have a website, this information must be readily available upon request in another format. People should not be required to provide detailed information before they can obtain it.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54383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1263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B6BDA-B69A-47F0-AFD1-ADB7227F4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Compliance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1B6D7-7A13-4B8C-A3F9-CC109BA45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203598"/>
            <a:ext cx="8642350" cy="367240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	  We reviewed 500 random websites</a:t>
            </a:r>
          </a:p>
          <a:p>
            <a:pPr marL="0" indent="0">
              <a:buNone/>
            </a:pPr>
            <a:endParaRPr lang="en-US" dirty="0"/>
          </a:p>
          <a:p>
            <a:pPr lvl="2"/>
            <a:r>
              <a:rPr lang="en-US" dirty="0"/>
              <a:t>25% were fully compliant</a:t>
            </a:r>
          </a:p>
          <a:p>
            <a:pPr lvl="2"/>
            <a:r>
              <a:rPr lang="en-US" dirty="0"/>
              <a:t>58% were partially compliant</a:t>
            </a:r>
          </a:p>
          <a:p>
            <a:pPr lvl="2"/>
            <a:r>
              <a:rPr lang="en-US" dirty="0"/>
              <a:t>17% were not compliant at all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	 All non-compliant and partially compliant firms have 	  	 been contacted - deadline to update their website </a:t>
            </a:r>
          </a:p>
          <a:p>
            <a:endParaRPr lang="en-GB" dirty="0"/>
          </a:p>
        </p:txBody>
      </p:sp>
      <p:pic>
        <p:nvPicPr>
          <p:cNvPr id="7" name="Graphic 6" descr="Laptop">
            <a:extLst>
              <a:ext uri="{FF2B5EF4-FFF2-40B4-BE49-F238E27FC236}">
                <a16:creationId xmlns:a16="http://schemas.microsoft.com/office/drawing/2014/main" id="{E6195464-7F44-4651-A4C0-C13B076AEF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0825" y="1131590"/>
            <a:ext cx="792088" cy="792088"/>
          </a:xfrm>
          <a:prstGeom prst="rect">
            <a:avLst/>
          </a:prstGeom>
        </p:spPr>
      </p:pic>
      <p:pic>
        <p:nvPicPr>
          <p:cNvPr id="9" name="Graphic 8" descr="Open envelope">
            <a:extLst>
              <a:ext uri="{FF2B5EF4-FFF2-40B4-BE49-F238E27FC236}">
                <a16:creationId xmlns:a16="http://schemas.microsoft.com/office/drawing/2014/main" id="{ED67529A-23FC-4D55-9BC7-FE778CFA3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0825" y="3613422"/>
            <a:ext cx="792088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65186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26324241-572E-415B-9AB7-2E460DB26ADD}" vid="{5CADC050-99BA-4224-B269-06E1C096CAE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492</Words>
  <Application>Microsoft Office PowerPoint</Application>
  <PresentationFormat>On-screen Show (16:9)</PresentationFormat>
  <Paragraphs>138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Default Design</vt:lpstr>
      <vt:lpstr>1_Default Design</vt:lpstr>
      <vt:lpstr>Customer information – our transparency rules and clickable logo </vt:lpstr>
      <vt:lpstr>Consumer behaviour</vt:lpstr>
      <vt:lpstr>Consumer behaviour</vt:lpstr>
      <vt:lpstr>Improving information</vt:lpstr>
      <vt:lpstr>Benefits for firms</vt:lpstr>
      <vt:lpstr>Price transparency – a reminder </vt:lpstr>
      <vt:lpstr>Which services are covered? </vt:lpstr>
      <vt:lpstr>Complaints - a reminder</vt:lpstr>
      <vt:lpstr>Compliance </vt:lpstr>
      <vt:lpstr>Areas of non- compliance </vt:lpstr>
      <vt:lpstr>What to check</vt:lpstr>
      <vt:lpstr>What to check</vt:lpstr>
      <vt:lpstr>Beyond our rules </vt:lpstr>
      <vt:lpstr>Clickable logo</vt:lpstr>
      <vt:lpstr>Logo: what you need to do </vt:lpstr>
      <vt:lpstr>Support available </vt:lpstr>
      <vt:lpstr>Digital register</vt:lpstr>
    </vt:vector>
  </TitlesOfParts>
  <Company>LAW SOCIETY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Leahair</dc:creator>
  <cp:lastModifiedBy>Matthew Maidment</cp:lastModifiedBy>
  <cp:revision>93</cp:revision>
  <dcterms:created xsi:type="dcterms:W3CDTF">2002-05-21T16:15:24Z</dcterms:created>
  <dcterms:modified xsi:type="dcterms:W3CDTF">2019-10-30T14:53:57Z</dcterms:modified>
</cp:coreProperties>
</file>