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notesMasterIdLst>
    <p:notesMasterId r:id="rId20"/>
  </p:notesMasterIdLst>
  <p:handoutMasterIdLst>
    <p:handoutMasterId r:id="rId21"/>
  </p:handoutMasterIdLst>
  <p:sldIdLst>
    <p:sldId id="264" r:id="rId3"/>
    <p:sldId id="263" r:id="rId4"/>
    <p:sldId id="325" r:id="rId5"/>
    <p:sldId id="301" r:id="rId6"/>
    <p:sldId id="302" r:id="rId7"/>
    <p:sldId id="305" r:id="rId8"/>
    <p:sldId id="304" r:id="rId9"/>
    <p:sldId id="315" r:id="rId10"/>
    <p:sldId id="328" r:id="rId11"/>
    <p:sldId id="329" r:id="rId12"/>
    <p:sldId id="330" r:id="rId13"/>
    <p:sldId id="332" r:id="rId14"/>
    <p:sldId id="333" r:id="rId15"/>
    <p:sldId id="318" r:id="rId16"/>
    <p:sldId id="316" r:id="rId17"/>
    <p:sldId id="317" r:id="rId18"/>
    <p:sldId id="321" r:id="rId19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142" d="100"/>
          <a:sy n="142" d="100"/>
        </p:scale>
        <p:origin x="774" y="12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73276-7A62-45B4-917D-1B584858879C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C738E-D284-42F0-A6ED-C47F6807DA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18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79D66E-B1E7-4DE5-884E-6F726265661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868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One quarter of all complaints dealt with by the Legal Ombudsman relate to costs. Being clear at the outset can help avoid confusion and complaints later down the line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9E1E81-2D31-4458-B2A2-20869A6F261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03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9E1E81-2D31-4458-B2A2-20869A6F261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88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417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057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80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83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24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345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1411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148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9029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5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52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60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2.svg"/><Relationship Id="rId5" Type="http://schemas.openxmlformats.org/officeDocument/2006/relationships/image" Target="../media/image51.png"/><Relationship Id="rId4" Type="http://schemas.openxmlformats.org/officeDocument/2006/relationships/image" Target="../media/image5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svg"/><Relationship Id="rId7" Type="http://schemas.openxmlformats.org/officeDocument/2006/relationships/image" Target="../media/image56.sv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5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svg"/><Relationship Id="rId7" Type="http://schemas.openxmlformats.org/officeDocument/2006/relationships/image" Target="../media/image62.sv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1.png"/><Relationship Id="rId5" Type="http://schemas.openxmlformats.org/officeDocument/2006/relationships/image" Target="../media/image60.svg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sv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7.svg"/><Relationship Id="rId4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hyperlink" Target="https://www.sra.org.uk/transparency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1.svg"/><Relationship Id="rId5" Type="http://schemas.openxmlformats.org/officeDocument/2006/relationships/image" Target="../media/image70.png"/><Relationship Id="rId4" Type="http://schemas.openxmlformats.org/officeDocument/2006/relationships/image" Target="../media/image69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svg"/><Relationship Id="rId7" Type="http://schemas.openxmlformats.org/officeDocument/2006/relationships/image" Target="../media/image77.sv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6.png"/><Relationship Id="rId5" Type="http://schemas.openxmlformats.org/officeDocument/2006/relationships/image" Target="../media/image75.svg"/><Relationship Id="rId4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svg"/><Relationship Id="rId3" Type="http://schemas.openxmlformats.org/officeDocument/2006/relationships/image" Target="../media/image27.svg"/><Relationship Id="rId7" Type="http://schemas.openxmlformats.org/officeDocument/2006/relationships/image" Target="../media/image31.svg"/><Relationship Id="rId12" Type="http://schemas.openxmlformats.org/officeDocument/2006/relationships/image" Target="../media/image36.png"/><Relationship Id="rId17" Type="http://schemas.openxmlformats.org/officeDocument/2006/relationships/image" Target="../media/image41.sv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0.png"/><Relationship Id="rId11" Type="http://schemas.openxmlformats.org/officeDocument/2006/relationships/image" Target="../media/image35.svg"/><Relationship Id="rId5" Type="http://schemas.openxmlformats.org/officeDocument/2006/relationships/image" Target="../media/image29.svg"/><Relationship Id="rId15" Type="http://schemas.openxmlformats.org/officeDocument/2006/relationships/image" Target="../media/image39.sv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svg"/><Relationship Id="rId1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5.sv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F5E57-E500-4198-BD79-4ABEE6AC8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604" y="1347614"/>
            <a:ext cx="7128792" cy="1102519"/>
          </a:xfrm>
        </p:spPr>
        <p:txBody>
          <a:bodyPr/>
          <a:lstStyle/>
          <a:p>
            <a:pPr algn="l"/>
            <a:r>
              <a:rPr lang="en-GB" sz="3000" b="1" dirty="0">
                <a:ea typeface="ＭＳ Ｐゴシック" pitchFamily="34" charset="-128"/>
              </a:rPr>
              <a:t>Customer information – our transparency rules and clickable logo</a:t>
            </a:r>
            <a:br>
              <a:rPr lang="en-GB" sz="3000" b="1" dirty="0">
                <a:ea typeface="ＭＳ Ｐゴシック" pitchFamily="34" charset="-128"/>
              </a:rPr>
            </a:br>
            <a:endParaRPr lang="en-GB" sz="3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9043" y="2355726"/>
            <a:ext cx="6624637" cy="1314450"/>
          </a:xfrm>
        </p:spPr>
        <p:txBody>
          <a:bodyPr/>
          <a:lstStyle/>
          <a:p>
            <a:pPr marL="0" indent="0" algn="l">
              <a:buNone/>
            </a:pPr>
            <a:r>
              <a:rPr lang="en-GB" sz="2000" dirty="0"/>
              <a:t>Chair: Jane Malcolm, Executive Director, External and Corporate Affairs, SRA </a:t>
            </a:r>
          </a:p>
          <a:p>
            <a:pPr algn="l"/>
            <a:r>
              <a:rPr lang="en-GB" sz="2000" dirty="0"/>
              <a:t>Carol Westrop, Head of Legal Policy and Advice, SRA</a:t>
            </a:r>
          </a:p>
          <a:p>
            <a:pPr algn="l"/>
            <a:r>
              <a:rPr lang="en-GB" sz="2000" dirty="0"/>
              <a:t>Richard Williams, Policy Associate, SRA </a:t>
            </a:r>
          </a:p>
          <a:p>
            <a:pPr marL="0" indent="0" algn="l" eaLnBrk="1" hangingPunct="1">
              <a:buNone/>
            </a:pPr>
            <a:endParaRPr lang="en-GB" b="1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GB" dirty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endParaRPr lang="en-GB" dirty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endParaRPr lang="en-GB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53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5438-741B-45C1-B671-0A99C103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of non- compliance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568F4-9034-44E9-8864-CC5A16E9B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03598"/>
            <a:ext cx="8714358" cy="35015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 The most common areas of non-compliance were a 	    	 failure to: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sz="2200" dirty="0"/>
              <a:t>publish required complaints information</a:t>
            </a:r>
          </a:p>
          <a:p>
            <a:pPr lvl="2"/>
            <a:r>
              <a:rPr lang="en-US" sz="2200" dirty="0"/>
              <a:t>specify VAT applied to costs and disbursements</a:t>
            </a:r>
          </a:p>
          <a:p>
            <a:pPr lvl="2"/>
            <a:r>
              <a:rPr lang="en-US" sz="2200" dirty="0"/>
              <a:t>display information on key stages and/or timescales</a:t>
            </a:r>
          </a:p>
          <a:p>
            <a:pPr lvl="2"/>
            <a:r>
              <a:rPr lang="en-US" sz="2200" dirty="0"/>
              <a:t>provide a description or costs of likely disbursements</a:t>
            </a:r>
            <a:endParaRPr lang="en-GB" sz="2200" dirty="0"/>
          </a:p>
        </p:txBody>
      </p:sp>
      <p:pic>
        <p:nvPicPr>
          <p:cNvPr id="7" name="Graphic 6" descr="Irritant">
            <a:extLst>
              <a:ext uri="{FF2B5EF4-FFF2-40B4-BE49-F238E27FC236}">
                <a16:creationId xmlns:a16="http://schemas.microsoft.com/office/drawing/2014/main" id="{387A95A3-7DAE-4BA0-ADE4-5AF22924B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04" y="11315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2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9383-7CEF-420F-898B-4C28B58D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08034-4983-4FB6-8439-5A67C016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31590"/>
            <a:ext cx="8856984" cy="381664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	     </a:t>
            </a:r>
          </a:p>
          <a:p>
            <a:pPr marL="0" indent="0">
              <a:buNone/>
            </a:pPr>
            <a:r>
              <a:rPr lang="en-US" b="1" dirty="0"/>
              <a:t>	   </a:t>
            </a:r>
            <a:r>
              <a:rPr lang="en-US" dirty="0"/>
              <a:t>Always include the charging basis for your prices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     </a:t>
            </a:r>
            <a:r>
              <a:rPr lang="en-US" dirty="0"/>
              <a:t>Describe the credentials of people who carry out the    	     legal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     </a:t>
            </a:r>
            <a:r>
              <a:rPr lang="en-GB" dirty="0"/>
              <a:t>Don't forget your disbursements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77E16C-3135-4019-B889-DF4F2F2E7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18" y="4278630"/>
            <a:ext cx="853514" cy="853514"/>
          </a:xfrm>
          <a:prstGeom prst="rect">
            <a:avLst/>
          </a:prstGeom>
        </p:spPr>
      </p:pic>
      <p:pic>
        <p:nvPicPr>
          <p:cNvPr id="5" name="Graphic 4" descr="Pound">
            <a:extLst>
              <a:ext uri="{FF2B5EF4-FFF2-40B4-BE49-F238E27FC236}">
                <a16:creationId xmlns:a16="http://schemas.microsoft.com/office/drawing/2014/main" id="{F36876F5-7E24-4046-AE23-FD2F042FB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3873" y="1422469"/>
            <a:ext cx="822863" cy="822863"/>
          </a:xfrm>
          <a:prstGeom prst="rect">
            <a:avLst/>
          </a:prstGeom>
        </p:spPr>
      </p:pic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901CBFBF-2094-4D23-B21D-FDCFB20689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679" y="27274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34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9383-7CEF-420F-898B-4C28B58D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08034-4983-4FB6-8439-5A67C016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31590"/>
            <a:ext cx="8856984" cy="381664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	    </a:t>
            </a:r>
          </a:p>
          <a:p>
            <a:pPr marL="0" indent="0">
              <a:buNone/>
            </a:pPr>
            <a:r>
              <a:rPr lang="en-US" b="1" dirty="0"/>
              <a:t>	    </a:t>
            </a:r>
            <a:r>
              <a:rPr lang="en-GB" b="1" dirty="0"/>
              <a:t>  </a:t>
            </a:r>
            <a:r>
              <a:rPr lang="en-US" dirty="0"/>
              <a:t>Be clear about VAT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      </a:t>
            </a:r>
            <a:r>
              <a:rPr lang="en-US" dirty="0"/>
              <a:t>Find the right location for your price information</a:t>
            </a:r>
            <a:r>
              <a:rPr lang="en-GB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b="1" dirty="0"/>
              <a:t>	      </a:t>
            </a:r>
            <a:r>
              <a:rPr lang="en-US" dirty="0"/>
              <a:t>Complaints information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Add">
            <a:extLst>
              <a:ext uri="{FF2B5EF4-FFF2-40B4-BE49-F238E27FC236}">
                <a16:creationId xmlns:a16="http://schemas.microsoft.com/office/drawing/2014/main" id="{F800C8B8-90EA-4B15-89E6-8214A87E6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143" y="1406497"/>
            <a:ext cx="801005" cy="801005"/>
          </a:xfrm>
          <a:prstGeom prst="rect">
            <a:avLst/>
          </a:prstGeom>
        </p:spPr>
      </p:pic>
      <p:pic>
        <p:nvPicPr>
          <p:cNvPr id="10" name="Graphic 9" descr="Internet">
            <a:extLst>
              <a:ext uri="{FF2B5EF4-FFF2-40B4-BE49-F238E27FC236}">
                <a16:creationId xmlns:a16="http://schemas.microsoft.com/office/drawing/2014/main" id="{FFFA31B6-A58E-4E5C-8CE0-F6F95B33A1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9512" y="2636462"/>
            <a:ext cx="914400" cy="914400"/>
          </a:xfrm>
          <a:prstGeom prst="rect">
            <a:avLst/>
          </a:prstGeom>
        </p:spPr>
      </p:pic>
      <p:pic>
        <p:nvPicPr>
          <p:cNvPr id="12" name="Graphic 11" descr="Chat">
            <a:extLst>
              <a:ext uri="{FF2B5EF4-FFF2-40B4-BE49-F238E27FC236}">
                <a16:creationId xmlns:a16="http://schemas.microsoft.com/office/drawing/2014/main" id="{A5A6A487-A40B-4A02-8FF9-38EB5FAF07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0825" y="39342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80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70E4-08E7-4BCE-AB89-AAB1FD98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Beyond our rules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97F9C-BBCC-437B-8372-E34626469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717" y="1275606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  Price information for other services you offer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  Making information clear and accessible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  Promoting quality  </a:t>
            </a:r>
          </a:p>
        </p:txBody>
      </p:sp>
      <p:pic>
        <p:nvPicPr>
          <p:cNvPr id="5" name="Graphic 4" descr="Scales of justice">
            <a:extLst>
              <a:ext uri="{FF2B5EF4-FFF2-40B4-BE49-F238E27FC236}">
                <a16:creationId xmlns:a16="http://schemas.microsoft.com/office/drawing/2014/main" id="{4D74949D-C901-4BEE-9AAC-27B48D21B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929" y="1108645"/>
            <a:ext cx="895666" cy="895666"/>
          </a:xfrm>
          <a:prstGeom prst="rect">
            <a:avLst/>
          </a:prstGeom>
        </p:spPr>
      </p:pic>
      <p:pic>
        <p:nvPicPr>
          <p:cNvPr id="7" name="Graphic 6" descr="Ribbon">
            <a:extLst>
              <a:ext uri="{FF2B5EF4-FFF2-40B4-BE49-F238E27FC236}">
                <a16:creationId xmlns:a16="http://schemas.microsoft.com/office/drawing/2014/main" id="{6996E5A8-3F91-49B9-B9B9-EBA9B7D81D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9195" y="3793953"/>
            <a:ext cx="914400" cy="914400"/>
          </a:xfrm>
          <a:prstGeom prst="rect">
            <a:avLst/>
          </a:prstGeom>
        </p:spPr>
      </p:pic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A67E5B38-4765-4D89-9EFE-65DB9A2AB6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504" y="24348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7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23478"/>
            <a:ext cx="6841455" cy="857250"/>
          </a:xfrm>
        </p:spPr>
        <p:txBody>
          <a:bodyPr/>
          <a:lstStyle/>
          <a:p>
            <a:r>
              <a:rPr lang="en-GB" dirty="0"/>
              <a:t>Clickable logo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71011F-6BAD-4414-9A71-36E3AE4798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527" y="1275605"/>
          <a:ext cx="5904657" cy="30839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904657">
                  <a:extLst>
                    <a:ext uri="{9D8B030D-6E8A-4147-A177-3AD203B41FA5}">
                      <a16:colId xmlns:a16="http://schemas.microsoft.com/office/drawing/2014/main" val="2322352168"/>
                    </a:ext>
                  </a:extLst>
                </a:gridCol>
              </a:tblGrid>
              <a:tr h="683205">
                <a:tc>
                  <a:txBody>
                    <a:bodyPr/>
                    <a:lstStyle/>
                    <a:p>
                      <a:r>
                        <a:rPr lang="en-US" b="0" dirty="0"/>
                        <a:t>A logo displayed on your website. It can only be used by firms we regulate 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991067"/>
                  </a:ext>
                </a:extLst>
              </a:tr>
              <a:tr h="729464">
                <a:tc>
                  <a:txBody>
                    <a:bodyPr/>
                    <a:lstStyle/>
                    <a:p>
                      <a:r>
                        <a:rPr lang="en-GB" b="0" dirty="0"/>
                        <a:t>It will tell the public that the firm is regulated by us, has met our high standards and that protections apply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425486"/>
                  </a:ext>
                </a:extLst>
              </a:tr>
              <a:tr h="855985">
                <a:tc>
                  <a:txBody>
                    <a:bodyPr/>
                    <a:lstStyle/>
                    <a:p>
                      <a:r>
                        <a:rPr lang="en-GB" b="0" dirty="0"/>
                        <a:t>It can be clicked and will then display information about the protections that come when using a regulated firm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931658"/>
                  </a:ext>
                </a:extLst>
              </a:tr>
              <a:tr h="815290">
                <a:tc>
                  <a:txBody>
                    <a:bodyPr/>
                    <a:lstStyle/>
                    <a:p>
                      <a:r>
                        <a:rPr lang="en-GB" b="0" dirty="0"/>
                        <a:t>Mandatory from 25 November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60783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1859033-C3AE-4208-BF90-6409CB25D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046" y="2057925"/>
            <a:ext cx="2837672" cy="166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34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730D2-11BC-4F98-9A32-D4D12EC0B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625431" cy="857250"/>
          </a:xfrm>
        </p:spPr>
        <p:txBody>
          <a:bodyPr/>
          <a:lstStyle/>
          <a:p>
            <a:r>
              <a:rPr lang="en-GB" dirty="0"/>
              <a:t>Logo: what you need to do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EB70-3D3C-4B78-8EF9-9DC17CE5A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90" y="1167390"/>
            <a:ext cx="8425632" cy="34791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How do you get the logo on your website </a:t>
            </a:r>
          </a:p>
          <a:p>
            <a:pPr marL="0" indent="0">
              <a:buNone/>
            </a:pPr>
            <a:endParaRPr lang="en-US" dirty="0"/>
          </a:p>
          <a:p>
            <a:pPr marL="1431925" lvl="2" indent="-268288"/>
            <a:r>
              <a:rPr lang="en-US" dirty="0"/>
              <a:t>Do you need to contact your developer? What is their lead in time?</a:t>
            </a:r>
          </a:p>
          <a:p>
            <a:pPr marL="1431925" lvl="2" indent="-268288"/>
            <a:r>
              <a:rPr lang="en-US" dirty="0"/>
              <a:t>Add / check your website within mySRA – instructions on our website</a:t>
            </a:r>
          </a:p>
          <a:p>
            <a:pPr marL="1431925" lvl="2" indent="-268288"/>
            <a:r>
              <a:rPr lang="en-US" dirty="0"/>
              <a:t>Let us know if you have more than one website / sub domain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/>
              <a:t>	Go to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yoshki.com/sra </a:t>
            </a:r>
            <a:r>
              <a:rPr lang="en-US" dirty="0"/>
              <a:t>to get your logo</a:t>
            </a:r>
          </a:p>
        </p:txBody>
      </p:sp>
      <p:pic>
        <p:nvPicPr>
          <p:cNvPr id="9" name="Graphic 8" descr="Internet">
            <a:extLst>
              <a:ext uri="{FF2B5EF4-FFF2-40B4-BE49-F238E27FC236}">
                <a16:creationId xmlns:a16="http://schemas.microsoft.com/office/drawing/2014/main" id="{770076C3-528B-4F22-A0B7-F8D63F8F1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518" y="4033837"/>
            <a:ext cx="914400" cy="914400"/>
          </a:xfrm>
          <a:prstGeom prst="rect">
            <a:avLst/>
          </a:prstGeom>
        </p:spPr>
      </p:pic>
      <p:pic>
        <p:nvPicPr>
          <p:cNvPr id="6" name="Graphic 5" descr="Syncing cloud">
            <a:extLst>
              <a:ext uri="{FF2B5EF4-FFF2-40B4-BE49-F238E27FC236}">
                <a16:creationId xmlns:a16="http://schemas.microsoft.com/office/drawing/2014/main" id="{C50F8FE7-0414-483C-82A3-7DD9739E5D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2240" y="9875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8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C595-4431-48BD-9484-809E28BB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available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BD11-A3FB-4604-BA0A-42268D3CF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23" y="1254218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   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    Online guidance –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sra.org.uk/transparency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   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    </a:t>
            </a:r>
            <a:r>
              <a:rPr lang="en-US" dirty="0">
                <a:solidFill>
                  <a:schemeClr val="tx1"/>
                </a:solidFill>
              </a:rPr>
              <a:t>Email and FAQ-based support – with no usage 	  	    restrictions and same business day response</a:t>
            </a:r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       </a:t>
            </a:r>
          </a:p>
          <a:p>
            <a:pPr marL="0" indent="0">
              <a:buNone/>
            </a:pPr>
            <a:r>
              <a:rPr lang="en-GB" dirty="0"/>
              <a:t>	     </a:t>
            </a:r>
          </a:p>
          <a:p>
            <a:pPr marL="0" indent="0">
              <a:buNone/>
            </a:pPr>
            <a:r>
              <a:rPr lang="en-GB" dirty="0"/>
              <a:t>	     </a:t>
            </a:r>
          </a:p>
        </p:txBody>
      </p:sp>
      <p:pic>
        <p:nvPicPr>
          <p:cNvPr id="5" name="Graphic 4" descr="Checklist">
            <a:extLst>
              <a:ext uri="{FF2B5EF4-FFF2-40B4-BE49-F238E27FC236}">
                <a16:creationId xmlns:a16="http://schemas.microsoft.com/office/drawing/2014/main" id="{07FE95BC-33C8-428D-AFFF-C7356C075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258" y="1624952"/>
            <a:ext cx="720080" cy="720080"/>
          </a:xfrm>
          <a:prstGeom prst="rect">
            <a:avLst/>
          </a:prstGeom>
        </p:spPr>
      </p:pic>
      <p:pic>
        <p:nvPicPr>
          <p:cNvPr id="6" name="Graphic 5" descr="Information">
            <a:extLst>
              <a:ext uri="{FF2B5EF4-FFF2-40B4-BE49-F238E27FC236}">
                <a16:creationId xmlns:a16="http://schemas.microsoft.com/office/drawing/2014/main" id="{3EC905D6-8F7F-468A-8223-7DAC0C1A1B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5941" y="3003798"/>
            <a:ext cx="776354" cy="77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16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39C7-E18A-4F12-84F8-67BD81B1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F4DD7-A608-4368-9E29-890FA97E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24" y="1275606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chemeClr val="tx1"/>
                </a:solidFill>
              </a:rPr>
              <a:t>We already publish regulatory information but it isn’t in 	one place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The register will publish existing and some new 	information; making it more accessible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It is </a:t>
            </a:r>
            <a:r>
              <a:rPr lang="en-GB" b="1" dirty="0">
                <a:solidFill>
                  <a:schemeClr val="tx1"/>
                </a:solidFill>
              </a:rPr>
              <a:t>not</a:t>
            </a:r>
            <a:r>
              <a:rPr lang="en-GB" dirty="0">
                <a:solidFill>
                  <a:schemeClr val="tx1"/>
                </a:solidFill>
              </a:rPr>
              <a:t> a comparison tool. It will help validate choice</a:t>
            </a:r>
          </a:p>
          <a:p>
            <a:endParaRPr lang="en-GB" dirty="0"/>
          </a:p>
        </p:txBody>
      </p:sp>
      <p:pic>
        <p:nvPicPr>
          <p:cNvPr id="5" name="Graphic 4" descr="Monitor">
            <a:extLst>
              <a:ext uri="{FF2B5EF4-FFF2-40B4-BE49-F238E27FC236}">
                <a16:creationId xmlns:a16="http://schemas.microsoft.com/office/drawing/2014/main" id="{E2CD78A9-53AB-491D-83A9-1B5E282B1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201" y="2526555"/>
            <a:ext cx="720080" cy="720080"/>
          </a:xfrm>
          <a:prstGeom prst="rect">
            <a:avLst/>
          </a:prstGeom>
        </p:spPr>
      </p:pic>
      <p:pic>
        <p:nvPicPr>
          <p:cNvPr id="7" name="Graphic 6" descr="Eye">
            <a:extLst>
              <a:ext uri="{FF2B5EF4-FFF2-40B4-BE49-F238E27FC236}">
                <a16:creationId xmlns:a16="http://schemas.microsoft.com/office/drawing/2014/main" id="{845B5201-A3ED-4602-BDEB-5EA901928D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3528" y="3579862"/>
            <a:ext cx="720080" cy="720080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6ECBB02A-553A-4B56-809D-C562B9CC51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5207" y="1275606"/>
            <a:ext cx="720081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1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913463" cy="857250"/>
          </a:xfrm>
        </p:spPr>
        <p:txBody>
          <a:bodyPr/>
          <a:lstStyle/>
          <a:p>
            <a:r>
              <a:rPr lang="en-GB" dirty="0"/>
              <a:t>Consumer behaviour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BF637C-EDD6-480F-BE9D-B60417C67101}"/>
              </a:ext>
            </a:extLst>
          </p:cNvPr>
          <p:cNvSpPr txBox="1"/>
          <p:nvPr/>
        </p:nvSpPr>
        <p:spPr>
          <a:xfrm>
            <a:off x="757892" y="2476620"/>
            <a:ext cx="1588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71%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B50038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110748-5B72-4301-B71D-AA401422A045}"/>
              </a:ext>
            </a:extLst>
          </p:cNvPr>
          <p:cNvSpPr txBox="1"/>
          <p:nvPr/>
        </p:nvSpPr>
        <p:spPr>
          <a:xfrm>
            <a:off x="359066" y="3388982"/>
            <a:ext cx="3974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Spend more than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one hour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researching options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D98F875A-9F9C-4EAA-9848-0AC8427A2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6412" y="2286401"/>
            <a:ext cx="1034351" cy="10343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2CA6808-4232-49D0-B679-1B8212BB8A6D}"/>
              </a:ext>
            </a:extLst>
          </p:cNvPr>
          <p:cNvSpPr txBox="1"/>
          <p:nvPr/>
        </p:nvSpPr>
        <p:spPr>
          <a:xfrm>
            <a:off x="5160117" y="2484575"/>
            <a:ext cx="20432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66%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B50038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FBD626-8EF8-477B-B716-1BFC8E912C76}"/>
              </a:ext>
            </a:extLst>
          </p:cNvPr>
          <p:cNvSpPr txBox="1"/>
          <p:nvPr/>
        </p:nvSpPr>
        <p:spPr>
          <a:xfrm>
            <a:off x="5106402" y="3388982"/>
            <a:ext cx="3509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Considered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more than one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provider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7" name="Graphic 16" descr="Shopping cart">
            <a:extLst>
              <a:ext uri="{FF2B5EF4-FFF2-40B4-BE49-F238E27FC236}">
                <a16:creationId xmlns:a16="http://schemas.microsoft.com/office/drawing/2014/main" id="{91A63DE2-E014-49EE-AE1C-BC51418B0F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3724" y="2211710"/>
            <a:ext cx="1034351" cy="103435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2899797-8A40-4C24-8F93-A5F0A896B318}"/>
              </a:ext>
            </a:extLst>
          </p:cNvPr>
          <p:cNvSpPr txBox="1"/>
          <p:nvPr/>
        </p:nvSpPr>
        <p:spPr>
          <a:xfrm>
            <a:off x="4239490" y="2716141"/>
            <a:ext cx="893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and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4DD1D1-F0BD-4231-A8C4-B8B028466C84}"/>
              </a:ext>
            </a:extLst>
          </p:cNvPr>
          <p:cNvSpPr txBox="1"/>
          <p:nvPr/>
        </p:nvSpPr>
        <p:spPr>
          <a:xfrm>
            <a:off x="250824" y="138278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People have an appetite to shop around for legal services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913463" cy="857250"/>
          </a:xfrm>
        </p:spPr>
        <p:txBody>
          <a:bodyPr/>
          <a:lstStyle/>
          <a:p>
            <a:r>
              <a:rPr lang="en-GB" dirty="0"/>
              <a:t>Consumer behaviour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0A27B3-66DD-4AD0-B759-212E45039049}"/>
              </a:ext>
            </a:extLst>
          </p:cNvPr>
          <p:cNvSpPr txBox="1"/>
          <p:nvPr/>
        </p:nvSpPr>
        <p:spPr>
          <a:xfrm>
            <a:off x="-58195" y="3673664"/>
            <a:ext cx="4680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of people found 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price information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 they needed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5A84D6-927E-4FD0-8EDA-47DFEF611A27}"/>
              </a:ext>
            </a:extLst>
          </p:cNvPr>
          <p:cNvSpPr txBox="1"/>
          <p:nvPr/>
        </p:nvSpPr>
        <p:spPr>
          <a:xfrm>
            <a:off x="4932040" y="3684969"/>
            <a:ext cx="3875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of firms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publish price information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B50038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545392-7248-4BDC-9694-9E4E38D14E91}"/>
              </a:ext>
            </a:extLst>
          </p:cNvPr>
          <p:cNvGrpSpPr/>
          <p:nvPr/>
        </p:nvGrpSpPr>
        <p:grpSpPr>
          <a:xfrm>
            <a:off x="5724128" y="2477534"/>
            <a:ext cx="2448272" cy="1018888"/>
            <a:chOff x="5724128" y="2477534"/>
            <a:chExt cx="2448272" cy="10188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74555D-6B0E-4BAC-BDD3-50BD89D09D0D}"/>
                </a:ext>
              </a:extLst>
            </p:cNvPr>
            <p:cNvSpPr txBox="1"/>
            <p:nvPr/>
          </p:nvSpPr>
          <p:spPr>
            <a:xfrm>
              <a:off x="5724128" y="2726981"/>
              <a:ext cx="15121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18%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29" name="Graphic 28" descr="Megaphone">
              <a:extLst>
                <a:ext uri="{FF2B5EF4-FFF2-40B4-BE49-F238E27FC236}">
                  <a16:creationId xmlns:a16="http://schemas.microsoft.com/office/drawing/2014/main" id="{A6F0507F-0B45-4F03-A40C-48684457D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53512" y="2477534"/>
              <a:ext cx="1018888" cy="1018888"/>
            </a:xfrm>
            <a:prstGeom prst="rect">
              <a:avLst/>
            </a:prstGeom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0D122A50-0006-4679-86FA-1B30ACF66A4F}"/>
              </a:ext>
            </a:extLst>
          </p:cNvPr>
          <p:cNvSpPr txBox="1"/>
          <p:nvPr/>
        </p:nvSpPr>
        <p:spPr>
          <a:xfrm>
            <a:off x="3914158" y="3056018"/>
            <a:ext cx="1459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and only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A762404-23DF-426D-BF12-50915438CD46}"/>
              </a:ext>
            </a:extLst>
          </p:cNvPr>
          <p:cNvGrpSpPr/>
          <p:nvPr/>
        </p:nvGrpSpPr>
        <p:grpSpPr>
          <a:xfrm>
            <a:off x="899592" y="2490450"/>
            <a:ext cx="2664296" cy="1149549"/>
            <a:chOff x="899592" y="2490450"/>
            <a:chExt cx="2664296" cy="1149549"/>
          </a:xfrm>
        </p:grpSpPr>
        <p:pic>
          <p:nvPicPr>
            <p:cNvPr id="27" name="Graphic 26" descr="Tag">
              <a:extLst>
                <a:ext uri="{FF2B5EF4-FFF2-40B4-BE49-F238E27FC236}">
                  <a16:creationId xmlns:a16="http://schemas.microsoft.com/office/drawing/2014/main" id="{1C431197-5A46-46AE-8165-844EB69D3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99592" y="2621111"/>
              <a:ext cx="1018888" cy="1018888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7D7F538-A8E5-4772-A72D-E83E65A09595}"/>
                </a:ext>
              </a:extLst>
            </p:cNvPr>
            <p:cNvSpPr txBox="1"/>
            <p:nvPr/>
          </p:nvSpPr>
          <p:spPr>
            <a:xfrm>
              <a:off x="1586910" y="2811182"/>
              <a:ext cx="197697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15%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B50038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8E45A2F-82A5-48C7-B954-6B0DBA52716F}"/>
                </a:ext>
              </a:extLst>
            </p:cNvPr>
            <p:cNvSpPr txBox="1"/>
            <p:nvPr/>
          </p:nvSpPr>
          <p:spPr>
            <a:xfrm>
              <a:off x="1819315" y="2490450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Only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58ECF3E-C2AC-4D16-BAFB-5F26143FA631}"/>
              </a:ext>
            </a:extLst>
          </p:cNvPr>
          <p:cNvSpPr txBox="1"/>
          <p:nvPr/>
        </p:nvSpPr>
        <p:spPr>
          <a:xfrm>
            <a:off x="250824" y="134776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But they do not always find what they want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42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84076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Improving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C9F33-1C07-4CFC-856E-8BEC1842B093}"/>
              </a:ext>
            </a:extLst>
          </p:cNvPr>
          <p:cNvSpPr txBox="1"/>
          <p:nvPr/>
        </p:nvSpPr>
        <p:spPr>
          <a:xfrm>
            <a:off x="275018" y="1131590"/>
            <a:ext cx="8621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Firms we regulate will publish: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5A46BE-9532-4E64-A5DD-C32C600FEECD}"/>
              </a:ext>
            </a:extLst>
          </p:cNvPr>
          <p:cNvSpPr txBox="1"/>
          <p:nvPr/>
        </p:nvSpPr>
        <p:spPr>
          <a:xfrm>
            <a:off x="4778558" y="1721874"/>
            <a:ext cx="4243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Firms will do: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800C61A-8871-4E62-BBE0-BCB9A17073A8}"/>
              </a:ext>
            </a:extLst>
          </p:cNvPr>
          <p:cNvSpPr/>
          <p:nvPr/>
        </p:nvSpPr>
        <p:spPr bwMode="auto">
          <a:xfrm>
            <a:off x="275019" y="1129123"/>
            <a:ext cx="8621260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D836DEE-260E-4E68-86D5-3BB665BF20EB}"/>
              </a:ext>
            </a:extLst>
          </p:cNvPr>
          <p:cNvSpPr/>
          <p:nvPr/>
        </p:nvSpPr>
        <p:spPr bwMode="auto">
          <a:xfrm>
            <a:off x="275019" y="2919477"/>
            <a:ext cx="8621260" cy="1815972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E027CB-DE49-44FA-98A0-1B20F94C5B26}"/>
              </a:ext>
            </a:extLst>
          </p:cNvPr>
          <p:cNvSpPr txBox="1"/>
          <p:nvPr/>
        </p:nvSpPr>
        <p:spPr>
          <a:xfrm>
            <a:off x="249619" y="2935454"/>
            <a:ext cx="862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We will:</a:t>
            </a:r>
          </a:p>
        </p:txBody>
      </p:sp>
      <p:pic>
        <p:nvPicPr>
          <p:cNvPr id="10" name="Graphic 9" descr="Monitor">
            <a:extLst>
              <a:ext uri="{FF2B5EF4-FFF2-40B4-BE49-F238E27FC236}">
                <a16:creationId xmlns:a16="http://schemas.microsoft.com/office/drawing/2014/main" id="{72F724FB-B8C8-438F-BE00-DF2680FDD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78424" y="3236734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F41D175-2314-49BE-BC7D-4CAEAFE8792D}"/>
              </a:ext>
            </a:extLst>
          </p:cNvPr>
          <p:cNvSpPr txBox="1"/>
          <p:nvPr/>
        </p:nvSpPr>
        <p:spPr>
          <a:xfrm>
            <a:off x="5076056" y="4164474"/>
            <a:ext cx="3480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Launch a digital register about firms and solicitors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4544EA-8CF5-4004-BBB3-958F3117856B}"/>
              </a:ext>
            </a:extLst>
          </p:cNvPr>
          <p:cNvSpPr txBox="1"/>
          <p:nvPr/>
        </p:nvSpPr>
        <p:spPr>
          <a:xfrm>
            <a:off x="766546" y="2224992"/>
            <a:ext cx="3143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Show price + description of key services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D0D0CB-6EA3-46CA-A1AE-6E701B66FCCB}"/>
              </a:ext>
            </a:extLst>
          </p:cNvPr>
          <p:cNvSpPr txBox="1"/>
          <p:nvPr/>
        </p:nvSpPr>
        <p:spPr>
          <a:xfrm>
            <a:off x="184557" y="2202701"/>
            <a:ext cx="859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		 			Complaints procedure (including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		   			 Legal Ombudsman and SRA)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112EC7-2B2B-4BEB-82AF-CC42FBA6283F}"/>
              </a:ext>
            </a:extLst>
          </p:cNvPr>
          <p:cNvSpPr txBox="1"/>
          <p:nvPr/>
        </p:nvSpPr>
        <p:spPr>
          <a:xfrm>
            <a:off x="467544" y="416447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Provide a clickable logo for firms to use on their website </a:t>
            </a:r>
          </a:p>
        </p:txBody>
      </p:sp>
      <p:pic>
        <p:nvPicPr>
          <p:cNvPr id="35" name="Graphic 34" descr="Document">
            <a:extLst>
              <a:ext uri="{FF2B5EF4-FFF2-40B4-BE49-F238E27FC236}">
                <a16:creationId xmlns:a16="http://schemas.microsoft.com/office/drawing/2014/main" id="{424FB0A1-4051-4408-B1DF-570E65F4F0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94581" y="1438244"/>
            <a:ext cx="843512" cy="84351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FFD72F7-9029-4055-89A2-4C040DABCE1B}"/>
              </a:ext>
            </a:extLst>
          </p:cNvPr>
          <p:cNvSpPr txBox="1"/>
          <p:nvPr/>
        </p:nvSpPr>
        <p:spPr>
          <a:xfrm>
            <a:off x="2145350" y="1430039"/>
            <a:ext cx="898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9E1B34"/>
                </a:solidFill>
                <a:effectLst/>
                <a:uLnTx/>
                <a:uFillTx/>
                <a:latin typeface="Arial"/>
                <a:ea typeface="SimHei" panose="02010609060101010101" pitchFamily="49" charset="-122"/>
                <a:cs typeface="+mn-cs"/>
              </a:rPr>
              <a:t>£</a:t>
            </a:r>
          </a:p>
        </p:txBody>
      </p:sp>
      <p:pic>
        <p:nvPicPr>
          <p:cNvPr id="38" name="Graphic 37" descr="Speech">
            <a:extLst>
              <a:ext uri="{FF2B5EF4-FFF2-40B4-BE49-F238E27FC236}">
                <a16:creationId xmlns:a16="http://schemas.microsoft.com/office/drawing/2014/main" id="{80F8B795-D4A6-4E4F-801D-CE7AB390D4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27647" y="1380345"/>
            <a:ext cx="1015955" cy="101595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7B50F564-85AC-44BF-AD0A-8797F12B73AE}"/>
              </a:ext>
            </a:extLst>
          </p:cNvPr>
          <p:cNvSpPr txBox="1"/>
          <p:nvPr/>
        </p:nvSpPr>
        <p:spPr>
          <a:xfrm>
            <a:off x="971600" y="3864549"/>
            <a:ext cx="8621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!!!</a:t>
            </a:r>
          </a:p>
        </p:txBody>
      </p:sp>
      <p:pic>
        <p:nvPicPr>
          <p:cNvPr id="41" name="Graphic 40" descr="Ribbon">
            <a:extLst>
              <a:ext uri="{FF2B5EF4-FFF2-40B4-BE49-F238E27FC236}">
                <a16:creationId xmlns:a16="http://schemas.microsoft.com/office/drawing/2014/main" id="{ED2F4180-564D-4BCA-ADF3-189F9BC96F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88150" y="318893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1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5" y="195486"/>
            <a:ext cx="6481415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Benefits for firms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131590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Opportunity to attract new clients as more people use 	  legal services for the first time and shop around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Manage client cost expectations &amp; reduce complaints	   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Opportunities for market differentiation: standards 	  	  and regulatory protections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  <p:pic>
        <p:nvPicPr>
          <p:cNvPr id="3" name="Graphic 2" descr="Team">
            <a:extLst>
              <a:ext uri="{FF2B5EF4-FFF2-40B4-BE49-F238E27FC236}">
                <a16:creationId xmlns:a16="http://schemas.microsoft.com/office/drawing/2014/main" id="{EBEB2E7B-419A-4406-821F-93743CDC8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528" y="1275606"/>
            <a:ext cx="648072" cy="648072"/>
          </a:xfrm>
          <a:prstGeom prst="rect">
            <a:avLst/>
          </a:prstGeom>
        </p:spPr>
      </p:pic>
      <p:pic>
        <p:nvPicPr>
          <p:cNvPr id="5" name="Graphic 4" descr="Downward trend">
            <a:extLst>
              <a:ext uri="{FF2B5EF4-FFF2-40B4-BE49-F238E27FC236}">
                <a16:creationId xmlns:a16="http://schemas.microsoft.com/office/drawing/2014/main" id="{71083B13-EA5B-4BA2-B2E5-1739C5FD43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9512" y="2367137"/>
            <a:ext cx="914400" cy="914400"/>
          </a:xfrm>
          <a:prstGeom prst="rect">
            <a:avLst/>
          </a:prstGeom>
        </p:spPr>
      </p:pic>
      <p:pic>
        <p:nvPicPr>
          <p:cNvPr id="7" name="Graphic 6" descr="Internet">
            <a:extLst>
              <a:ext uri="{FF2B5EF4-FFF2-40B4-BE49-F238E27FC236}">
                <a16:creationId xmlns:a16="http://schemas.microsoft.com/office/drawing/2014/main" id="{027F7602-D9E3-4A44-89B2-2862863CBF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9512" y="35547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9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CEA8-8CAE-4036-9EDB-9AAFC19B4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89" y="123478"/>
            <a:ext cx="6913464" cy="857250"/>
          </a:xfrm>
        </p:spPr>
        <p:txBody>
          <a:bodyPr/>
          <a:lstStyle/>
          <a:p>
            <a:r>
              <a:rPr lang="en-GB" sz="2800" dirty="0"/>
              <a:t>Price transparency – a reminder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DC8CBA-B3DB-446C-B034-8D921ECD13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7524" y="1203598"/>
          <a:ext cx="8568952" cy="368226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492414100"/>
                    </a:ext>
                  </a:extLst>
                </a:gridCol>
              </a:tblGrid>
              <a:tr h="514704">
                <a:tc>
                  <a:txBody>
                    <a:bodyPr/>
                    <a:lstStyle/>
                    <a:p>
                      <a:r>
                        <a:rPr lang="en-GB" sz="2800" dirty="0"/>
                        <a:t>From 6 December 2018, you must publish*: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51924"/>
                  </a:ext>
                </a:extLst>
              </a:tr>
              <a:tr h="605534">
                <a:tc>
                  <a:txBody>
                    <a:bodyPr/>
                    <a:lstStyle/>
                    <a:p>
                      <a:r>
                        <a:rPr lang="en-GB" sz="1700" dirty="0"/>
                        <a:t>Clear and accessible cost information in a prominent place for certain services: total cost, average cost or range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190102"/>
                  </a:ext>
                </a:extLst>
              </a:tr>
              <a:tr h="405729">
                <a:tc>
                  <a:txBody>
                    <a:bodyPr/>
                    <a:lstStyle/>
                    <a:p>
                      <a:r>
                        <a:rPr lang="en-GB" sz="1700" dirty="0"/>
                        <a:t>Basis for costs - including hourly rates or fixed fees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274611"/>
                  </a:ext>
                </a:extLst>
              </a:tr>
              <a:tr h="431298">
                <a:tc>
                  <a:txBody>
                    <a:bodyPr/>
                    <a:lstStyle/>
                    <a:p>
                      <a:r>
                        <a:rPr lang="en-GB" sz="1700" dirty="0"/>
                        <a:t>Experience and qualification of anyone carrying out that 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897125"/>
                  </a:ext>
                </a:extLst>
              </a:tr>
              <a:tr h="348181">
                <a:tc>
                  <a:txBody>
                    <a:bodyPr/>
                    <a:lstStyle/>
                    <a:p>
                      <a:r>
                        <a:rPr lang="en-GB" sz="1700" dirty="0"/>
                        <a:t>Details of any disbursements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644827"/>
                  </a:ext>
                </a:extLst>
              </a:tr>
              <a:tr h="393925">
                <a:tc>
                  <a:txBody>
                    <a:bodyPr/>
                    <a:lstStyle/>
                    <a:p>
                      <a:r>
                        <a:rPr lang="en-GB" sz="1700" dirty="0"/>
                        <a:t>Whether services attract VAT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617494"/>
                  </a:ext>
                </a:extLst>
              </a:tr>
              <a:tr h="389828">
                <a:tc>
                  <a:txBody>
                    <a:bodyPr/>
                    <a:lstStyle/>
                    <a:p>
                      <a:r>
                        <a:rPr lang="en-GB" sz="1700" dirty="0"/>
                        <a:t>Details of services: timescales, key stages or services that might be additional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336529"/>
                  </a:ext>
                </a:extLst>
              </a:tr>
              <a:tr h="583207">
                <a:tc>
                  <a:txBody>
                    <a:bodyPr/>
                    <a:lstStyle/>
                    <a:p>
                      <a:r>
                        <a:rPr lang="en-GB" sz="1700" dirty="0"/>
                        <a:t>*</a:t>
                      </a:r>
                      <a:r>
                        <a:rPr lang="en-GB" sz="1200" dirty="0"/>
                        <a:t>If you don’t have a website,</a:t>
                      </a:r>
                      <a:r>
                        <a:rPr lang="en-US" sz="1200" dirty="0"/>
                        <a:t> this information must be readily available upon request in another format. People should not be required to provide detailed information before they can obtain it.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104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07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970C-1BE1-4626-A5E9-E77C5A78E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0860"/>
            <a:ext cx="6769448" cy="857250"/>
          </a:xfrm>
        </p:spPr>
        <p:txBody>
          <a:bodyPr/>
          <a:lstStyle/>
          <a:p>
            <a:r>
              <a:rPr lang="en-GB" dirty="0"/>
              <a:t>Which services are covered?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8B3D85-2BBD-4763-991A-17A467542856}"/>
              </a:ext>
            </a:extLst>
          </p:cNvPr>
          <p:cNvGrpSpPr/>
          <p:nvPr/>
        </p:nvGrpSpPr>
        <p:grpSpPr>
          <a:xfrm>
            <a:off x="110724" y="1347614"/>
            <a:ext cx="8781756" cy="1625406"/>
            <a:chOff x="110724" y="1347614"/>
            <a:chExt cx="8781756" cy="1625406"/>
          </a:xfrm>
        </p:grpSpPr>
        <p:pic>
          <p:nvPicPr>
            <p:cNvPr id="10" name="Graphic 9" descr="Taxi">
              <a:extLst>
                <a:ext uri="{FF2B5EF4-FFF2-40B4-BE49-F238E27FC236}">
                  <a16:creationId xmlns:a16="http://schemas.microsoft.com/office/drawing/2014/main" id="{CC72556F-2638-4B8E-9378-FA13F3836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54798" y="1416228"/>
              <a:ext cx="914400" cy="9144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8614DC-9C38-490D-B002-80A253598CD1}"/>
                </a:ext>
              </a:extLst>
            </p:cNvPr>
            <p:cNvSpPr txBox="1"/>
            <p:nvPr/>
          </p:nvSpPr>
          <p:spPr>
            <a:xfrm>
              <a:off x="2276359" y="2357467"/>
              <a:ext cx="236764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Motoring offences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(summary offences)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8" name="Graphic 7" descr="House">
              <a:extLst>
                <a:ext uri="{FF2B5EF4-FFF2-40B4-BE49-F238E27FC236}">
                  <a16:creationId xmlns:a16="http://schemas.microsoft.com/office/drawing/2014/main" id="{A4CF0C10-3F65-4076-A5FF-4D73B8485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5576" y="1347614"/>
              <a:ext cx="914400" cy="9144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7932DFB-8CFA-4867-83DA-F5602BA27578}"/>
                </a:ext>
              </a:extLst>
            </p:cNvPr>
            <p:cNvSpPr txBox="1"/>
            <p:nvPr/>
          </p:nvSpPr>
          <p:spPr>
            <a:xfrm>
              <a:off x="110724" y="2330628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Conveyancing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(residential)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12" name="Graphic 11" descr="Contract">
              <a:extLst>
                <a:ext uri="{FF2B5EF4-FFF2-40B4-BE49-F238E27FC236}">
                  <a16:creationId xmlns:a16="http://schemas.microsoft.com/office/drawing/2014/main" id="{0459C1FC-1914-4461-8D9E-6B7002817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186093" y="1347614"/>
              <a:ext cx="914400" cy="9144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43D1233-0569-4231-9AA7-30DD1FBA57B3}"/>
                </a:ext>
              </a:extLst>
            </p:cNvPr>
            <p:cNvSpPr txBox="1"/>
            <p:nvPr/>
          </p:nvSpPr>
          <p:spPr>
            <a:xfrm>
              <a:off x="4572000" y="2333481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Probate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(uncontested)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14" name="Graphic 13" descr="World">
              <a:extLst>
                <a:ext uri="{FF2B5EF4-FFF2-40B4-BE49-F238E27FC236}">
                  <a16:creationId xmlns:a16="http://schemas.microsoft.com/office/drawing/2014/main" id="{80BB8EA3-7F22-4464-89D4-786C55DFE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319109" y="1347614"/>
              <a:ext cx="914400" cy="91440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C7B3943-A7DD-4194-AC1A-4A8040589F4A}"/>
                </a:ext>
              </a:extLst>
            </p:cNvPr>
            <p:cNvSpPr txBox="1"/>
            <p:nvPr/>
          </p:nvSpPr>
          <p:spPr>
            <a:xfrm>
              <a:off x="6732240" y="2309495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Immigration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(excluding asylum)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7F35A75-0211-4507-AED3-427F312C4D6F}"/>
              </a:ext>
            </a:extLst>
          </p:cNvPr>
          <p:cNvGrpSpPr/>
          <p:nvPr/>
        </p:nvGrpSpPr>
        <p:grpSpPr>
          <a:xfrm>
            <a:off x="543254" y="3204189"/>
            <a:ext cx="8144871" cy="1508056"/>
            <a:chOff x="543254" y="3204189"/>
            <a:chExt cx="8144871" cy="1508056"/>
          </a:xfrm>
        </p:grpSpPr>
        <p:pic>
          <p:nvPicPr>
            <p:cNvPr id="18" name="Graphic 17" descr="Coins">
              <a:extLst>
                <a:ext uri="{FF2B5EF4-FFF2-40B4-BE49-F238E27FC236}">
                  <a16:creationId xmlns:a16="http://schemas.microsoft.com/office/drawing/2014/main" id="{D4ACC072-8C1A-4FB7-A450-08E5CFA4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189507" y="3348017"/>
              <a:ext cx="731912" cy="731912"/>
            </a:xfrm>
            <a:prstGeom prst="rect">
              <a:avLst/>
            </a:prstGeom>
          </p:spPr>
        </p:pic>
        <p:pic>
          <p:nvPicPr>
            <p:cNvPr id="16" name="Graphic 15" descr="Users">
              <a:extLst>
                <a:ext uri="{FF2B5EF4-FFF2-40B4-BE49-F238E27FC236}">
                  <a16:creationId xmlns:a16="http://schemas.microsoft.com/office/drawing/2014/main" id="{298088D1-10B2-4B92-8F4C-D350EDFD3A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358866" y="3204189"/>
              <a:ext cx="1093602" cy="1093602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C4A76-C786-463F-9596-77FD4CF01960}"/>
                </a:ext>
              </a:extLst>
            </p:cNvPr>
            <p:cNvSpPr txBox="1"/>
            <p:nvPr/>
          </p:nvSpPr>
          <p:spPr>
            <a:xfrm>
              <a:off x="543254" y="4096692"/>
              <a:ext cx="271976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Employment tribunals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(unfair/wrongful dismissal)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11F367F-F692-4FDA-9293-A2562A3F3AD5}"/>
                </a:ext>
              </a:extLst>
            </p:cNvPr>
            <p:cNvSpPr txBox="1"/>
            <p:nvPr/>
          </p:nvSpPr>
          <p:spPr>
            <a:xfrm>
              <a:off x="3475343" y="4085659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Debt recovery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(up to £100,000)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0090564-C8F8-481F-8B95-DA058B30E882}"/>
                </a:ext>
              </a:extLst>
            </p:cNvPr>
            <p:cNvGrpSpPr/>
            <p:nvPr/>
          </p:nvGrpSpPr>
          <p:grpSpPr>
            <a:xfrm>
              <a:off x="6783662" y="3222518"/>
              <a:ext cx="914400" cy="914400"/>
              <a:chOff x="4331172" y="2262014"/>
              <a:chExt cx="914400" cy="914400"/>
            </a:xfrm>
            <a:solidFill>
              <a:schemeClr val="tx1">
                <a:lumMod val="75000"/>
                <a:lumOff val="25000"/>
              </a:schemeClr>
            </a:solidFill>
          </p:grpSpPr>
          <p:pic>
            <p:nvPicPr>
              <p:cNvPr id="20" name="Graphic 19" descr="Laptop">
                <a:extLst>
                  <a:ext uri="{FF2B5EF4-FFF2-40B4-BE49-F238E27FC236}">
                    <a16:creationId xmlns:a16="http://schemas.microsoft.com/office/drawing/2014/main" id="{DCF3C751-1A95-4A16-A5C4-0A888AF6BB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4331172" y="22620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2" name="Graphic 21" descr="Arrow: Counterclockwise curve">
                <a:extLst>
                  <a:ext uri="{FF2B5EF4-FFF2-40B4-BE49-F238E27FC236}">
                    <a16:creationId xmlns:a16="http://schemas.microsoft.com/office/drawing/2014/main" id="{CA6BF5A8-9364-41BD-8D04-D6BB7882D9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4636675" y="2577205"/>
                <a:ext cx="304282" cy="304282"/>
              </a:xfrm>
              <a:prstGeom prst="rect">
                <a:avLst/>
              </a:prstGeom>
            </p:spPr>
          </p:pic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29C812-CCA2-408A-8BAD-C67107E5C554}"/>
                </a:ext>
              </a:extLst>
            </p:cNvPr>
            <p:cNvSpPr txBox="1"/>
            <p:nvPr/>
          </p:nvSpPr>
          <p:spPr>
            <a:xfrm>
              <a:off x="5855357" y="4085659"/>
              <a:ext cx="283276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B50038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Licencing applications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(business premises)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158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3667-5FEC-464D-935A-F2C7D81C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7345512" cy="857250"/>
          </a:xfrm>
        </p:spPr>
        <p:txBody>
          <a:bodyPr/>
          <a:lstStyle/>
          <a:p>
            <a:r>
              <a:rPr lang="en-GB" sz="2800" dirty="0"/>
              <a:t>Complaints - a reminder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6A89603-CD05-4771-9FD6-3504717017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4" y="1131590"/>
          <a:ext cx="8569647" cy="305331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569647">
                  <a:extLst>
                    <a:ext uri="{9D8B030D-6E8A-4147-A177-3AD203B41FA5}">
                      <a16:colId xmlns:a16="http://schemas.microsoft.com/office/drawing/2014/main" val="2455090271"/>
                    </a:ext>
                  </a:extLst>
                </a:gridCol>
              </a:tblGrid>
              <a:tr h="763329">
                <a:tc>
                  <a:txBody>
                    <a:bodyPr/>
                    <a:lstStyle/>
                    <a:p>
                      <a:r>
                        <a:rPr lang="en-GB" sz="2800" dirty="0"/>
                        <a:t>From 6 December 2018, you must publish*: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626742"/>
                  </a:ext>
                </a:extLst>
              </a:tr>
              <a:tr h="763329">
                <a:tc>
                  <a:txBody>
                    <a:bodyPr/>
                    <a:lstStyle/>
                    <a:p>
                      <a:r>
                        <a:rPr lang="en-GB" dirty="0"/>
                        <a:t>Your complaints handling process on your website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570680"/>
                  </a:ext>
                </a:extLst>
              </a:tr>
              <a:tr h="763329">
                <a:tc>
                  <a:txBody>
                    <a:bodyPr/>
                    <a:lstStyle/>
                    <a:p>
                      <a:r>
                        <a:rPr lang="en-GB" dirty="0"/>
                        <a:t>Details about how to complain to both us and the Legal Ombudsman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134704"/>
                  </a:ext>
                </a:extLst>
              </a:tr>
              <a:tr h="763329">
                <a:tc>
                  <a:txBody>
                    <a:bodyPr/>
                    <a:lstStyle/>
                    <a:p>
                      <a:r>
                        <a:rPr lang="en-GB" sz="1400" dirty="0"/>
                        <a:t>* </a:t>
                      </a:r>
                      <a:r>
                        <a:rPr lang="en-US" sz="1400" dirty="0"/>
                        <a:t>If you don’t have a website, this information must be readily available upon request in another format. People should not be required to provide detailed information before they can obtain it.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43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26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6BDA-B69A-47F0-AFD1-ADB7227F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B6D7-7A13-4B8C-A3F9-CC109BA4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8"/>
            <a:ext cx="8642350" cy="36724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  We reviewed 500 random websites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25% were fully compliant</a:t>
            </a:r>
          </a:p>
          <a:p>
            <a:pPr lvl="2"/>
            <a:r>
              <a:rPr lang="en-US" dirty="0"/>
              <a:t>58% were partially compliant</a:t>
            </a:r>
          </a:p>
          <a:p>
            <a:pPr lvl="2"/>
            <a:r>
              <a:rPr lang="en-US" dirty="0"/>
              <a:t>17% were not compliant at all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 All non-compliant and partially compliant firms have 	  	 been contacted - deadline to update their website </a:t>
            </a:r>
          </a:p>
          <a:p>
            <a:endParaRPr lang="en-GB" dirty="0"/>
          </a:p>
        </p:txBody>
      </p:sp>
      <p:pic>
        <p:nvPicPr>
          <p:cNvPr id="7" name="Graphic 6" descr="Laptop">
            <a:extLst>
              <a:ext uri="{FF2B5EF4-FFF2-40B4-BE49-F238E27FC236}">
                <a16:creationId xmlns:a16="http://schemas.microsoft.com/office/drawing/2014/main" id="{E6195464-7F44-4651-A4C0-C13B076AE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825" y="1131590"/>
            <a:ext cx="792088" cy="792088"/>
          </a:xfrm>
          <a:prstGeom prst="rect">
            <a:avLst/>
          </a:prstGeom>
        </p:spPr>
      </p:pic>
      <p:pic>
        <p:nvPicPr>
          <p:cNvPr id="9" name="Graphic 8" descr="Open envelope">
            <a:extLst>
              <a:ext uri="{FF2B5EF4-FFF2-40B4-BE49-F238E27FC236}">
                <a16:creationId xmlns:a16="http://schemas.microsoft.com/office/drawing/2014/main" id="{ED67529A-23FC-4D55-9BC7-FE778CFA3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0825" y="3613422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518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492</Words>
  <Application>Microsoft Office PowerPoint</Application>
  <PresentationFormat>On-screen Show (16:9)</PresentationFormat>
  <Paragraphs>138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Default Design</vt:lpstr>
      <vt:lpstr>1_Default Design</vt:lpstr>
      <vt:lpstr>Customer information – our transparency rules and clickable logo </vt:lpstr>
      <vt:lpstr>Consumer behaviour</vt:lpstr>
      <vt:lpstr>Consumer behaviour</vt:lpstr>
      <vt:lpstr>Improving information</vt:lpstr>
      <vt:lpstr>Benefits for firms</vt:lpstr>
      <vt:lpstr>Price transparency – a reminder </vt:lpstr>
      <vt:lpstr>Which services are covered? </vt:lpstr>
      <vt:lpstr>Complaints - a reminder</vt:lpstr>
      <vt:lpstr>Compliance </vt:lpstr>
      <vt:lpstr>Areas of non- compliance </vt:lpstr>
      <vt:lpstr>What to check</vt:lpstr>
      <vt:lpstr>What to check</vt:lpstr>
      <vt:lpstr>Beyond our rules </vt:lpstr>
      <vt:lpstr>Clickable logo</vt:lpstr>
      <vt:lpstr>Logo: what you need to do </vt:lpstr>
      <vt:lpstr>Support available </vt:lpstr>
      <vt:lpstr>Digital register</vt:lpstr>
    </vt:vector>
  </TitlesOfParts>
  <Company>LAW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Leahair</dc:creator>
  <cp:lastModifiedBy>Matthew Maidment</cp:lastModifiedBy>
  <cp:revision>93</cp:revision>
  <dcterms:created xsi:type="dcterms:W3CDTF">2002-05-21T16:15:24Z</dcterms:created>
  <dcterms:modified xsi:type="dcterms:W3CDTF">2019-10-30T14:53:57Z</dcterms:modified>
</cp:coreProperties>
</file>