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6"/>
  </p:notesMasterIdLst>
  <p:handoutMasterIdLst>
    <p:handoutMasterId r:id="rId17"/>
  </p:handoutMasterIdLst>
  <p:sldIdLst>
    <p:sldId id="261" r:id="rId5"/>
    <p:sldId id="974" r:id="rId6"/>
    <p:sldId id="707" r:id="rId7"/>
    <p:sldId id="977" r:id="rId8"/>
    <p:sldId id="980" r:id="rId9"/>
    <p:sldId id="263" r:id="rId10"/>
    <p:sldId id="262" r:id="rId11"/>
    <p:sldId id="979" r:id="rId12"/>
    <p:sldId id="973" r:id="rId13"/>
    <p:sldId id="978" r:id="rId14"/>
    <p:sldId id="748" r:id="rId15"/>
  </p:sldIdLst>
  <p:sldSz cx="9144000" cy="5143500" type="screen16x9"/>
  <p:notesSz cx="6858000" cy="9144000"/>
  <p:defaultTextStyle>
    <a:defPPr>
      <a:defRPr lang="en-GB"/>
    </a:defPPr>
    <a:lvl1pPr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34">
          <p15:clr>
            <a:srgbClr val="A4A3A4"/>
          </p15:clr>
        </p15:guide>
        <p15:guide id="2" pos="401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Eileen Fry" initials="EF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50038"/>
    <a:srgbClr val="9E1B3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>
      <p:cViewPr varScale="1">
        <p:scale>
          <a:sx n="146" d="100"/>
          <a:sy n="146" d="100"/>
        </p:scale>
        <p:origin x="552" y="108"/>
      </p:cViewPr>
      <p:guideLst>
        <p:guide orient="horz" pos="634"/>
        <p:guide pos="401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5" d="100"/>
          <a:sy n="85" d="100"/>
        </p:scale>
        <p:origin x="-3834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F71937B9-9BEB-4715-9929-27D5D50C9E9C}" type="datetimeFigureOut">
              <a:rPr lang="en-US"/>
              <a:pPr>
                <a:defRPr/>
              </a:pPr>
              <a:t>12/16/2019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45915B72-6729-4D09-98FB-FD8BA4F4A6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12204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5008DE-72E5-47AA-BFC8-9DB402FF2282}" type="datetimeFigureOut">
              <a:rPr lang="en-GB" smtClean="0"/>
              <a:t>16/12/2019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8F00C8-9B50-4F65-86D2-D5839DE4A72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07751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DEBB798-73D6-44C7-A966-A5E541E3F243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924200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DEBB798-73D6-44C7-A966-A5E541E3F243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885991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I:\mydocs\Images\square-background\sra_background_cubes_red_option.jpg"/>
          <p:cNvPicPr>
            <a:picLocks noChangeAspect="1" noChangeArrowheads="1"/>
          </p:cNvPicPr>
          <p:nvPr userDrawn="1"/>
        </p:nvPicPr>
        <p:blipFill>
          <a:blip r:embed="rId2" cstate="print"/>
          <a:srcRect l="8440"/>
          <a:stretch>
            <a:fillRect/>
          </a:stretch>
        </p:blipFill>
        <p:spPr bwMode="auto">
          <a:xfrm flipH="1" flipV="1">
            <a:off x="4420487" y="987574"/>
            <a:ext cx="4723507" cy="41559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 descr="I:\red-banner.jp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1020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3" descr="I:\mydocs\Images\logos\sra-white-logo.png"/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164388" y="176213"/>
            <a:ext cx="1655762" cy="66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04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692275" y="1491854"/>
            <a:ext cx="6694488" cy="1102519"/>
          </a:xfrm>
        </p:spPr>
        <p:txBody>
          <a:bodyPr/>
          <a:lstStyle>
            <a:lvl1pPr algn="ctr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763714" y="2842022"/>
            <a:ext cx="6624637" cy="1314450"/>
          </a:xfrm>
        </p:spPr>
        <p:txBody>
          <a:bodyPr/>
          <a:lstStyle>
            <a:lvl1pPr marL="0" indent="0" algn="ctr">
              <a:buFontTx/>
              <a:buNone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5DD6084-95A3-4BB7-8923-648A28983EC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556916-3026-4832-9292-F5DD05CE6D2D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19926" y="94060"/>
            <a:ext cx="1895475" cy="469225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31913" y="94060"/>
            <a:ext cx="5535612" cy="469225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400"/>
            </a:lvl1pPr>
            <a:lvl2pPr>
              <a:defRPr sz="2200"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31913" y="1428750"/>
            <a:ext cx="3714750" cy="3357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99064" y="1428750"/>
            <a:ext cx="3716337" cy="3357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:\red-banner.jpg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144000" cy="1020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50825" y="195263"/>
            <a:ext cx="489585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Title of presentation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50825" y="1419225"/>
            <a:ext cx="8642350" cy="3357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pic>
        <p:nvPicPr>
          <p:cNvPr id="1029" name="Picture 3" descr="I:\mydocs\Images\logos\sra-white-logo.png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7164388" y="176213"/>
            <a:ext cx="1655762" cy="66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EE41A35C-E00E-4B04-97F8-B4BE76AEA5D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556916-3026-4832-9292-F5DD05CE6D2D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+mj-lt"/>
          <a:ea typeface="ＭＳ Ｐゴシック" charset="0"/>
          <a:cs typeface="ＭＳ Ｐゴシック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ea typeface="ＭＳ Ｐゴシック" charset="0"/>
          <a:cs typeface="ＭＳ Ｐゴシック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ea typeface="ＭＳ Ｐゴシック" charset="0"/>
          <a:cs typeface="ＭＳ Ｐゴシック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ea typeface="ＭＳ Ｐゴシック" charset="0"/>
          <a:cs typeface="ＭＳ Ｐゴシック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E1B34"/>
        </a:buClr>
        <a:buChar char="•"/>
        <a:defRPr sz="2800">
          <a:solidFill>
            <a:srgbClr val="262626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9E1B34"/>
        </a:buClr>
        <a:buChar char="–"/>
        <a:defRPr sz="2400">
          <a:solidFill>
            <a:srgbClr val="262626"/>
          </a:solidFill>
          <a:latin typeface="+mn-lt"/>
          <a:ea typeface="ＭＳ Ｐゴシック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9E1B34"/>
        </a:buClr>
        <a:buChar char="•"/>
        <a:defRPr sz="2000">
          <a:solidFill>
            <a:srgbClr val="262626"/>
          </a:solidFill>
          <a:latin typeface="+mn-lt"/>
          <a:ea typeface="ＭＳ Ｐゴシック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9E1B34"/>
        </a:buClr>
        <a:buChar char="–"/>
        <a:defRPr>
          <a:solidFill>
            <a:srgbClr val="262626"/>
          </a:solidFill>
          <a:latin typeface="+mn-lt"/>
          <a:ea typeface="ＭＳ Ｐゴシック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9E1B34"/>
        </a:buClr>
        <a:buChar char="»"/>
        <a:defRPr sz="1600">
          <a:solidFill>
            <a:srgbClr val="262626"/>
          </a:solidFill>
          <a:latin typeface="+mn-lt"/>
          <a:ea typeface="ＭＳ Ｐゴシック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9E1B34"/>
        </a:buClr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9E1B34"/>
        </a:buClr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9E1B34"/>
        </a:buClr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9E1B34"/>
        </a:buClr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7" Type="http://schemas.openxmlformats.org/officeDocument/2006/relationships/image" Target="../media/image9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svg"/><Relationship Id="rId4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"/>
          <p:cNvSpPr>
            <a:spLocks noGrp="1" noChangeArrowheads="1"/>
          </p:cNvSpPr>
          <p:nvPr>
            <p:ph type="ctrTitle"/>
          </p:nvPr>
        </p:nvSpPr>
        <p:spPr>
          <a:xfrm>
            <a:off x="755576" y="1563638"/>
            <a:ext cx="7342560" cy="1152128"/>
          </a:xfrm>
        </p:spPr>
        <p:txBody>
          <a:bodyPr/>
          <a:lstStyle/>
          <a:p>
            <a:pPr>
              <a:defRPr/>
            </a:pPr>
            <a:r>
              <a:rPr lang="en-GB" b="1" dirty="0">
                <a:ea typeface="ＭＳ Ｐゴシック" pitchFamily="34" charset="-128"/>
              </a:rPr>
              <a:t>Assessing skills in SQE1 and SQE2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C8E4C5-1BBD-4E57-B630-6885D20A4C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GB" sz="4800" dirty="0"/>
          </a:p>
          <a:p>
            <a:pPr marL="0" indent="0" algn="ctr">
              <a:buNone/>
            </a:pPr>
            <a:r>
              <a:rPr lang="en-GB" sz="4800" dirty="0"/>
              <a:t>Any questions? </a:t>
            </a:r>
          </a:p>
        </p:txBody>
      </p:sp>
    </p:spTree>
    <p:extLst>
      <p:ext uri="{BB962C8B-B14F-4D97-AF65-F5344CB8AC3E}">
        <p14:creationId xmlns:p14="http://schemas.microsoft.com/office/powerpoint/2010/main" val="24022406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72ED97-F49F-4ED3-9F2F-082EACBA85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6050" y="195263"/>
            <a:ext cx="7395963" cy="857250"/>
          </a:xfrm>
        </p:spPr>
        <p:txBody>
          <a:bodyPr/>
          <a:lstStyle/>
          <a:p>
            <a:r>
              <a:rPr lang="en-GB" dirty="0"/>
              <a:t>Keep in touch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820E9B3-EA34-4370-BFC3-C1CB96E1E3B2}"/>
              </a:ext>
            </a:extLst>
          </p:cNvPr>
          <p:cNvSpPr txBox="1"/>
          <p:nvPr/>
        </p:nvSpPr>
        <p:spPr>
          <a:xfrm>
            <a:off x="91159" y="2982341"/>
            <a:ext cx="290378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100" dirty="0"/>
              <a:t>Send your queries to </a:t>
            </a:r>
            <a:r>
              <a:rPr lang="en-GB" sz="2100" dirty="0">
                <a:solidFill>
                  <a:srgbClr val="B10035"/>
                </a:solidFill>
              </a:rPr>
              <a:t>sqe@sra.org.uk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6407B90-76BE-4C66-8C52-FF840A675E9E}"/>
              </a:ext>
            </a:extLst>
          </p:cNvPr>
          <p:cNvSpPr txBox="1"/>
          <p:nvPr/>
        </p:nvSpPr>
        <p:spPr>
          <a:xfrm>
            <a:off x="3289448" y="2982341"/>
            <a:ext cx="256510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100" dirty="0"/>
              <a:t>SQE resources </a:t>
            </a:r>
            <a:r>
              <a:rPr lang="en-GB" sz="2100" dirty="0">
                <a:solidFill>
                  <a:srgbClr val="B10035"/>
                </a:solidFill>
              </a:rPr>
              <a:t>sra.org.uk/sqe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08D9FDB-5470-45AC-9F48-D3254CC7E135}"/>
              </a:ext>
            </a:extLst>
          </p:cNvPr>
          <p:cNvSpPr txBox="1"/>
          <p:nvPr/>
        </p:nvSpPr>
        <p:spPr>
          <a:xfrm>
            <a:off x="6528629" y="2931790"/>
            <a:ext cx="204676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100" dirty="0"/>
              <a:t>Join our SQE LinkedIn group</a:t>
            </a:r>
          </a:p>
        </p:txBody>
      </p:sp>
      <p:pic>
        <p:nvPicPr>
          <p:cNvPr id="10" name="Graphic 9" descr="Connections">
            <a:extLst>
              <a:ext uri="{FF2B5EF4-FFF2-40B4-BE49-F238E27FC236}">
                <a16:creationId xmlns:a16="http://schemas.microsoft.com/office/drawing/2014/main" id="{63B611C5-58B0-4140-B589-6E0A4F6711F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993388" y="1526575"/>
            <a:ext cx="1117250" cy="1117250"/>
          </a:xfrm>
          <a:prstGeom prst="rect">
            <a:avLst/>
          </a:prstGeom>
        </p:spPr>
      </p:pic>
      <p:pic>
        <p:nvPicPr>
          <p:cNvPr id="12" name="Graphic 11" descr="Programmer">
            <a:extLst>
              <a:ext uri="{FF2B5EF4-FFF2-40B4-BE49-F238E27FC236}">
                <a16:creationId xmlns:a16="http://schemas.microsoft.com/office/drawing/2014/main" id="{B95E2C4D-99D5-402D-9A8B-E03476DD4BC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39482" y="1413859"/>
            <a:ext cx="1207136" cy="1207136"/>
          </a:xfrm>
          <a:prstGeom prst="rect">
            <a:avLst/>
          </a:prstGeom>
        </p:spPr>
      </p:pic>
      <p:pic>
        <p:nvPicPr>
          <p:cNvPr id="14" name="Graphic 13" descr="Laptop">
            <a:extLst>
              <a:ext uri="{FF2B5EF4-FFF2-40B4-BE49-F238E27FC236}">
                <a16:creationId xmlns:a16="http://schemas.microsoft.com/office/drawing/2014/main" id="{AC440103-8CA8-43E7-A1C2-F297C2DB0E05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3965053" y="1512289"/>
            <a:ext cx="1139414" cy="11394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68094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6" y="195486"/>
            <a:ext cx="6265068" cy="857250"/>
          </a:xfrm>
        </p:spPr>
        <p:txBody>
          <a:bodyPr/>
          <a:lstStyle/>
          <a:p>
            <a:pPr eaLnBrk="1" hangingPunct="1"/>
            <a:r>
              <a:rPr lang="en-GB" dirty="0">
                <a:ea typeface="ＭＳ Ｐゴシック" pitchFamily="34" charset="-128"/>
              </a:rPr>
              <a:t>SQE skills – where are we?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28228" y="1203598"/>
            <a:ext cx="8087543" cy="3580656"/>
          </a:xfrm>
        </p:spPr>
        <p:txBody>
          <a:bodyPr/>
          <a:lstStyle/>
          <a:p>
            <a:r>
              <a:rPr lang="en-GB" sz="2200" dirty="0"/>
              <a:t>SQE1 pilot: what did we pilot?</a:t>
            </a:r>
          </a:p>
          <a:p>
            <a:pPr lvl="1"/>
            <a:r>
              <a:rPr lang="en-GB" sz="1800" dirty="0"/>
              <a:t>2 legal writing tasks and 1 legal research task</a:t>
            </a:r>
          </a:p>
          <a:p>
            <a:pPr lvl="1"/>
            <a:r>
              <a:rPr lang="en-GB" sz="1800" dirty="0"/>
              <a:t>Each candidate (for pilot purposes) did this twice</a:t>
            </a:r>
          </a:p>
          <a:p>
            <a:r>
              <a:rPr lang="en-GB" sz="2200" dirty="0"/>
              <a:t>SQE1 pilot: findings</a:t>
            </a:r>
          </a:p>
          <a:p>
            <a:pPr lvl="1"/>
            <a:r>
              <a:rPr lang="en-GB" sz="1800" dirty="0">
                <a:solidFill>
                  <a:schemeClr val="tx1"/>
                </a:solidFill>
              </a:rPr>
              <a:t>SQE1 skills model not defensible</a:t>
            </a:r>
            <a:endParaRPr lang="en-GB" sz="1800" strike="sngStrike" dirty="0">
              <a:solidFill>
                <a:schemeClr val="tx1"/>
              </a:solidFill>
            </a:endParaRPr>
          </a:p>
          <a:p>
            <a:pPr lvl="1"/>
            <a:r>
              <a:rPr lang="en-GB" sz="1800" dirty="0">
                <a:solidFill>
                  <a:schemeClr val="tx1"/>
                </a:solidFill>
              </a:rPr>
              <a:t>Insufficiently reliable or accurate</a:t>
            </a:r>
          </a:p>
          <a:p>
            <a:pPr lvl="1"/>
            <a:r>
              <a:rPr lang="en-GB" sz="1800" dirty="0">
                <a:solidFill>
                  <a:schemeClr val="tx1"/>
                </a:solidFill>
              </a:rPr>
              <a:t>An unclear standard: “Threshold skill level to enable candidates to work effectively in professional legal services in an unqualified capacity”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2200" dirty="0"/>
              <a:t>Now seeking stakeholder views on skills across SQE1 and 2</a:t>
            </a:r>
          </a:p>
          <a:p>
            <a:endParaRPr lang="en-GB" dirty="0"/>
          </a:p>
          <a:p>
            <a:pPr lvl="1"/>
            <a:endParaRPr lang="en-GB" sz="1800" dirty="0"/>
          </a:p>
          <a:p>
            <a:endParaRPr lang="en-GB" dirty="0">
              <a:ea typeface="ＭＳ Ｐゴシック" pitchFamily="34" charset="-128"/>
            </a:endParaRPr>
          </a:p>
          <a:p>
            <a:pPr eaLnBrk="1" hangingPunct="1"/>
            <a:endParaRPr lang="en-GB" dirty="0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096448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374359" y="130324"/>
            <a:ext cx="6264696" cy="857250"/>
          </a:xfrm>
        </p:spPr>
        <p:txBody>
          <a:bodyPr/>
          <a:lstStyle/>
          <a:p>
            <a:pPr eaLnBrk="1" hangingPunct="1"/>
            <a:r>
              <a:rPr lang="en-GB" dirty="0">
                <a:ea typeface="ＭＳ Ｐゴシック" pitchFamily="34" charset="-128"/>
              </a:rPr>
              <a:t>The assessment – a reminder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0779400"/>
              </p:ext>
            </p:extLst>
          </p:nvPr>
        </p:nvGraphicFramePr>
        <p:xfrm>
          <a:off x="359532" y="987574"/>
          <a:ext cx="8388932" cy="39425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8932">
                  <a:extLst>
                    <a:ext uri="{9D8B030D-6E8A-4147-A177-3AD203B41FA5}">
                      <a16:colId xmlns:a16="http://schemas.microsoft.com/office/drawing/2014/main" val="586498484"/>
                    </a:ext>
                  </a:extLst>
                </a:gridCol>
              </a:tblGrid>
              <a:tr h="3764262">
                <a:tc>
                  <a:txBody>
                    <a:bodyPr/>
                    <a:lstStyle/>
                    <a:p>
                      <a:pPr marL="0" indent="0" algn="l" defTabSz="914400" rtl="0" eaLnBrk="1" latinLnBrk="0" hangingPunct="1">
                        <a:lnSpc>
                          <a:spcPct val="70000"/>
                        </a:lnSpc>
                        <a:spcBef>
                          <a:spcPts val="0"/>
                        </a:spcBef>
                        <a:buClr>
                          <a:srgbClr val="9E1B34"/>
                        </a:buClr>
                        <a:buFont typeface="Arial" panose="020B0604020202020204" pitchFamily="34" charset="0"/>
                        <a:buNone/>
                      </a:pPr>
                      <a:endParaRPr lang="en-GB" sz="2400" b="1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indent="0" algn="l" defTabSz="914400" rtl="0" eaLnBrk="1" latinLnBrk="0" hangingPunct="1">
                        <a:lnSpc>
                          <a:spcPct val="70000"/>
                        </a:lnSpc>
                        <a:spcBef>
                          <a:spcPts val="0"/>
                        </a:spcBef>
                        <a:buClr>
                          <a:srgbClr val="9E1B34"/>
                        </a:buClr>
                        <a:buFont typeface="Arial" panose="020B0604020202020204" pitchFamily="34" charset="0"/>
                        <a:buNone/>
                      </a:pPr>
                      <a:r>
                        <a:rPr lang="en-GB" sz="2400" b="1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SQE1</a:t>
                      </a:r>
                    </a:p>
                    <a:p>
                      <a:pPr marL="0" indent="0" algn="l" defTabSz="914400" rtl="0" eaLnBrk="1" latinLnBrk="0" hangingPunct="1">
                        <a:lnSpc>
                          <a:spcPct val="70000"/>
                        </a:lnSpc>
                        <a:spcBef>
                          <a:spcPts val="0"/>
                        </a:spcBef>
                        <a:buClr>
                          <a:srgbClr val="9E1B34"/>
                        </a:buClr>
                        <a:buFont typeface="Arial" panose="020B0604020202020204" pitchFamily="34" charset="0"/>
                        <a:buNone/>
                      </a:pPr>
                      <a:endParaRPr lang="en-GB" sz="2400" b="1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indent="0" algn="l" defTabSz="914400" rtl="0" eaLnBrk="1" latinLnBrk="0" hangingPunct="1">
                        <a:lnSpc>
                          <a:spcPct val="70000"/>
                        </a:lnSpc>
                        <a:spcBef>
                          <a:spcPts val="0"/>
                        </a:spcBef>
                        <a:buClr>
                          <a:srgbClr val="9E1B34"/>
                        </a:buClr>
                        <a:buFont typeface="Arial" panose="020B0604020202020204" pitchFamily="34" charset="0"/>
                        <a:buNone/>
                      </a:pPr>
                      <a:r>
                        <a:rPr lang="en-GB" sz="2400" b="1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Functioning Legal Knowledge Assessments</a:t>
                      </a:r>
                    </a:p>
                    <a:p>
                      <a:pPr marL="0" indent="0" algn="l" defTabSz="914400" rtl="0" eaLnBrk="1" latinLnBrk="0" hangingPunct="1">
                        <a:lnSpc>
                          <a:spcPct val="70000"/>
                        </a:lnSpc>
                        <a:spcBef>
                          <a:spcPts val="0"/>
                        </a:spcBef>
                        <a:buClr>
                          <a:srgbClr val="9E1B34"/>
                        </a:buClr>
                        <a:buFont typeface="Arial" panose="020B0604020202020204" pitchFamily="34" charset="0"/>
                        <a:buNone/>
                      </a:pPr>
                      <a:endParaRPr lang="en-GB" sz="2400" b="1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285750" lvl="0" indent="-285750">
                        <a:buClr>
                          <a:srgbClr val="9E1B34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en-GB" sz="2000" b="0" i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Substantive and procedural law: includes all QLD/CPE foundation subjects and LPC core subjects</a:t>
                      </a:r>
                    </a:p>
                    <a:p>
                      <a:pPr marL="285750" lvl="0" indent="-285750">
                        <a:buClr>
                          <a:srgbClr val="9E1B34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en-GB" sz="2000" b="0" i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Test of application of fundamental legal principles</a:t>
                      </a:r>
                    </a:p>
                    <a:p>
                      <a:pPr marL="285750" lvl="0" indent="-285750">
                        <a:buClr>
                          <a:srgbClr val="9E1B34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en-GB" sz="2000" b="0" i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Computer-based assessment</a:t>
                      </a:r>
                    </a:p>
                    <a:p>
                      <a:pPr marL="457200" lvl="1" indent="0">
                        <a:buClr>
                          <a:srgbClr val="9E1B34"/>
                        </a:buClr>
                        <a:buFont typeface="Arial" panose="020B0604020202020204" pitchFamily="34" charset="0"/>
                        <a:buNone/>
                      </a:pPr>
                      <a:endParaRPr lang="en-GB" sz="24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indent="0" algn="l" defTabSz="914400" rtl="0" eaLnBrk="1" latinLnBrk="0" hangingPunct="1">
                        <a:lnSpc>
                          <a:spcPct val="70000"/>
                        </a:lnSpc>
                        <a:spcBef>
                          <a:spcPts val="0"/>
                        </a:spcBef>
                        <a:buClr>
                          <a:srgbClr val="9E1B34"/>
                        </a:buClr>
                        <a:buFont typeface="Arial" panose="020B0604020202020204" pitchFamily="34" charset="0"/>
                        <a:buNone/>
                      </a:pPr>
                      <a:endParaRPr lang="en-GB" sz="2400" b="1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indent="0" algn="l" defTabSz="914400" rtl="0" eaLnBrk="1" latinLnBrk="0" hangingPunct="1">
                        <a:lnSpc>
                          <a:spcPct val="70000"/>
                        </a:lnSpc>
                        <a:spcBef>
                          <a:spcPts val="0"/>
                        </a:spcBef>
                        <a:buClr>
                          <a:srgbClr val="9E1B34"/>
                        </a:buClr>
                        <a:buFont typeface="Arial" panose="020B0604020202020204" pitchFamily="34" charset="0"/>
                        <a:buNone/>
                      </a:pPr>
                      <a:r>
                        <a:rPr lang="en-GB" sz="2400" b="1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Possible </a:t>
                      </a:r>
                      <a:r>
                        <a:rPr lang="en-GB" sz="2400" b="1" strike="noStrike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Practical </a:t>
                      </a:r>
                      <a:r>
                        <a:rPr lang="en-GB" sz="2400" b="1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Legal Skills Assessment  </a:t>
                      </a:r>
                    </a:p>
                    <a:p>
                      <a:pPr marL="0" indent="0" algn="l" defTabSz="914400" rtl="0" eaLnBrk="1" latinLnBrk="0" hangingPunct="1">
                        <a:lnSpc>
                          <a:spcPct val="70000"/>
                        </a:lnSpc>
                        <a:spcBef>
                          <a:spcPts val="0"/>
                        </a:spcBef>
                        <a:buClr>
                          <a:srgbClr val="9E1B34"/>
                        </a:buClr>
                        <a:buFont typeface="Arial" panose="020B0604020202020204" pitchFamily="34" charset="0"/>
                        <a:buNone/>
                      </a:pPr>
                      <a:endParaRPr lang="en-GB" sz="2400" b="1" kern="1200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342900" indent="-342900" algn="l" defTabSz="914400" rtl="0" eaLnBrk="1" latinLnBrk="0" hangingPunct="1">
                        <a:lnSpc>
                          <a:spcPct val="70000"/>
                        </a:lnSpc>
                        <a:spcBef>
                          <a:spcPts val="0"/>
                        </a:spcBef>
                        <a:buClr>
                          <a:srgbClr val="9E1B34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en-GB" sz="20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Legal writing, research or case analysis?</a:t>
                      </a:r>
                      <a:endParaRPr lang="en-GB" sz="16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605842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606057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377534" y="156297"/>
            <a:ext cx="6624736" cy="857250"/>
          </a:xfrm>
        </p:spPr>
        <p:txBody>
          <a:bodyPr/>
          <a:lstStyle/>
          <a:p>
            <a:pPr eaLnBrk="1" hangingPunct="1"/>
            <a:r>
              <a:rPr lang="en-GB" dirty="0">
                <a:ea typeface="ＭＳ Ｐゴシック" pitchFamily="34" charset="-128"/>
              </a:rPr>
              <a:t>The assessment – a reminder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1875783"/>
              </p:ext>
            </p:extLst>
          </p:nvPr>
        </p:nvGraphicFramePr>
        <p:xfrm>
          <a:off x="377534" y="1059582"/>
          <a:ext cx="8388932" cy="38884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8932">
                  <a:extLst>
                    <a:ext uri="{9D8B030D-6E8A-4147-A177-3AD203B41FA5}">
                      <a16:colId xmlns:a16="http://schemas.microsoft.com/office/drawing/2014/main" val="586498484"/>
                    </a:ext>
                  </a:extLst>
                </a:gridCol>
              </a:tblGrid>
              <a:tr h="388843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7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9E1B34"/>
                        </a:buClr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GB" sz="1600" b="1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7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9E1B34"/>
                        </a:buClr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2400" b="1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SQE2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7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9E1B34"/>
                        </a:buClr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GB" sz="2400" b="1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indent="0" algn="l" defTabSz="914400" rtl="0" eaLnBrk="1" latinLnBrk="0" hangingPunct="1">
                        <a:lnSpc>
                          <a:spcPct val="70000"/>
                        </a:lnSpc>
                        <a:spcBef>
                          <a:spcPts val="0"/>
                        </a:spcBef>
                        <a:buClr>
                          <a:srgbClr val="9E1B34"/>
                        </a:buClr>
                        <a:buFont typeface="Arial" panose="020B0604020202020204" pitchFamily="34" charset="0"/>
                        <a:buNone/>
                      </a:pPr>
                      <a:r>
                        <a:rPr lang="en-GB" sz="2400" b="1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Practical Legal Skills Assessments</a:t>
                      </a:r>
                    </a:p>
                    <a:p>
                      <a:pPr marL="0" indent="0" algn="l" defTabSz="914400" rtl="0" eaLnBrk="1" latinLnBrk="0" hangingPunct="1">
                        <a:lnSpc>
                          <a:spcPct val="70000"/>
                        </a:lnSpc>
                        <a:spcBef>
                          <a:spcPts val="0"/>
                        </a:spcBef>
                        <a:buClr>
                          <a:srgbClr val="9E1B34"/>
                        </a:buClr>
                        <a:buFont typeface="Arial" panose="020B0604020202020204" pitchFamily="34" charset="0"/>
                        <a:buNone/>
                      </a:pPr>
                      <a:endParaRPr lang="en-GB" sz="2000" b="1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indent="0" algn="l" defTabSz="914400" rtl="0" eaLnBrk="1" latinLnBrk="0" hangingPunct="1">
                        <a:lnSpc>
                          <a:spcPct val="70000"/>
                        </a:lnSpc>
                        <a:spcBef>
                          <a:spcPts val="0"/>
                        </a:spcBef>
                        <a:buClr>
                          <a:srgbClr val="9E1B34"/>
                        </a:buClr>
                        <a:buFont typeface="Arial" panose="020B0604020202020204" pitchFamily="34" charset="0"/>
                        <a:buNone/>
                      </a:pPr>
                      <a:endParaRPr lang="en-GB" sz="2000" b="1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742950" lvl="1" indent="-285750">
                        <a:buClr>
                          <a:srgbClr val="9E1B34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en-GB" sz="2000" b="0" i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Client interviewing, completion of attendance note, advocacy, case and matter analysis, legal research, legal writing and</a:t>
                      </a:r>
                      <a:r>
                        <a:rPr lang="en-GB" sz="2000" b="0" i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2000" b="0" i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legal drafting</a:t>
                      </a:r>
                    </a:p>
                    <a:p>
                      <a:pPr marL="7429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9E1B34"/>
                        </a:buClr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2000" b="0" i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Criminal Practice, Dispute Resolution, Property, Wills and the Administration of Estates, Business Practice</a:t>
                      </a:r>
                    </a:p>
                    <a:p>
                      <a:pPr marL="7429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9E1B34"/>
                        </a:buClr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2000" b="0" i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Simulated role plays/written tasks</a:t>
                      </a:r>
                    </a:p>
                    <a:p>
                      <a:pPr marL="7429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9E1B34"/>
                        </a:buClr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2000" b="0" i="0" strike="noStrike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Pilot will test different options for SQE2 design</a:t>
                      </a:r>
                      <a:endParaRPr lang="en-GB" sz="2000" b="0" i="0" strike="sngStrike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742950" lvl="1" indent="-285750">
                        <a:buClr>
                          <a:srgbClr val="9E1B34"/>
                        </a:buClr>
                        <a:buFont typeface="Arial" panose="020B0604020202020204" pitchFamily="34" charset="0"/>
                        <a:buChar char="•"/>
                      </a:pPr>
                      <a:endParaRPr lang="en-GB" sz="16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605842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875810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246E90-A66D-4B0C-978A-FDCF5147CA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0824" y="195263"/>
            <a:ext cx="6841455" cy="857250"/>
          </a:xfrm>
        </p:spPr>
        <p:txBody>
          <a:bodyPr/>
          <a:lstStyle/>
          <a:p>
            <a:r>
              <a:rPr lang="en-GB" dirty="0"/>
              <a:t>Skills assessment design questions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B94235-41EA-4EE1-B4F8-9AAB7E1598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>
                <a:solidFill>
                  <a:schemeClr val="tx1"/>
                </a:solidFill>
              </a:rPr>
              <a:t>Should we assess skills in SQE1 or is assessment at SQE2 sufficient?</a:t>
            </a:r>
          </a:p>
          <a:p>
            <a:endParaRPr lang="en-GB" dirty="0">
              <a:solidFill>
                <a:schemeClr val="tx1"/>
              </a:solidFill>
            </a:endParaRPr>
          </a:p>
          <a:p>
            <a:r>
              <a:rPr lang="en-GB" dirty="0">
                <a:solidFill>
                  <a:schemeClr val="tx1"/>
                </a:solidFill>
              </a:rPr>
              <a:t>Should there be a choice of contexts in which legal skills are assessed in SQE2? Alternatively, should all candidates take the same assessment, or a combination?</a:t>
            </a:r>
          </a:p>
        </p:txBody>
      </p:sp>
    </p:spTree>
    <p:extLst>
      <p:ext uri="{BB962C8B-B14F-4D97-AF65-F5344CB8AC3E}">
        <p14:creationId xmlns:p14="http://schemas.microsoft.com/office/powerpoint/2010/main" val="13131713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195486"/>
            <a:ext cx="6552728" cy="857250"/>
          </a:xfrm>
        </p:spPr>
        <p:txBody>
          <a:bodyPr/>
          <a:lstStyle/>
          <a:p>
            <a:r>
              <a:rPr lang="en-GB" dirty="0"/>
              <a:t>Options for SQE1 skills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7" y="1131590"/>
            <a:ext cx="8569647" cy="3645198"/>
          </a:xfrm>
        </p:spPr>
        <p:txBody>
          <a:bodyPr/>
          <a:lstStyle/>
          <a:p>
            <a:pPr marL="0" indent="0">
              <a:buNone/>
            </a:pPr>
            <a:r>
              <a:rPr lang="en-GB" b="1" dirty="0"/>
              <a:t>Option 1</a:t>
            </a:r>
            <a:r>
              <a:rPr lang="en-GB" dirty="0"/>
              <a:t>: </a:t>
            </a:r>
          </a:p>
          <a:p>
            <a:r>
              <a:rPr lang="en-GB" sz="2200" dirty="0"/>
              <a:t>No skills in SQE1 - assess skills only in SQE2</a:t>
            </a:r>
          </a:p>
          <a:p>
            <a:endParaRPr lang="en-GB" dirty="0"/>
          </a:p>
          <a:p>
            <a:pPr marL="0" indent="0">
              <a:buNone/>
            </a:pPr>
            <a:r>
              <a:rPr lang="en-GB" b="1" dirty="0"/>
              <a:t>Option 2</a:t>
            </a:r>
            <a:r>
              <a:rPr lang="en-GB" dirty="0"/>
              <a:t>:  </a:t>
            </a:r>
          </a:p>
          <a:p>
            <a:r>
              <a:rPr lang="en-GB" sz="2200" dirty="0">
                <a:solidFill>
                  <a:schemeClr val="tx1"/>
                </a:solidFill>
              </a:rPr>
              <a:t>FLK 1 (90% marks) + written skills exercise (10% marks) =  single pass fail point</a:t>
            </a:r>
          </a:p>
          <a:p>
            <a:r>
              <a:rPr lang="en-GB" sz="2200" dirty="0">
                <a:solidFill>
                  <a:schemeClr val="tx1"/>
                </a:solidFill>
              </a:rPr>
              <a:t>FLK 2  (90% marks) + written skills exercise (10% marks) =  single pass fail point</a:t>
            </a:r>
          </a:p>
          <a:p>
            <a:r>
              <a:rPr lang="en-GB" sz="2200" dirty="0">
                <a:solidFill>
                  <a:schemeClr val="tx1"/>
                </a:solidFill>
              </a:rPr>
              <a:t>Written skills exercise set at admission standard</a:t>
            </a:r>
          </a:p>
          <a:p>
            <a:pPr marL="457200" lvl="1" indent="0">
              <a:buNone/>
            </a:pPr>
            <a:endParaRPr lang="en-US" sz="1400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09197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>
          <a:xfrm>
            <a:off x="323528" y="195486"/>
            <a:ext cx="4895850" cy="857250"/>
          </a:xfrm>
        </p:spPr>
        <p:txBody>
          <a:bodyPr/>
          <a:lstStyle/>
          <a:p>
            <a:r>
              <a:rPr lang="en-US" dirty="0">
                <a:ea typeface="ＭＳ Ｐゴシック" pitchFamily="34" charset="-128"/>
              </a:rPr>
              <a:t>Views?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ea typeface="ＭＳ Ｐゴシック" pitchFamily="34" charset="-128"/>
              </a:rPr>
              <a:t>Analysis of these alternative options:</a:t>
            </a:r>
          </a:p>
          <a:p>
            <a:endParaRPr lang="en-US" dirty="0">
              <a:ea typeface="ＭＳ Ｐゴシック" pitchFamily="34" charset="-128"/>
            </a:endParaRPr>
          </a:p>
          <a:p>
            <a:r>
              <a:rPr lang="en-US" dirty="0">
                <a:ea typeface="ＭＳ Ｐゴシック" pitchFamily="34" charset="-128"/>
              </a:rPr>
              <a:t>Advantages</a:t>
            </a:r>
          </a:p>
          <a:p>
            <a:r>
              <a:rPr lang="en-US" dirty="0">
                <a:ea typeface="ＭＳ Ｐゴシック" pitchFamily="34" charset="-128"/>
              </a:rPr>
              <a:t>Disadvantages</a:t>
            </a:r>
          </a:p>
          <a:p>
            <a:r>
              <a:rPr lang="en-US" dirty="0">
                <a:ea typeface="ＭＳ Ｐゴシック" pitchFamily="34" charset="-128"/>
              </a:rPr>
              <a:t>Mitigations</a:t>
            </a:r>
          </a:p>
          <a:p>
            <a:r>
              <a:rPr lang="en-US" dirty="0">
                <a:ea typeface="ＭＳ Ｐゴシック" pitchFamily="34" charset="-128"/>
              </a:rPr>
              <a:t>Market impacts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8D11E4-63EA-4905-A7C1-2E33534B0B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0824" y="195263"/>
            <a:ext cx="6841455" cy="857250"/>
          </a:xfrm>
        </p:spPr>
        <p:txBody>
          <a:bodyPr/>
          <a:lstStyle/>
          <a:p>
            <a:r>
              <a:rPr lang="en-GB" dirty="0"/>
              <a:t>Models being piloted for SQE2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93F5E7-7628-4B79-AD29-58E05AB9C7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0825" y="1052513"/>
            <a:ext cx="8642350" cy="3724275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GB" sz="1800" dirty="0">
                <a:solidFill>
                  <a:schemeClr val="tx1"/>
                </a:solidFill>
              </a:rPr>
              <a:t>Specialisms only: candidates take legal skills assessments in two contexts of their choice, from: Civil Litigation; Criminal Litigation; Company/Commercial; Property Law and Practice; Wills and Probate. </a:t>
            </a:r>
          </a:p>
          <a:p>
            <a:pPr marL="457200" indent="-457200">
              <a:buFont typeface="+mj-lt"/>
              <a:buAutoNum type="arabicPeriod"/>
            </a:pPr>
            <a:endParaRPr lang="en-GB" sz="1800" dirty="0">
              <a:solidFill>
                <a:schemeClr val="tx1"/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en-GB" sz="1800" dirty="0">
                <a:solidFill>
                  <a:schemeClr val="tx1"/>
                </a:solidFill>
              </a:rPr>
              <a:t>Uniform exam: all candidates take the same exam, which samples across all legal skills and all contexts.</a:t>
            </a:r>
          </a:p>
          <a:p>
            <a:pPr marL="457200" indent="-457200">
              <a:buFont typeface="+mj-lt"/>
              <a:buAutoNum type="arabicPeriod"/>
            </a:pPr>
            <a:endParaRPr lang="en-GB" sz="1800" dirty="0">
              <a:solidFill>
                <a:schemeClr val="tx1"/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en-GB" sz="1800" dirty="0">
                <a:solidFill>
                  <a:schemeClr val="tx1"/>
                </a:solidFill>
              </a:rPr>
              <a:t>A combination: candidates have their legal skills assessed through an exam combining one context of their choice with a sample of all skills and all contexts</a:t>
            </a:r>
          </a:p>
          <a:p>
            <a:endParaRPr lang="en-GB" sz="1800" dirty="0">
              <a:solidFill>
                <a:schemeClr val="tx1"/>
              </a:solidFill>
            </a:endParaRPr>
          </a:p>
          <a:p>
            <a:r>
              <a:rPr lang="en-GB" sz="1800" dirty="0">
                <a:solidFill>
                  <a:schemeClr val="tx1"/>
                </a:solidFill>
              </a:rPr>
              <a:t>In all of these options questions are designed to test fundamental legal principles a solicitor should know; not detail which might be looked up. </a:t>
            </a:r>
          </a:p>
        </p:txBody>
      </p:sp>
    </p:spTree>
    <p:extLst>
      <p:ext uri="{BB962C8B-B14F-4D97-AF65-F5344CB8AC3E}">
        <p14:creationId xmlns:p14="http://schemas.microsoft.com/office/powerpoint/2010/main" val="7243831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7AD0B8-0C54-4C87-83CE-19C0F6BD5A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0824" y="195263"/>
            <a:ext cx="6265391" cy="857250"/>
          </a:xfrm>
        </p:spPr>
        <p:txBody>
          <a:bodyPr/>
          <a:lstStyle/>
          <a:p>
            <a:r>
              <a:rPr lang="en-GB" dirty="0"/>
              <a:t>SQE2 skills questions to discuss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A12CA6-01E0-4BF2-97E7-0967AE9795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0824" y="1203598"/>
            <a:ext cx="8642350" cy="3357563"/>
          </a:xfrm>
        </p:spPr>
        <p:txBody>
          <a:bodyPr/>
          <a:lstStyle/>
          <a:p>
            <a:pPr marL="0" indent="0">
              <a:buNone/>
            </a:pPr>
            <a:r>
              <a:rPr lang="en-GB" sz="2200" dirty="0"/>
              <a:t>Pilot is exploring optionality and comparability: principle of fairness</a:t>
            </a:r>
          </a:p>
          <a:p>
            <a:pPr>
              <a:buFont typeface="+mj-lt"/>
              <a:buAutoNum type="arabicPeriod"/>
            </a:pPr>
            <a:endParaRPr lang="en-GB" sz="1800" dirty="0"/>
          </a:p>
          <a:p>
            <a:pPr>
              <a:buFont typeface="+mj-lt"/>
              <a:buAutoNum type="arabicPeriod"/>
            </a:pPr>
            <a:r>
              <a:rPr lang="en-GB" sz="1400" dirty="0"/>
              <a:t>Given the specialised nature of the solicitors profession and the generic nature of the qualification, is a specialised or a uniform exam more appropriate?</a:t>
            </a:r>
          </a:p>
          <a:p>
            <a:pPr>
              <a:buFont typeface="+mj-lt"/>
              <a:buAutoNum type="arabicPeriod"/>
            </a:pPr>
            <a:r>
              <a:rPr lang="en-GB" sz="1400" dirty="0"/>
              <a:t>Does it matter if the consequence of setting an exam where candidates take different specialisms results in a standard which is not uniform across all specialisms and therefore for all candidates?</a:t>
            </a:r>
          </a:p>
          <a:p>
            <a:pPr>
              <a:buFont typeface="+mj-lt"/>
              <a:buAutoNum type="arabicPeriod"/>
            </a:pPr>
            <a:r>
              <a:rPr lang="en-GB" sz="1400" dirty="0"/>
              <a:t>Does a uniform exam make it harder to prepare through qualifying work experience or are legal skills a generic addition to knowledge covered in the MCT?</a:t>
            </a:r>
          </a:p>
          <a:p>
            <a:pPr>
              <a:buFont typeface="+mj-lt"/>
              <a:buAutoNum type="arabicPeriod"/>
            </a:pPr>
            <a:r>
              <a:rPr lang="en-GB" sz="1400" dirty="0"/>
              <a:t>How might the three options affect the qualifying work experience you offer through your law clinics?</a:t>
            </a:r>
          </a:p>
          <a:p>
            <a:pPr>
              <a:buFont typeface="+mj-lt"/>
              <a:buAutoNum type="arabicPeriod"/>
            </a:pPr>
            <a:r>
              <a:rPr lang="en-GB" sz="1400" dirty="0"/>
              <a:t>How might these options affect the SQE preparatory training you offer either for SQE1 or SQE2?</a:t>
            </a:r>
          </a:p>
          <a:p>
            <a:pPr>
              <a:buFont typeface="+mj-lt"/>
              <a:buAutoNum type="arabicPeriod"/>
            </a:pPr>
            <a:r>
              <a:rPr lang="en-GB" sz="1400" dirty="0"/>
              <a:t>Would you need to supplement qualifying work experience  with training for SQE2 for all or only some of these options? </a:t>
            </a:r>
          </a:p>
          <a:p>
            <a:pPr>
              <a:buFont typeface="+mj-lt"/>
              <a:buAutoNum type="arabicPeriod"/>
            </a:pPr>
            <a:r>
              <a:rPr lang="en-GB" sz="1400" dirty="0"/>
              <a:t>What legal materials should be provided to candidates for SQE2 (given exercises test broad principles not detail) and does the extent of legal materials provided affect your views? </a:t>
            </a:r>
          </a:p>
          <a:p>
            <a:pPr>
              <a:buFont typeface="+mj-lt"/>
              <a:buAutoNum type="arabicPeriod"/>
            </a:pPr>
            <a:endParaRPr lang="en-GB" sz="1800" dirty="0"/>
          </a:p>
          <a:p>
            <a:pPr marL="0" indent="0" fontAlgn="ctr">
              <a:buNone/>
            </a:pPr>
            <a:endParaRPr lang="en-GB" sz="2000" strike="sngStrike" dirty="0"/>
          </a:p>
          <a:p>
            <a:pPr fontAlgn="ctr"/>
            <a:endParaRPr lang="en-GB" sz="2000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76371254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26324241-572E-415B-9AB7-2E460DB26ADD}" vid="{5CADC050-99BA-4224-B269-06E1C096CAE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8B5FD6189B35E45A52473BCEB7E328A" ma:contentTypeVersion="9" ma:contentTypeDescription="Create a new document." ma:contentTypeScope="" ma:versionID="4101394e0d217d323af1a7e05c621c14">
  <xsd:schema xmlns:xsd="http://www.w3.org/2001/XMLSchema" xmlns:xs="http://www.w3.org/2001/XMLSchema" xmlns:p="http://schemas.microsoft.com/office/2006/metadata/properties" xmlns:ns3="034f807c-094b-4332-935f-00b24bf8c526" xmlns:ns4="c93b9354-0d01-4804-bd3d-18adf0c4c298" targetNamespace="http://schemas.microsoft.com/office/2006/metadata/properties" ma:root="true" ma:fieldsID="793eba7425c3523cd54068557ffa8f70" ns3:_="" ns4:_="">
    <xsd:import namespace="034f807c-094b-4332-935f-00b24bf8c526"/>
    <xsd:import namespace="c93b9354-0d01-4804-bd3d-18adf0c4c298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Location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34f807c-094b-4332-935f-00b24bf8c52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description="" ma:internalName="MediaServiceAutoTags" ma:readOnly="true">
      <xsd:simpleType>
        <xsd:restriction base="dms:Text"/>
      </xsd:simpleType>
    </xsd:element>
    <xsd:element name="MediaServiceLocation" ma:index="15" nillable="true" ma:displayName="MediaServiceLocation" ma:internalName="MediaServiceLocatio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93b9354-0d01-4804-bd3d-18adf0c4c298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4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19B82F1-3D9C-4341-BDD3-4D533663ED1C}">
  <ds:schemaRefs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c93b9354-0d01-4804-bd3d-18adf0c4c298"/>
    <ds:schemaRef ds:uri="http://purl.org/dc/elements/1.1/"/>
    <ds:schemaRef ds:uri="034f807c-094b-4332-935f-00b24bf8c526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9D8004E2-55BD-4DA9-8C53-3B6FFBEF500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4831ECB-A345-4F71-897E-F3AA0912E07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34f807c-094b-4332-935f-00b24bf8c526"/>
    <ds:schemaRef ds:uri="c93b9354-0d01-4804-bd3d-18adf0c4c29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SRA Template</Template>
  <TotalTime>3606</TotalTime>
  <Words>529</Words>
  <Application>Microsoft Office PowerPoint</Application>
  <PresentationFormat>On-screen Show (16:9)</PresentationFormat>
  <Paragraphs>84</Paragraphs>
  <Slides>11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Arial</vt:lpstr>
      <vt:lpstr>Calibri</vt:lpstr>
      <vt:lpstr>Default Design</vt:lpstr>
      <vt:lpstr>Assessing skills in SQE1 and SQE2 </vt:lpstr>
      <vt:lpstr>SQE skills – where are we?</vt:lpstr>
      <vt:lpstr>The assessment – a reminder</vt:lpstr>
      <vt:lpstr>The assessment – a reminder</vt:lpstr>
      <vt:lpstr>Skills assessment design questions</vt:lpstr>
      <vt:lpstr>Options for SQE1 skills</vt:lpstr>
      <vt:lpstr>Views?</vt:lpstr>
      <vt:lpstr>Models being piloted for SQE2</vt:lpstr>
      <vt:lpstr>SQE2 skills questions to discuss</vt:lpstr>
      <vt:lpstr>PowerPoint Presentation</vt:lpstr>
      <vt:lpstr>Keep in touch</vt:lpstr>
    </vt:vector>
  </TitlesOfParts>
  <Company>LAW SOCIETY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of presentation - 32pt Arial</dc:title>
  <dc:creator>Julie Brannan</dc:creator>
  <cp:lastModifiedBy>Sarah-Jane Dean</cp:lastModifiedBy>
  <cp:revision>36</cp:revision>
  <dcterms:created xsi:type="dcterms:W3CDTF">2019-08-30T14:42:21Z</dcterms:created>
  <dcterms:modified xsi:type="dcterms:W3CDTF">2019-12-16T13:47:21Z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0x01010068B5FD6189B35E45A52473BCEB7E328A</vt:lpwstr>
  </property>
</Properties>
</file>