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1" r:id="rId5"/>
    <p:sldId id="974" r:id="rId6"/>
    <p:sldId id="707" r:id="rId7"/>
    <p:sldId id="977" r:id="rId8"/>
    <p:sldId id="980" r:id="rId9"/>
    <p:sldId id="263" r:id="rId10"/>
    <p:sldId id="262" r:id="rId11"/>
    <p:sldId id="979" r:id="rId12"/>
    <p:sldId id="973" r:id="rId13"/>
    <p:sldId id="978" r:id="rId14"/>
    <p:sldId id="748" r:id="rId15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ileen Fry" initials="E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46" d="100"/>
          <a:sy n="146" d="100"/>
        </p:scale>
        <p:origin x="552" y="108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2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008DE-72E5-47AA-BFC8-9DB402FF2282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F00C8-9B50-4F65-86D2-D5839DE4A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75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EBB798-73D6-44C7-A966-A5E541E3F2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2420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EBB798-73D6-44C7-A966-A5E541E3F2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8599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576" y="1563638"/>
            <a:ext cx="7342560" cy="1152128"/>
          </a:xfrm>
        </p:spPr>
        <p:txBody>
          <a:bodyPr/>
          <a:lstStyle/>
          <a:p>
            <a:pPr>
              <a:defRPr/>
            </a:pPr>
            <a:r>
              <a:rPr lang="en-GB" b="1" dirty="0">
                <a:ea typeface="ＭＳ Ｐゴシック" pitchFamily="34" charset="-128"/>
              </a:rPr>
              <a:t>Assessing skills in SQE1 and SQE2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8E4C5-1BBD-4E57-B630-6885D20A4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4800" dirty="0"/>
          </a:p>
          <a:p>
            <a:pPr marL="0" indent="0" algn="ctr">
              <a:buNone/>
            </a:pPr>
            <a:r>
              <a:rPr lang="en-GB" sz="4800" dirty="0"/>
              <a:t>Any questions? </a:t>
            </a:r>
          </a:p>
        </p:txBody>
      </p:sp>
    </p:spTree>
    <p:extLst>
      <p:ext uri="{BB962C8B-B14F-4D97-AF65-F5344CB8AC3E}">
        <p14:creationId xmlns:p14="http://schemas.microsoft.com/office/powerpoint/2010/main" val="2402240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ED97-F49F-4ED3-9F2F-082EACBA8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50" y="195263"/>
            <a:ext cx="7395963" cy="857250"/>
          </a:xfrm>
        </p:spPr>
        <p:txBody>
          <a:bodyPr/>
          <a:lstStyle/>
          <a:p>
            <a:r>
              <a:rPr lang="en-GB" dirty="0"/>
              <a:t>Keep in touch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20E9B3-EA34-4370-BFC3-C1CB96E1E3B2}"/>
              </a:ext>
            </a:extLst>
          </p:cNvPr>
          <p:cNvSpPr txBox="1"/>
          <p:nvPr/>
        </p:nvSpPr>
        <p:spPr>
          <a:xfrm>
            <a:off x="91159" y="2982341"/>
            <a:ext cx="29037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/>
              <a:t>Send your queries to </a:t>
            </a:r>
            <a:r>
              <a:rPr lang="en-GB" sz="2100" dirty="0">
                <a:solidFill>
                  <a:srgbClr val="B10035"/>
                </a:solidFill>
              </a:rPr>
              <a:t>sqe@sra.org.uk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07B90-76BE-4C66-8C52-FF840A675E9E}"/>
              </a:ext>
            </a:extLst>
          </p:cNvPr>
          <p:cNvSpPr txBox="1"/>
          <p:nvPr/>
        </p:nvSpPr>
        <p:spPr>
          <a:xfrm>
            <a:off x="3289448" y="2982341"/>
            <a:ext cx="2565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/>
              <a:t>SQE resources </a:t>
            </a:r>
            <a:r>
              <a:rPr lang="en-GB" sz="2100" dirty="0">
                <a:solidFill>
                  <a:srgbClr val="B10035"/>
                </a:solidFill>
              </a:rPr>
              <a:t>sra.org.uk/sqe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8D9FDB-5470-45AC-9F48-D3254CC7E135}"/>
              </a:ext>
            </a:extLst>
          </p:cNvPr>
          <p:cNvSpPr txBox="1"/>
          <p:nvPr/>
        </p:nvSpPr>
        <p:spPr>
          <a:xfrm>
            <a:off x="6528629" y="2931790"/>
            <a:ext cx="2046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Join our SQE LinkedIn group</a:t>
            </a:r>
          </a:p>
        </p:txBody>
      </p:sp>
      <p:pic>
        <p:nvPicPr>
          <p:cNvPr id="10" name="Graphic 9" descr="Connections">
            <a:extLst>
              <a:ext uri="{FF2B5EF4-FFF2-40B4-BE49-F238E27FC236}">
                <a16:creationId xmlns:a16="http://schemas.microsoft.com/office/drawing/2014/main" id="{63B611C5-58B0-4140-B589-6E0A4F671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93388" y="1526575"/>
            <a:ext cx="1117250" cy="1117250"/>
          </a:xfrm>
          <a:prstGeom prst="rect">
            <a:avLst/>
          </a:prstGeom>
        </p:spPr>
      </p:pic>
      <p:pic>
        <p:nvPicPr>
          <p:cNvPr id="12" name="Graphic 11" descr="Programmer">
            <a:extLst>
              <a:ext uri="{FF2B5EF4-FFF2-40B4-BE49-F238E27FC236}">
                <a16:creationId xmlns:a16="http://schemas.microsoft.com/office/drawing/2014/main" id="{B95E2C4D-99D5-402D-9A8B-E03476DD4B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9482" y="1413859"/>
            <a:ext cx="1207136" cy="1207136"/>
          </a:xfrm>
          <a:prstGeom prst="rect">
            <a:avLst/>
          </a:prstGeom>
        </p:spPr>
      </p:pic>
      <p:pic>
        <p:nvPicPr>
          <p:cNvPr id="14" name="Graphic 13" descr="Laptop">
            <a:extLst>
              <a:ext uri="{FF2B5EF4-FFF2-40B4-BE49-F238E27FC236}">
                <a16:creationId xmlns:a16="http://schemas.microsoft.com/office/drawing/2014/main" id="{AC440103-8CA8-43E7-A1C2-F297C2DB0E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65053" y="1512289"/>
            <a:ext cx="1139414" cy="113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80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5486"/>
            <a:ext cx="6265068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SQE skills – where are we?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228" y="1203598"/>
            <a:ext cx="8087543" cy="3580656"/>
          </a:xfrm>
        </p:spPr>
        <p:txBody>
          <a:bodyPr/>
          <a:lstStyle/>
          <a:p>
            <a:r>
              <a:rPr lang="en-GB" sz="2200" dirty="0"/>
              <a:t>SQE1 pilot: what did we pilot?</a:t>
            </a:r>
          </a:p>
          <a:p>
            <a:pPr lvl="1"/>
            <a:r>
              <a:rPr lang="en-GB" sz="1800" dirty="0"/>
              <a:t>2 legal writing tasks and 1 legal research task</a:t>
            </a:r>
          </a:p>
          <a:p>
            <a:pPr lvl="1"/>
            <a:r>
              <a:rPr lang="en-GB" sz="1800" dirty="0"/>
              <a:t>Each candidate (for pilot purposes) did this twice</a:t>
            </a:r>
          </a:p>
          <a:p>
            <a:r>
              <a:rPr lang="en-GB" sz="2200" dirty="0"/>
              <a:t>SQE1 pilot: findings</a:t>
            </a:r>
          </a:p>
          <a:p>
            <a:pPr lvl="1"/>
            <a:r>
              <a:rPr lang="en-GB" sz="1800" dirty="0">
                <a:solidFill>
                  <a:schemeClr val="tx1"/>
                </a:solidFill>
              </a:rPr>
              <a:t>SQE1 skills model not defensible</a:t>
            </a:r>
            <a:endParaRPr lang="en-GB" sz="1800" strike="sngStrike" dirty="0">
              <a:solidFill>
                <a:schemeClr val="tx1"/>
              </a:solidFill>
            </a:endParaRPr>
          </a:p>
          <a:p>
            <a:pPr lvl="1"/>
            <a:r>
              <a:rPr lang="en-GB" sz="1800" dirty="0">
                <a:solidFill>
                  <a:schemeClr val="tx1"/>
                </a:solidFill>
              </a:rPr>
              <a:t>Insufficiently reliable or accurate</a:t>
            </a:r>
          </a:p>
          <a:p>
            <a:pPr lvl="1"/>
            <a:r>
              <a:rPr lang="en-GB" sz="1800" dirty="0">
                <a:solidFill>
                  <a:schemeClr val="tx1"/>
                </a:solidFill>
              </a:rPr>
              <a:t>An unclear standard: “Threshold skill level to enable candidates to work effectively in professional legal services in an unqualified capacity”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Now seeking stakeholder views on skills across SQE1 and 2</a:t>
            </a:r>
          </a:p>
          <a:p>
            <a:endParaRPr lang="en-GB" dirty="0"/>
          </a:p>
          <a:p>
            <a:pPr lvl="1"/>
            <a:endParaRPr lang="en-GB" sz="1800" dirty="0"/>
          </a:p>
          <a:p>
            <a:endParaRPr lang="en-GB" dirty="0">
              <a:ea typeface="ＭＳ Ｐゴシック" pitchFamily="34" charset="-128"/>
            </a:endParaRPr>
          </a:p>
          <a:p>
            <a:pPr eaLnBrk="1" hangingPunct="1"/>
            <a:endParaRPr lang="en-GB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964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4359" y="130324"/>
            <a:ext cx="6264696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The assessment – a reminder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779400"/>
              </p:ext>
            </p:extLst>
          </p:nvPr>
        </p:nvGraphicFramePr>
        <p:xfrm>
          <a:off x="359532" y="987574"/>
          <a:ext cx="8388932" cy="394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8932">
                  <a:extLst>
                    <a:ext uri="{9D8B030D-6E8A-4147-A177-3AD203B41FA5}">
                      <a16:colId xmlns:a16="http://schemas.microsoft.com/office/drawing/2014/main" val="586498484"/>
                    </a:ext>
                  </a:extLst>
                </a:gridCol>
              </a:tblGrid>
              <a:tr h="376426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buClr>
                          <a:srgbClr val="9E1B34"/>
                        </a:buClr>
                        <a:buFont typeface="Arial" panose="020B0604020202020204" pitchFamily="34" charset="0"/>
                        <a:buNone/>
                      </a:pPr>
                      <a:endParaRPr lang="en-GB" sz="2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buClr>
                          <a:srgbClr val="9E1B34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GB" sz="2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SQE1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buClr>
                          <a:srgbClr val="9E1B34"/>
                        </a:buClr>
                        <a:buFont typeface="Arial" panose="020B0604020202020204" pitchFamily="34" charset="0"/>
                        <a:buNone/>
                      </a:pPr>
                      <a:endParaRPr lang="en-GB" sz="2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buClr>
                          <a:srgbClr val="9E1B34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GB" sz="2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Functioning Legal Knowledge Assessments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buClr>
                          <a:srgbClr val="9E1B34"/>
                        </a:buClr>
                        <a:buFont typeface="Arial" panose="020B0604020202020204" pitchFamily="34" charset="0"/>
                        <a:buNone/>
                      </a:pPr>
                      <a:endParaRPr lang="en-GB" sz="2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Clr>
                          <a:srgbClr val="9E1B3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Substantive and procedural law: includes all QLD/CPE foundation subjects and LPC core subjects</a:t>
                      </a:r>
                    </a:p>
                    <a:p>
                      <a:pPr marL="285750" lvl="0" indent="-285750">
                        <a:buClr>
                          <a:srgbClr val="9E1B3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of application of fundamental legal principles</a:t>
                      </a:r>
                    </a:p>
                    <a:p>
                      <a:pPr marL="285750" lvl="0" indent="-285750">
                        <a:buClr>
                          <a:srgbClr val="9E1B3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Computer-based assessment</a:t>
                      </a:r>
                    </a:p>
                    <a:p>
                      <a:pPr marL="457200" lvl="1" indent="0">
                        <a:buClr>
                          <a:srgbClr val="9E1B34"/>
                        </a:buClr>
                        <a:buFont typeface="Arial" panose="020B0604020202020204" pitchFamily="34" charset="0"/>
                        <a:buNone/>
                      </a:pPr>
                      <a:endParaRPr lang="en-GB" sz="2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buClr>
                          <a:srgbClr val="9E1B34"/>
                        </a:buClr>
                        <a:buFont typeface="Arial" panose="020B0604020202020204" pitchFamily="34" charset="0"/>
                        <a:buNone/>
                      </a:pPr>
                      <a:endParaRPr lang="en-GB" sz="2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buClr>
                          <a:srgbClr val="9E1B34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GB" sz="2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Possible </a:t>
                      </a:r>
                      <a:r>
                        <a:rPr lang="en-GB" sz="2400" b="1" strike="noStrike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Practical </a:t>
                      </a:r>
                      <a:r>
                        <a:rPr lang="en-GB" sz="2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Legal Skills Assessment  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buClr>
                          <a:srgbClr val="9E1B34"/>
                        </a:buClr>
                        <a:buFont typeface="Arial" panose="020B0604020202020204" pitchFamily="34" charset="0"/>
                        <a:buNone/>
                      </a:pPr>
                      <a:endParaRPr lang="en-GB" sz="2400" b="1" kern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 algn="l" defTabSz="914400" rtl="0" eaLnBrk="1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buClr>
                          <a:srgbClr val="9E1B3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Legal writing, research or case analysis?</a:t>
                      </a:r>
                      <a:endParaRPr lang="en-GB"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584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60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7534" y="156297"/>
            <a:ext cx="6624736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The assessment – a reminder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875783"/>
              </p:ext>
            </p:extLst>
          </p:nvPr>
        </p:nvGraphicFramePr>
        <p:xfrm>
          <a:off x="377534" y="1059582"/>
          <a:ext cx="8388932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8932">
                  <a:extLst>
                    <a:ext uri="{9D8B030D-6E8A-4147-A177-3AD203B41FA5}">
                      <a16:colId xmlns:a16="http://schemas.microsoft.com/office/drawing/2014/main" val="586498484"/>
                    </a:ext>
                  </a:extLst>
                </a:gridCol>
              </a:tblGrid>
              <a:tr h="38884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E1B3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E1B3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SQE2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E1B34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2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buClr>
                          <a:srgbClr val="9E1B34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GB" sz="2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Practical Legal Skills Assessments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buClr>
                          <a:srgbClr val="9E1B34"/>
                        </a:buClr>
                        <a:buFont typeface="Arial" panose="020B0604020202020204" pitchFamily="34" charset="0"/>
                        <a:buNone/>
                      </a:pPr>
                      <a:endParaRPr lang="en-GB" sz="2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buClr>
                          <a:srgbClr val="9E1B34"/>
                        </a:buClr>
                        <a:buFont typeface="Arial" panose="020B0604020202020204" pitchFamily="34" charset="0"/>
                        <a:buNone/>
                      </a:pPr>
                      <a:endParaRPr lang="en-GB" sz="2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742950" lvl="1" indent="-285750">
                        <a:buClr>
                          <a:srgbClr val="9E1B3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interviewing, completion of attendance note, advocacy, case and matter analysis, legal research, legal writing and</a:t>
                      </a:r>
                      <a:r>
                        <a:rPr lang="en-GB" sz="2000" b="0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legal drafting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E1B3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Criminal Practice, Dispute Resolution, Property, Wills and the Administration of Estates, Business Practice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E1B3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Simulated role plays/written tasks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E1B3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0" i="0" strike="noStrik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Pilot will test different options for SQE2 design</a:t>
                      </a:r>
                      <a:endParaRPr lang="en-GB" sz="2000" b="0" i="0" strike="sng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42950" lvl="1" indent="-285750">
                        <a:buClr>
                          <a:srgbClr val="9E1B34"/>
                        </a:buClr>
                        <a:buFont typeface="Arial" panose="020B0604020202020204" pitchFamily="34" charset="0"/>
                        <a:buChar char="•"/>
                      </a:pPr>
                      <a:endParaRPr lang="en-GB" sz="16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584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58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46E90-A66D-4B0C-978A-FDCF5147C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841455" cy="857250"/>
          </a:xfrm>
        </p:spPr>
        <p:txBody>
          <a:bodyPr/>
          <a:lstStyle/>
          <a:p>
            <a:r>
              <a:rPr lang="en-GB" dirty="0"/>
              <a:t>Skills assessment design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94235-41EA-4EE1-B4F8-9AAB7E159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Should we assess skills in SQE1 or is assessment at SQE2 sufficient?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Should there be a choice of contexts in which legal skills are assessed in SQE2? Alternatively, should all candidates take the same assessment, or a combination?</a:t>
            </a:r>
          </a:p>
        </p:txBody>
      </p:sp>
    </p:spTree>
    <p:extLst>
      <p:ext uri="{BB962C8B-B14F-4D97-AF65-F5344CB8AC3E}">
        <p14:creationId xmlns:p14="http://schemas.microsoft.com/office/powerpoint/2010/main" val="1313171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857250"/>
          </a:xfrm>
        </p:spPr>
        <p:txBody>
          <a:bodyPr/>
          <a:lstStyle/>
          <a:p>
            <a:r>
              <a:rPr lang="en-GB" dirty="0"/>
              <a:t>Options for SQE1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7" y="1131590"/>
            <a:ext cx="8569647" cy="364519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Option 1</a:t>
            </a:r>
            <a:r>
              <a:rPr lang="en-GB" dirty="0"/>
              <a:t>: </a:t>
            </a:r>
          </a:p>
          <a:p>
            <a:r>
              <a:rPr lang="en-GB" sz="2200" dirty="0"/>
              <a:t>No skills in SQE1 - assess skills only in SQE2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Option 2</a:t>
            </a:r>
            <a:r>
              <a:rPr lang="en-GB" dirty="0"/>
              <a:t>:  </a:t>
            </a:r>
          </a:p>
          <a:p>
            <a:r>
              <a:rPr lang="en-GB" sz="2200" dirty="0">
                <a:solidFill>
                  <a:schemeClr val="tx1"/>
                </a:solidFill>
              </a:rPr>
              <a:t>FLK 1 (90% marks) + written skills exercise (10% marks) =  single pass fail point</a:t>
            </a:r>
          </a:p>
          <a:p>
            <a:r>
              <a:rPr lang="en-GB" sz="2200" dirty="0">
                <a:solidFill>
                  <a:schemeClr val="tx1"/>
                </a:solidFill>
              </a:rPr>
              <a:t>FLK 2  (90% marks) + written skills exercise (10% marks) =  single pass fail point</a:t>
            </a:r>
          </a:p>
          <a:p>
            <a:r>
              <a:rPr lang="en-GB" sz="2200" dirty="0">
                <a:solidFill>
                  <a:schemeClr val="tx1"/>
                </a:solidFill>
              </a:rPr>
              <a:t>Written skills exercise set at admission standard</a:t>
            </a:r>
          </a:p>
          <a:p>
            <a:pPr marL="457200" lvl="1" indent="0">
              <a:buNone/>
            </a:pPr>
            <a:endParaRPr lang="en-US" sz="1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91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23528" y="195486"/>
            <a:ext cx="4895850" cy="85725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Views?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a typeface="ＭＳ Ｐゴシック" pitchFamily="34" charset="-128"/>
              </a:rPr>
              <a:t>Analysis of these alternative options:</a:t>
            </a:r>
          </a:p>
          <a:p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Advantages</a:t>
            </a:r>
          </a:p>
          <a:p>
            <a:r>
              <a:rPr lang="en-US" dirty="0">
                <a:ea typeface="ＭＳ Ｐゴシック" pitchFamily="34" charset="-128"/>
              </a:rPr>
              <a:t>Disadvantages</a:t>
            </a:r>
          </a:p>
          <a:p>
            <a:r>
              <a:rPr lang="en-US" dirty="0">
                <a:ea typeface="ＭＳ Ｐゴシック" pitchFamily="34" charset="-128"/>
              </a:rPr>
              <a:t>Mitigations</a:t>
            </a:r>
          </a:p>
          <a:p>
            <a:r>
              <a:rPr lang="en-US" dirty="0">
                <a:ea typeface="ＭＳ Ｐゴシック" pitchFamily="34" charset="-128"/>
              </a:rPr>
              <a:t>Market impacts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D11E4-63EA-4905-A7C1-2E33534B0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841455" cy="857250"/>
          </a:xfrm>
        </p:spPr>
        <p:txBody>
          <a:bodyPr/>
          <a:lstStyle/>
          <a:p>
            <a:r>
              <a:rPr lang="en-GB" dirty="0"/>
              <a:t>Models being piloted for SQE2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3F5E7-7628-4B79-AD29-58E05AB9C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7242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1800" dirty="0">
                <a:solidFill>
                  <a:schemeClr val="tx1"/>
                </a:solidFill>
              </a:rPr>
              <a:t>Specialisms only: candidates take legal skills assessments in two contexts of their choice, from: Civil Litigation; Criminal Litigation; Company/Commercial; Property Law and Practice; Wills and Probate. </a:t>
            </a:r>
          </a:p>
          <a:p>
            <a:pPr marL="457200" indent="-457200">
              <a:buFont typeface="+mj-lt"/>
              <a:buAutoNum type="arabicPeriod"/>
            </a:pPr>
            <a:endParaRPr lang="en-GB" sz="18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1800" dirty="0">
                <a:solidFill>
                  <a:schemeClr val="tx1"/>
                </a:solidFill>
              </a:rPr>
              <a:t>Uniform exam: all candidates take the same exam, which samples across all legal skills and all contexts.</a:t>
            </a:r>
          </a:p>
          <a:p>
            <a:pPr marL="457200" indent="-457200">
              <a:buFont typeface="+mj-lt"/>
              <a:buAutoNum type="arabicPeriod"/>
            </a:pPr>
            <a:endParaRPr lang="en-GB" sz="18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1800" dirty="0">
                <a:solidFill>
                  <a:schemeClr val="tx1"/>
                </a:solidFill>
              </a:rPr>
              <a:t>A combination: candidates have their legal skills assessed through an exam combining one context of their choice with a sample of all skills and all contexts</a:t>
            </a:r>
          </a:p>
          <a:p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dirty="0">
                <a:solidFill>
                  <a:schemeClr val="tx1"/>
                </a:solidFill>
              </a:rPr>
              <a:t>In all of these options questions are designed to test fundamental legal principles a solicitor should know; not detail which might be looked up. </a:t>
            </a:r>
          </a:p>
        </p:txBody>
      </p:sp>
    </p:spTree>
    <p:extLst>
      <p:ext uri="{BB962C8B-B14F-4D97-AF65-F5344CB8AC3E}">
        <p14:creationId xmlns:p14="http://schemas.microsoft.com/office/powerpoint/2010/main" val="72438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AD0B8-0C54-4C87-83CE-19C0F6BD5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265391" cy="857250"/>
          </a:xfrm>
        </p:spPr>
        <p:txBody>
          <a:bodyPr/>
          <a:lstStyle/>
          <a:p>
            <a:r>
              <a:rPr lang="en-GB" dirty="0"/>
              <a:t>SQE2 skills questions to discuss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12CA6-01E0-4BF2-97E7-0967AE979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203598"/>
            <a:ext cx="8642350" cy="3357563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/>
              <a:t>Pilot is exploring optionality and comparability: principle of fairness</a:t>
            </a:r>
          </a:p>
          <a:p>
            <a:pPr>
              <a:buFont typeface="+mj-lt"/>
              <a:buAutoNum type="arabicPeriod"/>
            </a:pPr>
            <a:endParaRPr lang="en-GB" sz="1800" dirty="0"/>
          </a:p>
          <a:p>
            <a:pPr>
              <a:buFont typeface="+mj-lt"/>
              <a:buAutoNum type="arabicPeriod"/>
            </a:pPr>
            <a:r>
              <a:rPr lang="en-GB" sz="1400" dirty="0"/>
              <a:t>Given the specialised nature of the solicitors profession and the generic nature of the qualification, is a specialised or a uniform exam more appropriate?</a:t>
            </a:r>
          </a:p>
          <a:p>
            <a:pPr>
              <a:buFont typeface="+mj-lt"/>
              <a:buAutoNum type="arabicPeriod"/>
            </a:pPr>
            <a:r>
              <a:rPr lang="en-GB" sz="1400" dirty="0"/>
              <a:t>Does it matter if the consequence of setting an exam where candidates take different specialisms results in a standard which is not uniform across all specialisms and therefore for all candidates?</a:t>
            </a:r>
          </a:p>
          <a:p>
            <a:pPr>
              <a:buFont typeface="+mj-lt"/>
              <a:buAutoNum type="arabicPeriod"/>
            </a:pPr>
            <a:r>
              <a:rPr lang="en-GB" sz="1400" dirty="0"/>
              <a:t>Does a uniform exam make it harder to prepare through qualifying work experience or are legal skills a generic addition to knowledge covered in the MCT?</a:t>
            </a:r>
          </a:p>
          <a:p>
            <a:pPr>
              <a:buFont typeface="+mj-lt"/>
              <a:buAutoNum type="arabicPeriod"/>
            </a:pPr>
            <a:r>
              <a:rPr lang="en-GB" sz="1400" dirty="0"/>
              <a:t>How might the three options affect the qualifying work experience you offer through your law clinics?</a:t>
            </a:r>
          </a:p>
          <a:p>
            <a:pPr>
              <a:buFont typeface="+mj-lt"/>
              <a:buAutoNum type="arabicPeriod"/>
            </a:pPr>
            <a:r>
              <a:rPr lang="en-GB" sz="1400" dirty="0"/>
              <a:t>How might these options affect the SQE preparatory training you offer either for SQE1 or SQE2?</a:t>
            </a:r>
          </a:p>
          <a:p>
            <a:pPr>
              <a:buFont typeface="+mj-lt"/>
              <a:buAutoNum type="arabicPeriod"/>
            </a:pPr>
            <a:r>
              <a:rPr lang="en-GB" sz="1400" dirty="0"/>
              <a:t>Would you need to supplement qualifying work experience  with training for SQE2 for all or only some of these options? </a:t>
            </a:r>
          </a:p>
          <a:p>
            <a:pPr>
              <a:buFont typeface="+mj-lt"/>
              <a:buAutoNum type="arabicPeriod"/>
            </a:pPr>
            <a:r>
              <a:rPr lang="en-GB" sz="1400" dirty="0"/>
              <a:t>What legal materials should be provided to candidates for SQE2 (given exercises test broad principles not detail) and does the extent of legal materials provided affect your views? </a:t>
            </a:r>
          </a:p>
          <a:p>
            <a:pPr>
              <a:buFont typeface="+mj-lt"/>
              <a:buAutoNum type="arabicPeriod"/>
            </a:pPr>
            <a:endParaRPr lang="en-GB" sz="1800" dirty="0"/>
          </a:p>
          <a:p>
            <a:pPr marL="0" indent="0" fontAlgn="ctr">
              <a:buNone/>
            </a:pPr>
            <a:endParaRPr lang="en-GB" sz="2000" strike="sngStrike" dirty="0"/>
          </a:p>
          <a:p>
            <a:pPr fontAlgn="ctr"/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3712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FD6189B35E45A52473BCEB7E328A" ma:contentTypeVersion="9" ma:contentTypeDescription="Create a new document." ma:contentTypeScope="" ma:versionID="4101394e0d217d323af1a7e05c621c14">
  <xsd:schema xmlns:xsd="http://www.w3.org/2001/XMLSchema" xmlns:xs="http://www.w3.org/2001/XMLSchema" xmlns:p="http://schemas.microsoft.com/office/2006/metadata/properties" xmlns:ns3="034f807c-094b-4332-935f-00b24bf8c526" xmlns:ns4="c93b9354-0d01-4804-bd3d-18adf0c4c298" targetNamespace="http://schemas.microsoft.com/office/2006/metadata/properties" ma:root="true" ma:fieldsID="793eba7425c3523cd54068557ffa8f70" ns3:_="" ns4:_="">
    <xsd:import namespace="034f807c-094b-4332-935f-00b24bf8c526"/>
    <xsd:import namespace="c93b9354-0d01-4804-bd3d-18adf0c4c2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f807c-094b-4332-935f-00b24bf8c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b9354-0d01-4804-bd3d-18adf0c4c2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9B82F1-3D9C-4341-BDD3-4D533663ED1C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93b9354-0d01-4804-bd3d-18adf0c4c298"/>
    <ds:schemaRef ds:uri="http://purl.org/dc/elements/1.1/"/>
    <ds:schemaRef ds:uri="034f807c-094b-4332-935f-00b24bf8c52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D8004E2-55BD-4DA9-8C53-3B6FFBEF50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831ECB-A345-4F71-897E-F3AA0912E0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f807c-094b-4332-935f-00b24bf8c526"/>
    <ds:schemaRef ds:uri="c93b9354-0d01-4804-bd3d-18adf0c4c2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3606</TotalTime>
  <Words>529</Words>
  <Application>Microsoft Office PowerPoint</Application>
  <PresentationFormat>On-screen Show (16:9)</PresentationFormat>
  <Paragraphs>84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Default Design</vt:lpstr>
      <vt:lpstr>Assessing skills in SQE1 and SQE2 </vt:lpstr>
      <vt:lpstr>SQE skills – where are we?</vt:lpstr>
      <vt:lpstr>The assessment – a reminder</vt:lpstr>
      <vt:lpstr>The assessment – a reminder</vt:lpstr>
      <vt:lpstr>Skills assessment design questions</vt:lpstr>
      <vt:lpstr>Options for SQE1 skills</vt:lpstr>
      <vt:lpstr>Views?</vt:lpstr>
      <vt:lpstr>Models being piloted for SQE2</vt:lpstr>
      <vt:lpstr>SQE2 skills questions to discuss</vt:lpstr>
      <vt:lpstr>PowerPoint Presentation</vt:lpstr>
      <vt:lpstr>Keep in touch</vt:lpstr>
    </vt:vector>
  </TitlesOfParts>
  <Company>LAW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- 32pt Arial</dc:title>
  <dc:creator>Julie Brannan</dc:creator>
  <cp:lastModifiedBy>Sarah-Jane Dean</cp:lastModifiedBy>
  <cp:revision>36</cp:revision>
  <dcterms:created xsi:type="dcterms:W3CDTF">2019-08-30T14:42:21Z</dcterms:created>
  <dcterms:modified xsi:type="dcterms:W3CDTF">2019-12-16T13:47:21Z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0x01010068B5FD6189B35E45A52473BCEB7E328A</vt:lpwstr>
  </property>
</Properties>
</file>