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8"/>
  </p:notesMasterIdLst>
  <p:handoutMasterIdLst>
    <p:handoutMasterId r:id="rId19"/>
  </p:handoutMasterIdLst>
  <p:sldIdLst>
    <p:sldId id="375" r:id="rId2"/>
    <p:sldId id="262" r:id="rId3"/>
    <p:sldId id="376" r:id="rId4"/>
    <p:sldId id="300" r:id="rId5"/>
    <p:sldId id="377" r:id="rId6"/>
    <p:sldId id="299" r:id="rId7"/>
    <p:sldId id="289" r:id="rId8"/>
    <p:sldId id="280" r:id="rId9"/>
    <p:sldId id="290" r:id="rId10"/>
    <p:sldId id="284" r:id="rId11"/>
    <p:sldId id="286" r:id="rId12"/>
    <p:sldId id="288" r:id="rId13"/>
    <p:sldId id="293" r:id="rId14"/>
    <p:sldId id="294" r:id="rId15"/>
    <p:sldId id="295" r:id="rId16"/>
    <p:sldId id="274" r:id="rId17"/>
  </p:sldIdLst>
  <p:sldSz cx="9144000" cy="5143500" type="screen16x9"/>
  <p:notesSz cx="6858000" cy="9144000"/>
  <p:defaultTextStyle>
    <a:defPPr>
      <a:defRPr lang="en-GB"/>
    </a:defPPr>
    <a:lvl1pPr algn="ctr"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ctr"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ctr"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ctr"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ctr"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634">
          <p15:clr>
            <a:srgbClr val="A4A3A4"/>
          </p15:clr>
        </p15:guide>
        <p15:guide id="2" pos="401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0038"/>
    <a:srgbClr val="9E1B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94660"/>
  </p:normalViewPr>
  <p:slideViewPr>
    <p:cSldViewPr>
      <p:cViewPr varScale="1">
        <p:scale>
          <a:sx n="142" d="100"/>
          <a:sy n="142" d="100"/>
        </p:scale>
        <p:origin x="774" y="126"/>
      </p:cViewPr>
      <p:guideLst>
        <p:guide orient="horz" pos="634"/>
        <p:guide pos="4014"/>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740"/>
    </p:cViewPr>
  </p:sorterViewPr>
  <p:notesViewPr>
    <p:cSldViewPr>
      <p:cViewPr varScale="1">
        <p:scale>
          <a:sx n="85" d="100"/>
          <a:sy n="85" d="100"/>
        </p:scale>
        <p:origin x="-383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lgn="l">
              <a:defRPr sz="1200">
                <a:latin typeface="Arial"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F71937B9-9BEB-4715-9929-27D5D50C9E9C}" type="datetimeFigureOut">
              <a:rPr lang="en-US"/>
              <a:pPr>
                <a:defRPr/>
              </a:pPr>
              <a:t>10/30/2019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lgn="l">
              <a:defRPr sz="120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45915B72-6729-4D09-98FB-FD8BA4F4A6E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573276-7A62-45B4-917D-1B584858879C}" type="datetimeFigureOut">
              <a:rPr lang="en-GB" smtClean="0"/>
              <a:t>30/10/2019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FC738E-D284-42F0-A6ED-C47F6807DAB1}" type="slidenum">
              <a:rPr lang="en-GB" smtClean="0"/>
              <a:t>‹#›</a:t>
            </a:fld>
            <a:endParaRPr lang="en-GB"/>
          </a:p>
        </p:txBody>
      </p:sp>
    </p:spTree>
    <p:extLst>
      <p:ext uri="{BB962C8B-B14F-4D97-AF65-F5344CB8AC3E}">
        <p14:creationId xmlns:p14="http://schemas.microsoft.com/office/powerpoint/2010/main" val="2442183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4F30AF-DF9D-4FD4-9F68-559E4844A327}"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522119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Would stress here risk in allowing third party to prepare your document without having key input, cannot fully delegate responsibility for this document. </a:t>
            </a:r>
          </a:p>
          <a:p>
            <a:endParaRPr lang="en-GB" dirty="0"/>
          </a:p>
          <a:p>
            <a:r>
              <a:rPr lang="en-GB" dirty="0"/>
              <a:t>If it’s not written down, it doesn’t exist!!!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4F30AF-DF9D-4FD4-9F68-559E4844A327}"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91976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-Product and services risk</a:t>
            </a:r>
          </a:p>
          <a:p>
            <a:r>
              <a:rPr lang="en-GB" dirty="0"/>
              <a:t> Consider risks specific to the pieces of legal work you do. Consult heads of department to grasp service-specific risks your firm is exposed to. Always think of exceptional ‘favours’ or one-off pieces of work where you may be most susceptible to exploitation by criminals</a:t>
            </a:r>
          </a:p>
          <a:p>
            <a:r>
              <a:rPr lang="en-GB" dirty="0"/>
              <a:t>-Client risk</a:t>
            </a:r>
          </a:p>
          <a:p>
            <a:r>
              <a:rPr lang="en-GB" dirty="0"/>
              <a:t>What is their nature of business – is it a high risk industry or cash intensive? Can you effectively screen for PEPs? Who actually owns and controls your clients? Where did they get their money from? Do you have robust means of ID verification?</a:t>
            </a:r>
          </a:p>
          <a:p>
            <a:r>
              <a:rPr lang="en-GB" dirty="0"/>
              <a:t>-Transaction risk</a:t>
            </a:r>
          </a:p>
          <a:p>
            <a:r>
              <a:rPr lang="en-GB" dirty="0"/>
              <a:t>Where did the money come from for the transaction? Where is it going to? Consider how large or frequent the transaction(s) are.</a:t>
            </a:r>
          </a:p>
          <a:p>
            <a:r>
              <a:rPr lang="en-GB" dirty="0"/>
              <a:t>-Delivery channel risk</a:t>
            </a:r>
          </a:p>
          <a:p>
            <a:r>
              <a:rPr lang="en-GB" dirty="0"/>
              <a:t>How do you deliver services to your clients? Have you seen them face to face? If not, how are you sure of who they are? Is there a risk of passporting within your business? Are clients instructing another department re-verified?</a:t>
            </a:r>
          </a:p>
          <a:p>
            <a:r>
              <a:rPr lang="en-GB" dirty="0"/>
              <a:t>-Geographical</a:t>
            </a:r>
          </a:p>
          <a:p>
            <a:r>
              <a:rPr lang="en-GB" dirty="0"/>
              <a:t>What jurisdictions do you operate in? What risks does this present? Do you determine country risk using FATF, transparency international or the </a:t>
            </a:r>
            <a:r>
              <a:rPr lang="en-GB" dirty="0" err="1"/>
              <a:t>basel</a:t>
            </a:r>
            <a:r>
              <a:rPr lang="en-GB" dirty="0"/>
              <a:t> index?</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4F30AF-DF9D-4FD4-9F68-559E4844A327}"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707838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4F30AF-DF9D-4FD4-9F68-559E4844A327}"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047732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Economic Crime Plan was launched in July 2019 and is a wide ranging and highly ambitious statement of intent by HM Government. It details 52 Actions across the following priority areas:</a:t>
            </a:r>
          </a:p>
          <a:p>
            <a:r>
              <a:rPr lang="en-GB" dirty="0"/>
              <a:t>Threat and performance metrics</a:t>
            </a:r>
          </a:p>
          <a:p>
            <a:r>
              <a:rPr lang="en-GB" dirty="0"/>
              <a:t>Information Sharing</a:t>
            </a:r>
          </a:p>
          <a:p>
            <a:r>
              <a:rPr lang="en-GB" dirty="0"/>
              <a:t>Powers and tools</a:t>
            </a:r>
          </a:p>
          <a:p>
            <a:r>
              <a:rPr lang="en-GB" dirty="0"/>
              <a:t>Enhanced capabilities</a:t>
            </a:r>
          </a:p>
          <a:p>
            <a:r>
              <a:rPr lang="en-GB" dirty="0"/>
              <a:t>Risk Based Supervision</a:t>
            </a:r>
          </a:p>
          <a:p>
            <a:r>
              <a:rPr lang="en-GB" dirty="0"/>
              <a:t>Transparency and</a:t>
            </a:r>
          </a:p>
          <a:p>
            <a:r>
              <a:rPr lang="en-GB" dirty="0"/>
              <a:t>International strategy</a:t>
            </a:r>
          </a:p>
          <a:p>
            <a:endParaRPr lang="en-GB" dirty="0"/>
          </a:p>
          <a:p>
            <a:r>
              <a:rPr lang="en-GB" dirty="0"/>
              <a:t>We are working as a part of the Legal Sector Affinity Group to feed into this work where appropriate, and there is a significant amount of conversation as to how these 52 actions will be resourced.</a:t>
            </a:r>
          </a:p>
          <a:p>
            <a:endParaRPr lang="en-GB" dirty="0"/>
          </a:p>
          <a:p>
            <a:r>
              <a:rPr lang="en-GB" dirty="0"/>
              <a:t>To take a pertinent example, the underlying system for SARs is by all accounts struggling to keep up with the volume of submissions and, as I think many will attest it is not an easy or fluid process to submit SARs. This then has a knock on impact on the utility of SARs, which despite the perception of many that submit then are held up time and again as some of the most valuable resources available across a range of law enforcement. </a:t>
            </a:r>
          </a:p>
          <a:p>
            <a:endParaRPr lang="en-GB" dirty="0"/>
          </a:p>
          <a:p>
            <a:r>
              <a:rPr lang="en-GB" dirty="0"/>
              <a:t>Improvements in this process are to be welcomed however the cost for the replacement of this is estimated to be in nine figures. Other areas will need resourcing in order to fulfil the needs of this plan, and while funding is likely to come through diverse channels including government depts, and the financial sector, it has been strongly flagged that legal sector will be expected to contribute, potentially via a levy on some or all firms. Scales and so on are some way off from being determined, and indeed the actual cost of the plan is not well known, but this is something to watch going forward.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Particularly as government are pushing forward with this work with what I would call ambitious timeframes.</a:t>
            </a:r>
          </a:p>
          <a:p>
            <a:endParaRPr lang="en-GB" dirty="0"/>
          </a:p>
          <a:p>
            <a:endParaRPr lang="en-GB" dirty="0"/>
          </a:p>
          <a:p>
            <a:r>
              <a:rPr lang="en-GB" dirty="0"/>
              <a:t>Also worth noting that the plan includes scope for cooperation on communications initiatives and contributing to threat assessments.</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4F30AF-DF9D-4FD4-9F68-559E4844A327}"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960481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5MLD will be more so an update than a root and branch transformation of the AML regime. In short we do not see the changes as being difficult to comply with, and will expect high levels of compliance from the introduction of the regs.</a:t>
            </a:r>
          </a:p>
          <a:p>
            <a:endParaRPr lang="en-GB" dirty="0"/>
          </a:p>
          <a:p>
            <a:r>
              <a:rPr lang="en-GB" dirty="0"/>
              <a:t>The first big change is that where a firm gains or has beneficial ownership that does not agree with information on companies house, especially the persons of significant control register, they will be required to alert companies house to this fact. The practicalities of this are still to be determined, though I recall there is already a tab on each page that allows you to report problems with the page. Some revised version of this is something we could reasonably expect. We would be of the view that this process should be as simple and easy to use as possible in order to encourage and facilitate compliance. We will see what the results of Companies House changes will be, but regardless, there will be a need to comply.</a:t>
            </a:r>
          </a:p>
          <a:p>
            <a:endParaRPr lang="en-GB" dirty="0"/>
          </a:p>
          <a:p>
            <a:r>
              <a:rPr lang="en-GB" dirty="0"/>
              <a:t>The requirement to register trusts is going to go through some significant changes also.</a:t>
            </a:r>
          </a:p>
          <a:p>
            <a:endParaRPr lang="en-GB" dirty="0"/>
          </a:p>
          <a:p>
            <a:r>
              <a:rPr lang="en-GB" dirty="0"/>
              <a:t>Generally speaking, the requirement to register a trust will be expanded to most trusts, whether they have UK tax consequences or not.</a:t>
            </a:r>
          </a:p>
          <a:p>
            <a:endParaRPr lang="en-GB" dirty="0"/>
          </a:p>
          <a:p>
            <a:r>
              <a:rPr lang="en-GB" dirty="0"/>
              <a:t>Another big change is that new Beneficial Owners, Officers and Managers, (AKA BOOMs) will need to undergo a DBS check when registering for AML for the first time. As things stand, we have undertaken a DBS check on new BOOMs where we don’t already have a regulatory relationship with the person. This requirement will expand to all new BOOMs so we can expect the number of DBS checks overall to increase. We will be requiring Basic Checks which are easier to get than other forms. Further information on these changes will be released in due course.</a:t>
            </a:r>
          </a:p>
          <a:p>
            <a:endParaRPr lang="en-GB" dirty="0"/>
          </a:p>
          <a:p>
            <a:r>
              <a:rPr lang="en-GB" dirty="0"/>
              <a:t>Some matters around CDD and EDD will be clarified but the these do not amount to major changes.</a:t>
            </a:r>
          </a:p>
          <a:p>
            <a:endParaRPr lang="en-GB" dirty="0"/>
          </a:p>
          <a:p>
            <a:r>
              <a:rPr lang="en-GB" dirty="0"/>
              <a:t>LSAG Guidance – </a:t>
            </a:r>
          </a:p>
          <a:p>
            <a:r>
              <a:rPr lang="en-GB" dirty="0"/>
              <a:t>Easier to use</a:t>
            </a:r>
          </a:p>
          <a:p>
            <a:r>
              <a:rPr lang="en-GB" dirty="0"/>
              <a:t>Some key areas of review</a:t>
            </a:r>
          </a:p>
          <a:p>
            <a:r>
              <a:rPr lang="en-GB" dirty="0"/>
              <a:t>Looking at preliminary guidance closer to the time the regs come in</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4F30AF-DF9D-4FD4-9F68-559E4844A327}"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910236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200" b="1" dirty="0">
                <a:solidFill>
                  <a:srgbClr val="C00000"/>
                </a:solidFill>
              </a:rPr>
              <a:t>Big focus on criminality</a:t>
            </a:r>
          </a:p>
          <a:p>
            <a:pPr fontAlgn="base"/>
            <a:endParaRPr lang="en-US" sz="1200" b="1"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1. A definition of money laundering offences</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The Directive provides a definition of money laundering offences, aimed at </a:t>
            </a:r>
            <a:r>
              <a:rPr lang="en-US" sz="1200" b="0" i="0" kern="1200" dirty="0" err="1">
                <a:solidFill>
                  <a:schemeClr val="tx1"/>
                </a:solidFill>
                <a:effectLst/>
                <a:latin typeface="+mn-lt"/>
                <a:ea typeface="+mn-ea"/>
                <a:cs typeface="+mn-cs"/>
              </a:rPr>
              <a:t>harmonising</a:t>
            </a:r>
            <a:r>
              <a:rPr lang="en-US" sz="1200" b="0" i="0" kern="1200" dirty="0">
                <a:solidFill>
                  <a:schemeClr val="tx1"/>
                </a:solidFill>
                <a:effectLst/>
                <a:latin typeface="+mn-lt"/>
                <a:ea typeface="+mn-ea"/>
                <a:cs typeface="+mn-cs"/>
              </a:rPr>
              <a:t> this across the EU in response to weak domestic legislation. The 22 predicate offences now include cybercrime and environmental crime, which I think we would recognise that as being a forward looking step. We would suggest people familiarize themselves with the 22 predicate offences as listed in the new Directive, but that said we believe that the wide ranging nature or POCA already puts the UK on a ready footing to comply with a lot of what will be required by 6MLD.</a:t>
            </a:r>
          </a:p>
          <a:p>
            <a:pPr fontAlgn="base"/>
            <a:r>
              <a:rPr lang="en-US" sz="1200" b="1" i="0" kern="1200" dirty="0">
                <a:solidFill>
                  <a:schemeClr val="tx1"/>
                </a:solidFill>
                <a:effectLst/>
                <a:latin typeface="+mn-lt"/>
                <a:ea typeface="+mn-ea"/>
                <a:cs typeface="+mn-cs"/>
              </a:rPr>
              <a:t>2. Additional money laundering offences: aiding and abetting</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In addition to those converting the proceeds of crime, the scope of money laundering now includes “aiding and abetting”. By including this group of people, it will be easier to go after the people who act as accomplices in money laundering.</a:t>
            </a:r>
          </a:p>
          <a:p>
            <a:pPr fontAlgn="base"/>
            <a:r>
              <a:rPr lang="en-US" sz="1200" b="1" i="0" kern="1200" dirty="0">
                <a:solidFill>
                  <a:schemeClr val="tx1"/>
                </a:solidFill>
                <a:effectLst/>
                <a:latin typeface="+mn-lt"/>
                <a:ea typeface="+mn-ea"/>
                <a:cs typeface="+mn-cs"/>
              </a:rPr>
              <a:t>3. Extension of criminal liability to legal persons</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One of the most significant changes under the new Directive is the extension of criminal liability to legal persons (i.e. companies or partnerships) where they failed to prevent the illegal activity conducted by a ‘directing mind’ within the company. Even if the criminal activity that generated illicit funds cannot be identified, an individual or legal person can be convicted.</a:t>
            </a:r>
          </a:p>
          <a:p>
            <a:pPr fontAlgn="base"/>
            <a:r>
              <a:rPr lang="en-US" sz="1200" b="1" i="0" kern="1200" dirty="0">
                <a:solidFill>
                  <a:schemeClr val="tx1"/>
                </a:solidFill>
                <a:effectLst/>
                <a:latin typeface="+mn-lt"/>
                <a:ea typeface="+mn-ea"/>
                <a:cs typeface="+mn-cs"/>
              </a:rPr>
              <a:t>4.Tougher punishments</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Conviction is another area that has been amended in this latest directive. All states will have to set a maximum imprisonment of at least four years for money laundering offences. This is an increase from one year, as it was previously. Any sentence may be supplemented with ‘effective, proportionate and dissuasive sanctions’ which can be combined with fines. This includes the full shut-down of a business.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4F30AF-DF9D-4FD4-9F68-559E4844A327}"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454386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4F30AF-DF9D-4FD4-9F68-559E4844A327}"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462667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4F30AF-DF9D-4FD4-9F68-559E4844A327}"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890507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4F30AF-DF9D-4FD4-9F68-559E4844A327}"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329820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This is why preventing money laundering should be important to firms. </a:t>
            </a:r>
          </a:p>
          <a:p>
            <a:endParaRPr lang="en-GB" dirty="0"/>
          </a:p>
          <a:p>
            <a:r>
              <a:rPr lang="en-GB" dirty="0"/>
              <a:t>The title of the presentation you’ve been given is misleading – firms should care less about compliance than doing the right thing</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4F30AF-DF9D-4FD4-9F68-559E4844A327}"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349051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4F30AF-DF9D-4FD4-9F68-559E4844A327}"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349051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4F30AF-DF9D-4FD4-9F68-559E4844A327}"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970261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4F30AF-DF9D-4FD4-9F68-559E4844A327}"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15536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4F30AF-DF9D-4FD4-9F68-559E4844A327}"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093908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135 creation date that predated our request:</a:t>
            </a:r>
          </a:p>
          <a:p>
            <a:endParaRPr lang="en-GB" dirty="0"/>
          </a:p>
          <a:p>
            <a:r>
              <a:rPr lang="en-GB" dirty="0"/>
              <a:t>While this does not of itself mean there was not one in existence, it is questionable and at the very least suggests the document required updating. </a:t>
            </a:r>
          </a:p>
          <a:p>
            <a:endParaRPr lang="en-GB" dirty="0"/>
          </a:p>
          <a:p>
            <a:r>
              <a:rPr lang="en-GB" dirty="0"/>
              <a:t>40 sent other AML documents such as matter risk assessments, AML policy, procedures or training records.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4F30AF-DF9D-4FD4-9F68-559E4844A327}"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496218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I:\mydocs\Images\square-background\sra_background_cubes_red_option.jpg"/>
          <p:cNvPicPr>
            <a:picLocks noChangeAspect="1" noChangeArrowheads="1"/>
          </p:cNvPicPr>
          <p:nvPr userDrawn="1"/>
        </p:nvPicPr>
        <p:blipFill>
          <a:blip r:embed="rId2" cstate="print"/>
          <a:srcRect l="8440"/>
          <a:stretch>
            <a:fillRect/>
          </a:stretch>
        </p:blipFill>
        <p:spPr bwMode="auto">
          <a:xfrm flipH="1" flipV="1">
            <a:off x="4420487" y="987574"/>
            <a:ext cx="4723507" cy="4155926"/>
          </a:xfrm>
          <a:prstGeom prst="rect">
            <a:avLst/>
          </a:prstGeom>
          <a:noFill/>
          <a:ln w="9525">
            <a:noFill/>
            <a:miter lim="800000"/>
            <a:headEnd/>
            <a:tailEnd/>
          </a:ln>
        </p:spPr>
      </p:pic>
      <p:pic>
        <p:nvPicPr>
          <p:cNvPr id="5" name="Picture 2" descr="I:\red-banner.jpg"/>
          <p:cNvPicPr>
            <a:picLocks noChangeAspect="1" noChangeArrowheads="1"/>
          </p:cNvPicPr>
          <p:nvPr userDrawn="1"/>
        </p:nvPicPr>
        <p:blipFill>
          <a:blip r:embed="rId3" cstate="print"/>
          <a:srcRect/>
          <a:stretch>
            <a:fillRect/>
          </a:stretch>
        </p:blipFill>
        <p:spPr bwMode="auto">
          <a:xfrm>
            <a:off x="0" y="0"/>
            <a:ext cx="9144000" cy="1020763"/>
          </a:xfrm>
          <a:prstGeom prst="rect">
            <a:avLst/>
          </a:prstGeom>
          <a:noFill/>
          <a:ln w="9525">
            <a:noFill/>
            <a:miter lim="800000"/>
            <a:headEnd/>
            <a:tailEnd/>
          </a:ln>
        </p:spPr>
      </p:pic>
      <p:pic>
        <p:nvPicPr>
          <p:cNvPr id="6" name="Picture 3" descr="I:\mydocs\Images\logos\sra-white-logo.png"/>
          <p:cNvPicPr>
            <a:picLocks noChangeAspect="1" noChangeArrowheads="1"/>
          </p:cNvPicPr>
          <p:nvPr userDrawn="1"/>
        </p:nvPicPr>
        <p:blipFill>
          <a:blip r:embed="rId4" cstate="print"/>
          <a:srcRect/>
          <a:stretch>
            <a:fillRect/>
          </a:stretch>
        </p:blipFill>
        <p:spPr bwMode="auto">
          <a:xfrm>
            <a:off x="7164388" y="176213"/>
            <a:ext cx="1655762" cy="661987"/>
          </a:xfrm>
          <a:prstGeom prst="rect">
            <a:avLst/>
          </a:prstGeom>
          <a:noFill/>
          <a:ln w="9525">
            <a:noFill/>
            <a:miter lim="800000"/>
            <a:headEnd/>
            <a:tailEnd/>
          </a:ln>
        </p:spPr>
      </p:pic>
      <p:sp>
        <p:nvSpPr>
          <p:cNvPr id="60418" name="Rectangle 2"/>
          <p:cNvSpPr>
            <a:spLocks noGrp="1" noChangeArrowheads="1"/>
          </p:cNvSpPr>
          <p:nvPr>
            <p:ph type="ctrTitle"/>
          </p:nvPr>
        </p:nvSpPr>
        <p:spPr>
          <a:xfrm>
            <a:off x="1692275" y="1491854"/>
            <a:ext cx="6694488" cy="1102519"/>
          </a:xfrm>
        </p:spPr>
        <p:txBody>
          <a:bodyPr/>
          <a:lstStyle>
            <a:lvl1pPr algn="ctr">
              <a:defRPr>
                <a:solidFill>
                  <a:schemeClr val="tx1">
                    <a:lumMod val="85000"/>
                    <a:lumOff val="15000"/>
                  </a:schemeClr>
                </a:solidFill>
              </a:defRPr>
            </a:lvl1pPr>
          </a:lstStyle>
          <a:p>
            <a:r>
              <a:rPr lang="en-US"/>
              <a:t>Click to edit Master title style</a:t>
            </a:r>
            <a:endParaRPr lang="en-GB" dirty="0"/>
          </a:p>
        </p:txBody>
      </p:sp>
      <p:sp>
        <p:nvSpPr>
          <p:cNvPr id="60419" name="Rectangle 3"/>
          <p:cNvSpPr>
            <a:spLocks noGrp="1" noChangeArrowheads="1"/>
          </p:cNvSpPr>
          <p:nvPr>
            <p:ph type="subTitle" idx="1"/>
          </p:nvPr>
        </p:nvSpPr>
        <p:spPr>
          <a:xfrm>
            <a:off x="1763714" y="2842022"/>
            <a:ext cx="6624637" cy="1314450"/>
          </a:xfrm>
        </p:spPr>
        <p:txBody>
          <a:bodyPr/>
          <a:lstStyle>
            <a:lvl1pPr marL="0" indent="0" algn="ctr">
              <a:buFontTx/>
              <a:buNone/>
              <a:defRPr>
                <a:solidFill>
                  <a:schemeClr val="tx1">
                    <a:lumMod val="85000"/>
                    <a:lumOff val="15000"/>
                  </a:schemeClr>
                </a:solidFill>
              </a:defRPr>
            </a:lvl1pPr>
          </a:lstStyle>
          <a:p>
            <a:r>
              <a:rPr lang="en-US"/>
              <a:t>Click to edit Master subtitle style</a:t>
            </a:r>
            <a:endParaRPr lang="en-GB" dirty="0"/>
          </a:p>
        </p:txBody>
      </p:sp>
      <p:sp>
        <p:nvSpPr>
          <p:cNvPr id="2" name="Slide Number Placeholder 1">
            <a:extLst>
              <a:ext uri="{FF2B5EF4-FFF2-40B4-BE49-F238E27FC236}">
                <a16:creationId xmlns:a16="http://schemas.microsoft.com/office/drawing/2014/main" id="{85DD6084-95A3-4BB7-8923-648A28983EC1}"/>
              </a:ext>
            </a:extLst>
          </p:cNvPr>
          <p:cNvSpPr>
            <a:spLocks noGrp="1"/>
          </p:cNvSpPr>
          <p:nvPr>
            <p:ph type="sldNum" sz="quarter" idx="10"/>
          </p:nvPr>
        </p:nvSpPr>
        <p:spPr/>
        <p:txBody>
          <a:bodyPr/>
          <a:lstStyle/>
          <a:p>
            <a:fld id="{71556916-3026-4832-9292-F5DD05CE6D2D}" type="slidenum">
              <a:rPr lang="en-GB" smtClean="0"/>
              <a:t>‹#›</a:t>
            </a:fld>
            <a:endParaRPr lang="en-GB" dirty="0"/>
          </a:p>
        </p:txBody>
      </p:sp>
    </p:spTree>
    <p:extLst>
      <p:ext uri="{BB962C8B-B14F-4D97-AF65-F5344CB8AC3E}">
        <p14:creationId xmlns:p14="http://schemas.microsoft.com/office/powerpoint/2010/main" val="4175128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03145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926" y="94060"/>
            <a:ext cx="1895475" cy="469225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31913" y="94060"/>
            <a:ext cx="5535612" cy="469225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97415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2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03410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2184165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31913" y="1428750"/>
            <a:ext cx="3714750" cy="3357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99064" y="1428750"/>
            <a:ext cx="3716337" cy="3357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60189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83727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76713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6220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539583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063943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red-banner.jpg"/>
          <p:cNvPicPr>
            <a:picLocks noChangeAspect="1" noChangeArrowheads="1"/>
          </p:cNvPicPr>
          <p:nvPr userDrawn="1"/>
        </p:nvPicPr>
        <p:blipFill>
          <a:blip r:embed="rId13" cstate="print"/>
          <a:srcRect/>
          <a:stretch>
            <a:fillRect/>
          </a:stretch>
        </p:blipFill>
        <p:spPr bwMode="auto">
          <a:xfrm>
            <a:off x="0" y="0"/>
            <a:ext cx="9144000" cy="1020763"/>
          </a:xfrm>
          <a:prstGeom prst="rect">
            <a:avLst/>
          </a:prstGeom>
          <a:noFill/>
          <a:ln w="9525">
            <a:noFill/>
            <a:miter lim="800000"/>
            <a:headEnd/>
            <a:tailEnd/>
          </a:ln>
        </p:spPr>
      </p:pic>
      <p:sp>
        <p:nvSpPr>
          <p:cNvPr id="1027" name="Rectangle 2"/>
          <p:cNvSpPr>
            <a:spLocks noGrp="1" noChangeArrowheads="1"/>
          </p:cNvSpPr>
          <p:nvPr>
            <p:ph type="title"/>
          </p:nvPr>
        </p:nvSpPr>
        <p:spPr bwMode="auto">
          <a:xfrm>
            <a:off x="250825" y="195263"/>
            <a:ext cx="489585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Title of presentation</a:t>
            </a:r>
          </a:p>
        </p:txBody>
      </p:sp>
      <p:sp>
        <p:nvSpPr>
          <p:cNvPr id="1028" name="Rectangle 3"/>
          <p:cNvSpPr>
            <a:spLocks noGrp="1" noChangeArrowheads="1"/>
          </p:cNvSpPr>
          <p:nvPr>
            <p:ph type="body" idx="1"/>
          </p:nvPr>
        </p:nvSpPr>
        <p:spPr bwMode="auto">
          <a:xfrm>
            <a:off x="250825" y="1419225"/>
            <a:ext cx="8642350" cy="3357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29" name="Picture 3" descr="I:\mydocs\Images\logos\sra-white-logo.png"/>
          <p:cNvPicPr>
            <a:picLocks noChangeAspect="1" noChangeArrowheads="1"/>
          </p:cNvPicPr>
          <p:nvPr userDrawn="1"/>
        </p:nvPicPr>
        <p:blipFill>
          <a:blip r:embed="rId14" cstate="print"/>
          <a:srcRect/>
          <a:stretch>
            <a:fillRect/>
          </a:stretch>
        </p:blipFill>
        <p:spPr bwMode="auto">
          <a:xfrm>
            <a:off x="7164388" y="176213"/>
            <a:ext cx="1655762" cy="661987"/>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EE41A35C-E00E-4B04-97F8-B4BE76AEA5DA}"/>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71556916-3026-4832-9292-F5DD05CE6D2D}" type="slidenum">
              <a:rPr lang="en-GB" smtClean="0"/>
              <a:t>‹#›</a:t>
            </a:fld>
            <a:endParaRPr lang="en-GB" dirty="0"/>
          </a:p>
        </p:txBody>
      </p:sp>
    </p:spTree>
    <p:extLst>
      <p:ext uri="{BB962C8B-B14F-4D97-AF65-F5344CB8AC3E}">
        <p14:creationId xmlns:p14="http://schemas.microsoft.com/office/powerpoint/2010/main" val="191753174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fontAlgn="base" hangingPunct="1">
        <a:spcBef>
          <a:spcPct val="0"/>
        </a:spcBef>
        <a:spcAft>
          <a:spcPct val="0"/>
        </a:spcAft>
        <a:defRPr sz="3200">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3200">
          <a:solidFill>
            <a:schemeClr val="tx2"/>
          </a:solidFill>
          <a:latin typeface="Arial" charset="0"/>
        </a:defRPr>
      </a:lvl6pPr>
      <a:lvl7pPr marL="914400" algn="l" rtl="0" eaLnBrk="1" fontAlgn="base" hangingPunct="1">
        <a:spcBef>
          <a:spcPct val="0"/>
        </a:spcBef>
        <a:spcAft>
          <a:spcPct val="0"/>
        </a:spcAft>
        <a:defRPr sz="3200">
          <a:solidFill>
            <a:schemeClr val="tx2"/>
          </a:solidFill>
          <a:latin typeface="Arial" charset="0"/>
        </a:defRPr>
      </a:lvl7pPr>
      <a:lvl8pPr marL="1371600" algn="l" rtl="0" eaLnBrk="1" fontAlgn="base" hangingPunct="1">
        <a:spcBef>
          <a:spcPct val="0"/>
        </a:spcBef>
        <a:spcAft>
          <a:spcPct val="0"/>
        </a:spcAft>
        <a:defRPr sz="3200">
          <a:solidFill>
            <a:schemeClr val="tx2"/>
          </a:solidFill>
          <a:latin typeface="Arial" charset="0"/>
        </a:defRPr>
      </a:lvl8pPr>
      <a:lvl9pPr marL="1828800" algn="l" rtl="0" eaLnBrk="1" fontAlgn="base" hangingPunct="1">
        <a:spcBef>
          <a:spcPct val="0"/>
        </a:spcBef>
        <a:spcAft>
          <a:spcPct val="0"/>
        </a:spcAft>
        <a:defRPr sz="3200">
          <a:solidFill>
            <a:schemeClr val="tx2"/>
          </a:solidFill>
          <a:latin typeface="Arial" charset="0"/>
        </a:defRPr>
      </a:lvl9pPr>
    </p:titleStyle>
    <p:bodyStyle>
      <a:lvl1pPr marL="342900" indent="-342900" algn="l" rtl="0" eaLnBrk="1" fontAlgn="base" hangingPunct="1">
        <a:spcBef>
          <a:spcPct val="20000"/>
        </a:spcBef>
        <a:spcAft>
          <a:spcPct val="0"/>
        </a:spcAft>
        <a:buClr>
          <a:srgbClr val="9E1B34"/>
        </a:buClr>
        <a:buChar char="•"/>
        <a:defRPr sz="2800">
          <a:solidFill>
            <a:srgbClr val="262626"/>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rgbClr val="9E1B34"/>
        </a:buClr>
        <a:buChar char="–"/>
        <a:defRPr sz="2400">
          <a:solidFill>
            <a:srgbClr val="262626"/>
          </a:solidFill>
          <a:latin typeface="+mn-lt"/>
          <a:ea typeface="ＭＳ Ｐゴシック" charset="0"/>
        </a:defRPr>
      </a:lvl2pPr>
      <a:lvl3pPr marL="1143000" indent="-228600" algn="l" rtl="0" eaLnBrk="1" fontAlgn="base" hangingPunct="1">
        <a:spcBef>
          <a:spcPct val="20000"/>
        </a:spcBef>
        <a:spcAft>
          <a:spcPct val="0"/>
        </a:spcAft>
        <a:buClr>
          <a:srgbClr val="9E1B34"/>
        </a:buClr>
        <a:buChar char="•"/>
        <a:defRPr sz="2000">
          <a:solidFill>
            <a:srgbClr val="262626"/>
          </a:solidFill>
          <a:latin typeface="+mn-lt"/>
          <a:ea typeface="ＭＳ Ｐゴシック" charset="0"/>
        </a:defRPr>
      </a:lvl3pPr>
      <a:lvl4pPr marL="1600200" indent="-228600" algn="l" rtl="0" eaLnBrk="1" fontAlgn="base" hangingPunct="1">
        <a:spcBef>
          <a:spcPct val="20000"/>
        </a:spcBef>
        <a:spcAft>
          <a:spcPct val="0"/>
        </a:spcAft>
        <a:buClr>
          <a:srgbClr val="9E1B34"/>
        </a:buClr>
        <a:buChar char="–"/>
        <a:defRPr>
          <a:solidFill>
            <a:srgbClr val="262626"/>
          </a:solidFill>
          <a:latin typeface="+mn-lt"/>
          <a:ea typeface="ＭＳ Ｐゴシック" charset="0"/>
        </a:defRPr>
      </a:lvl4pPr>
      <a:lvl5pPr marL="2057400" indent="-228600" algn="l" rtl="0" eaLnBrk="1" fontAlgn="base" hangingPunct="1">
        <a:spcBef>
          <a:spcPct val="20000"/>
        </a:spcBef>
        <a:spcAft>
          <a:spcPct val="0"/>
        </a:spcAft>
        <a:buClr>
          <a:srgbClr val="9E1B34"/>
        </a:buClr>
        <a:buChar char="»"/>
        <a:defRPr sz="1600">
          <a:solidFill>
            <a:srgbClr val="262626"/>
          </a:solidFill>
          <a:latin typeface="+mn-lt"/>
          <a:ea typeface="ＭＳ Ｐゴシック" charset="0"/>
        </a:defRPr>
      </a:lvl5pPr>
      <a:lvl6pPr marL="2514600" indent="-228600" algn="l" rtl="0" eaLnBrk="1" fontAlgn="base" hangingPunct="1">
        <a:spcBef>
          <a:spcPct val="20000"/>
        </a:spcBef>
        <a:spcAft>
          <a:spcPct val="0"/>
        </a:spcAft>
        <a:buClr>
          <a:srgbClr val="9E1B34"/>
        </a:buClr>
        <a:buChar char="»"/>
        <a:defRPr sz="1600">
          <a:solidFill>
            <a:schemeClr val="tx1"/>
          </a:solidFill>
          <a:latin typeface="+mn-lt"/>
        </a:defRPr>
      </a:lvl6pPr>
      <a:lvl7pPr marL="2971800" indent="-228600" algn="l" rtl="0" eaLnBrk="1" fontAlgn="base" hangingPunct="1">
        <a:spcBef>
          <a:spcPct val="20000"/>
        </a:spcBef>
        <a:spcAft>
          <a:spcPct val="0"/>
        </a:spcAft>
        <a:buClr>
          <a:srgbClr val="9E1B34"/>
        </a:buClr>
        <a:buChar char="»"/>
        <a:defRPr sz="1600">
          <a:solidFill>
            <a:schemeClr val="tx1"/>
          </a:solidFill>
          <a:latin typeface="+mn-lt"/>
        </a:defRPr>
      </a:lvl7pPr>
      <a:lvl8pPr marL="3429000" indent="-228600" algn="l" rtl="0" eaLnBrk="1" fontAlgn="base" hangingPunct="1">
        <a:spcBef>
          <a:spcPct val="20000"/>
        </a:spcBef>
        <a:spcAft>
          <a:spcPct val="0"/>
        </a:spcAft>
        <a:buClr>
          <a:srgbClr val="9E1B34"/>
        </a:buClr>
        <a:buChar char="»"/>
        <a:defRPr sz="1600">
          <a:solidFill>
            <a:schemeClr val="tx1"/>
          </a:solidFill>
          <a:latin typeface="+mn-lt"/>
        </a:defRPr>
      </a:lvl8pPr>
      <a:lvl9pPr marL="3886200" indent="-228600" algn="l" rtl="0" eaLnBrk="1" fontAlgn="base" hangingPunct="1">
        <a:spcBef>
          <a:spcPct val="20000"/>
        </a:spcBef>
        <a:spcAft>
          <a:spcPct val="0"/>
        </a:spcAft>
        <a:buClr>
          <a:srgbClr val="9E1B34"/>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 Id="rId14" Type="http://schemas.openxmlformats.org/officeDocument/2006/relationships/image" Target="../media/image39.sv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svg"/><Relationship Id="rId3" Type="http://schemas.openxmlformats.org/officeDocument/2006/relationships/hyperlink" Target="https://www.sra.org.uk/staysharp" TargetMode="External"/><Relationship Id="rId7" Type="http://schemas.openxmlformats.org/officeDocument/2006/relationships/image" Target="../media/image44.svg"/><Relationship Id="rId12"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42.svg"/><Relationship Id="rId15" Type="http://schemas.openxmlformats.org/officeDocument/2006/relationships/image" Target="../media/image52.sv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svg"/><Relationship Id="rId1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DEB319-AEF9-4DD2-9976-8248C917D316}"/>
              </a:ext>
            </a:extLst>
          </p:cNvPr>
          <p:cNvSpPr/>
          <p:nvPr/>
        </p:nvSpPr>
        <p:spPr>
          <a:xfrm>
            <a:off x="559748" y="2561456"/>
            <a:ext cx="8404739" cy="1477328"/>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Chair: Clive </a:t>
            </a:r>
            <a:r>
              <a:rPr kumimoji="0" lang="en-US" sz="1800" b="0" i="0" u="none" strike="noStrike" kern="1200" cap="none" spc="0" normalizeH="0" baseline="0" noProof="0" dirty="0" err="1">
                <a:ln>
                  <a:noFill/>
                </a:ln>
                <a:solidFill>
                  <a:srgbClr val="000000"/>
                </a:solidFill>
                <a:effectLst/>
                <a:uLnTx/>
                <a:uFillTx/>
                <a:latin typeface="Arial" charset="0"/>
                <a:ea typeface="ＭＳ Ｐゴシック" pitchFamily="34" charset="-128"/>
                <a:cs typeface="+mn-cs"/>
              </a:rPr>
              <a:t>Myrie</a:t>
            </a:r>
            <a:r>
              <a:rPr kumimoji="0" lang="en-US" sz="18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 Journalist, BBC News Presenter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Zoë Allen-Robinson, Anti-money Laundering Team Leader</a:t>
            </a:r>
          </a:p>
          <a:p>
            <a:pPr algn="l">
              <a:defRPr/>
            </a:pPr>
            <a:r>
              <a:rPr lang="en-US" sz="1800" dirty="0">
                <a:solidFill>
                  <a:srgbClr val="000000"/>
                </a:solidFill>
              </a:rPr>
              <a:t>Colette Best, Director of Anti-money Laundering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Mark Boyle, Anti-money Laundering Policy Manager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7" name="Rectangle 6">
            <a:extLst>
              <a:ext uri="{FF2B5EF4-FFF2-40B4-BE49-F238E27FC236}">
                <a16:creationId xmlns:a16="http://schemas.microsoft.com/office/drawing/2014/main" id="{FB160960-1C98-403E-96ED-7F40A6E781F9}"/>
              </a:ext>
            </a:extLst>
          </p:cNvPr>
          <p:cNvSpPr/>
          <p:nvPr/>
        </p:nvSpPr>
        <p:spPr>
          <a:xfrm>
            <a:off x="539820" y="1155537"/>
            <a:ext cx="7344816" cy="120032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Anti-money laundering - getting it right for your firm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154EE-02E8-449A-8AF1-53BB2F7A6C82}"/>
              </a:ext>
            </a:extLst>
          </p:cNvPr>
          <p:cNvSpPr>
            <a:spLocks noGrp="1"/>
          </p:cNvSpPr>
          <p:nvPr>
            <p:ph type="title"/>
          </p:nvPr>
        </p:nvSpPr>
        <p:spPr>
          <a:xfrm>
            <a:off x="250824" y="195263"/>
            <a:ext cx="6985472" cy="857250"/>
          </a:xfrm>
        </p:spPr>
        <p:txBody>
          <a:bodyPr/>
          <a:lstStyle/>
          <a:p>
            <a:r>
              <a:rPr lang="en-GB" dirty="0"/>
              <a:t>Firm AML risk assessment </a:t>
            </a:r>
          </a:p>
        </p:txBody>
      </p:sp>
      <p:sp>
        <p:nvSpPr>
          <p:cNvPr id="9" name="Rectangle 8">
            <a:extLst>
              <a:ext uri="{FF2B5EF4-FFF2-40B4-BE49-F238E27FC236}">
                <a16:creationId xmlns:a16="http://schemas.microsoft.com/office/drawing/2014/main" id="{236CED35-EDA8-42C2-8742-82B2779C27B4}"/>
              </a:ext>
            </a:extLst>
          </p:cNvPr>
          <p:cNvSpPr/>
          <p:nvPr/>
        </p:nvSpPr>
        <p:spPr bwMode="auto">
          <a:xfrm>
            <a:off x="179512" y="1203599"/>
            <a:ext cx="4321175" cy="316835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pic>
        <p:nvPicPr>
          <p:cNvPr id="8" name="Graphic 7" descr="Checkmark">
            <a:extLst>
              <a:ext uri="{FF2B5EF4-FFF2-40B4-BE49-F238E27FC236}">
                <a16:creationId xmlns:a16="http://schemas.microsoft.com/office/drawing/2014/main" id="{2283D52E-9F1D-4A76-8D37-5F3E041C51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91203" y="1131590"/>
            <a:ext cx="533102" cy="533102"/>
          </a:xfrm>
          <a:prstGeom prst="rect">
            <a:avLst/>
          </a:prstGeom>
        </p:spPr>
      </p:pic>
      <p:sp>
        <p:nvSpPr>
          <p:cNvPr id="4" name="Rectangle 3">
            <a:extLst>
              <a:ext uri="{FF2B5EF4-FFF2-40B4-BE49-F238E27FC236}">
                <a16:creationId xmlns:a16="http://schemas.microsoft.com/office/drawing/2014/main" id="{BFFE2F54-E443-4011-902C-6E5A99162C5D}"/>
              </a:ext>
            </a:extLst>
          </p:cNvPr>
          <p:cNvSpPr/>
          <p:nvPr/>
        </p:nvSpPr>
        <p:spPr>
          <a:xfrm>
            <a:off x="288750" y="1635646"/>
            <a:ext cx="4213858" cy="2862322"/>
          </a:xfrm>
          <a:prstGeom prst="rect">
            <a:avLst/>
          </a:prstGeom>
          <a:ln>
            <a:noFill/>
          </a:ln>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9E1B34"/>
              </a:buClr>
              <a:buSzTx/>
              <a:buFontTx/>
              <a:buNone/>
              <a:tabLst/>
              <a:defRPr/>
            </a:pPr>
            <a:endParaRPr kumimoji="0" lang="en-GB" sz="2000" b="0" i="0" u="none" strike="noStrike" kern="1200" cap="none" spc="0" normalizeH="0" baseline="0" noProof="0" dirty="0">
              <a:ln>
                <a:noFill/>
              </a:ln>
              <a:solidFill>
                <a:srgbClr val="000000">
                  <a:lumMod val="95000"/>
                  <a:lumOff val="5000"/>
                </a:srgbClr>
              </a:solidFill>
              <a:effectLst/>
              <a:uLnTx/>
              <a:uFillTx/>
              <a:latin typeface="Arial"/>
              <a:ea typeface="ＭＳ Ｐゴシック" charset="0"/>
              <a:cs typeface="+mn-cs"/>
            </a:endParaRPr>
          </a:p>
          <a:p>
            <a:pPr marL="342900" marR="0" lvl="0" indent="-342900" algn="l" defTabSz="914400" rtl="0" eaLnBrk="1" fontAlgn="base" latinLnBrk="0" hangingPunct="1">
              <a:lnSpc>
                <a:spcPct val="100000"/>
              </a:lnSpc>
              <a:spcBef>
                <a:spcPct val="20000"/>
              </a:spcBef>
              <a:spcAft>
                <a:spcPct val="0"/>
              </a:spcAft>
              <a:buClr>
                <a:srgbClr val="9E1B34"/>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lumMod val="95000"/>
                    <a:lumOff val="5000"/>
                  </a:srgbClr>
                </a:solidFill>
                <a:effectLst/>
                <a:uLnTx/>
                <a:uFillTx/>
                <a:latin typeface="Arial"/>
                <a:ea typeface="ＭＳ Ｐゴシック" charset="0"/>
                <a:cs typeface="+mn-cs"/>
              </a:rPr>
              <a:t>Considered and thoughtful approach to identifying risk</a:t>
            </a:r>
          </a:p>
          <a:p>
            <a:pPr marL="342900" marR="0" lvl="0" indent="-342900" algn="l" defTabSz="914400" rtl="0" eaLnBrk="1" fontAlgn="base" latinLnBrk="0" hangingPunct="1">
              <a:lnSpc>
                <a:spcPct val="100000"/>
              </a:lnSpc>
              <a:spcBef>
                <a:spcPct val="20000"/>
              </a:spcBef>
              <a:spcAft>
                <a:spcPct val="0"/>
              </a:spcAft>
              <a:buClr>
                <a:srgbClr val="9E1B34"/>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lumMod val="95000"/>
                    <a:lumOff val="5000"/>
                  </a:srgbClr>
                </a:solidFill>
                <a:effectLst/>
                <a:uLnTx/>
                <a:uFillTx/>
                <a:latin typeface="Arial"/>
                <a:ea typeface="ＭＳ Ｐゴシック" charset="0"/>
                <a:cs typeface="+mn-cs"/>
              </a:rPr>
              <a:t>Reflects who your clients are</a:t>
            </a:r>
          </a:p>
          <a:p>
            <a:pPr marL="342900" marR="0" lvl="0" indent="-342900" algn="l" defTabSz="914400" rtl="0" eaLnBrk="1" fontAlgn="base" latinLnBrk="0" hangingPunct="1">
              <a:lnSpc>
                <a:spcPct val="100000"/>
              </a:lnSpc>
              <a:spcBef>
                <a:spcPct val="20000"/>
              </a:spcBef>
              <a:spcAft>
                <a:spcPct val="0"/>
              </a:spcAft>
              <a:buClr>
                <a:srgbClr val="9E1B34"/>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lumMod val="95000"/>
                    <a:lumOff val="5000"/>
                  </a:srgbClr>
                </a:solidFill>
                <a:effectLst/>
                <a:uLnTx/>
                <a:uFillTx/>
                <a:latin typeface="Arial"/>
                <a:ea typeface="ＭＳ Ｐゴシック" charset="0"/>
                <a:cs typeface="+mn-cs"/>
              </a:rPr>
              <a:t>Understands and explores service risk</a:t>
            </a:r>
          </a:p>
          <a:p>
            <a:pPr marL="342900" marR="0" lvl="0" indent="-342900" algn="l" defTabSz="914400" rtl="0" eaLnBrk="1" fontAlgn="base" latinLnBrk="0" hangingPunct="1">
              <a:lnSpc>
                <a:spcPct val="100000"/>
              </a:lnSpc>
              <a:spcBef>
                <a:spcPct val="20000"/>
              </a:spcBef>
              <a:spcAft>
                <a:spcPct val="0"/>
              </a:spcAft>
              <a:buClr>
                <a:srgbClr val="9E1B34"/>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lumMod val="95000"/>
                    <a:lumOff val="5000"/>
                  </a:srgbClr>
                </a:solidFill>
                <a:effectLst/>
                <a:uLnTx/>
                <a:uFillTx/>
                <a:latin typeface="Arial"/>
                <a:ea typeface="ＭＳ Ｐゴシック" charset="0"/>
                <a:cs typeface="+mn-cs"/>
              </a:rPr>
              <a:t>Considers your firm’s transactions and means of delivering services</a:t>
            </a:r>
          </a:p>
          <a:p>
            <a:pPr marL="342900" marR="0" lvl="0" indent="-342900" algn="l" defTabSz="914400" rtl="0" eaLnBrk="1" fontAlgn="base" latinLnBrk="0" hangingPunct="1">
              <a:lnSpc>
                <a:spcPct val="100000"/>
              </a:lnSpc>
              <a:spcBef>
                <a:spcPct val="20000"/>
              </a:spcBef>
              <a:spcAft>
                <a:spcPct val="0"/>
              </a:spcAft>
              <a:buClr>
                <a:srgbClr val="9E1B34"/>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lumMod val="95000"/>
                    <a:lumOff val="5000"/>
                  </a:srgbClr>
                </a:solidFill>
                <a:effectLst/>
                <a:uLnTx/>
                <a:uFillTx/>
                <a:latin typeface="Arial"/>
                <a:ea typeface="ＭＳ Ｐゴシック" charset="0"/>
                <a:cs typeface="+mn-cs"/>
              </a:rPr>
              <a:t>Considers geographical risks to your business, clients, transactions and third parties</a:t>
            </a:r>
          </a:p>
        </p:txBody>
      </p:sp>
      <p:sp>
        <p:nvSpPr>
          <p:cNvPr id="10" name="Rectangle 9">
            <a:extLst>
              <a:ext uri="{FF2B5EF4-FFF2-40B4-BE49-F238E27FC236}">
                <a16:creationId xmlns:a16="http://schemas.microsoft.com/office/drawing/2014/main" id="{9D2E9819-EB8E-4C9B-9F8E-8DFBF3C1CC0F}"/>
              </a:ext>
            </a:extLst>
          </p:cNvPr>
          <p:cNvSpPr/>
          <p:nvPr/>
        </p:nvSpPr>
        <p:spPr bwMode="auto">
          <a:xfrm>
            <a:off x="4655399" y="1203599"/>
            <a:ext cx="4321175" cy="316835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58E6D8C9-BDCF-4A1C-979C-6BEEAC2A57B2}"/>
              </a:ext>
            </a:extLst>
          </p:cNvPr>
          <p:cNvSpPr>
            <a:spLocks noGrp="1"/>
          </p:cNvSpPr>
          <p:nvPr>
            <p:ph idx="1"/>
          </p:nvPr>
        </p:nvSpPr>
        <p:spPr>
          <a:xfrm>
            <a:off x="4786858" y="1995686"/>
            <a:ext cx="3948559" cy="1824608"/>
          </a:xfrm>
        </p:spPr>
        <p:txBody>
          <a:bodyPr/>
          <a:lstStyle/>
          <a:p>
            <a:pPr>
              <a:buFont typeface="Arial" panose="020B0604020202020204" pitchFamily="34" charset="0"/>
              <a:buChar char="•"/>
            </a:pPr>
            <a:r>
              <a:rPr lang="en-GB" sz="1600" kern="1200" dirty="0">
                <a:solidFill>
                  <a:schemeClr val="tx1">
                    <a:lumMod val="95000"/>
                    <a:lumOff val="5000"/>
                  </a:schemeClr>
                </a:solidFill>
                <a:cs typeface="+mn-cs"/>
              </a:rPr>
              <a:t>Not written down</a:t>
            </a:r>
          </a:p>
          <a:p>
            <a:pPr>
              <a:buFont typeface="Arial" panose="020B0604020202020204" pitchFamily="34" charset="0"/>
              <a:buChar char="•"/>
            </a:pPr>
            <a:r>
              <a:rPr lang="en-GB" sz="1600" kern="1200" dirty="0">
                <a:solidFill>
                  <a:schemeClr val="tx1">
                    <a:lumMod val="95000"/>
                    <a:lumOff val="5000"/>
                  </a:schemeClr>
                </a:solidFill>
                <a:cs typeface="+mn-cs"/>
              </a:rPr>
              <a:t>Not kept up-to-date</a:t>
            </a:r>
          </a:p>
          <a:p>
            <a:pPr>
              <a:buFont typeface="Arial" panose="020B0604020202020204" pitchFamily="34" charset="0"/>
              <a:buChar char="•"/>
            </a:pPr>
            <a:r>
              <a:rPr lang="en-GB" sz="1600" kern="1200" dirty="0">
                <a:solidFill>
                  <a:schemeClr val="tx1">
                    <a:lumMod val="95000"/>
                    <a:lumOff val="5000"/>
                  </a:schemeClr>
                </a:solidFill>
                <a:cs typeface="+mn-cs"/>
              </a:rPr>
              <a:t>Not customised to your own business</a:t>
            </a:r>
          </a:p>
          <a:p>
            <a:pPr>
              <a:buFont typeface="Arial" panose="020B0604020202020204" pitchFamily="34" charset="0"/>
              <a:buChar char="•"/>
            </a:pPr>
            <a:r>
              <a:rPr lang="en-GB" sz="1600" kern="1200" dirty="0">
                <a:solidFill>
                  <a:schemeClr val="tx1">
                    <a:lumMod val="95000"/>
                    <a:lumOff val="5000"/>
                  </a:schemeClr>
                </a:solidFill>
                <a:cs typeface="+mn-cs"/>
              </a:rPr>
              <a:t>Reliance on standardised text </a:t>
            </a:r>
          </a:p>
          <a:p>
            <a:pPr>
              <a:buFont typeface="Arial" panose="020B0604020202020204" pitchFamily="34" charset="0"/>
              <a:buChar char="•"/>
            </a:pPr>
            <a:r>
              <a:rPr lang="en-GB" sz="1600" kern="1200" dirty="0">
                <a:solidFill>
                  <a:schemeClr val="tx1">
                    <a:lumMod val="95000"/>
                    <a:lumOff val="5000"/>
                  </a:schemeClr>
                </a:solidFill>
                <a:cs typeface="+mn-cs"/>
              </a:rPr>
              <a:t>Doesn’t consider the national risk assessment, sector risk assessment or the approved guidance</a:t>
            </a:r>
          </a:p>
        </p:txBody>
      </p:sp>
      <p:pic>
        <p:nvPicPr>
          <p:cNvPr id="6" name="Graphic 5" descr="Close">
            <a:extLst>
              <a:ext uri="{FF2B5EF4-FFF2-40B4-BE49-F238E27FC236}">
                <a16:creationId xmlns:a16="http://schemas.microsoft.com/office/drawing/2014/main" id="{E7267631-4A41-442A-8519-3E4101BC9D1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87386" y="1178446"/>
            <a:ext cx="457200" cy="457200"/>
          </a:xfrm>
          <a:prstGeom prst="rect">
            <a:avLst/>
          </a:prstGeom>
        </p:spPr>
      </p:pic>
      <p:sp>
        <p:nvSpPr>
          <p:cNvPr id="12" name="Rectangle 11">
            <a:extLst>
              <a:ext uri="{FF2B5EF4-FFF2-40B4-BE49-F238E27FC236}">
                <a16:creationId xmlns:a16="http://schemas.microsoft.com/office/drawing/2014/main" id="{C0DBAB93-E96F-47BB-B1AA-AD94A248FC85}"/>
              </a:ext>
            </a:extLst>
          </p:cNvPr>
          <p:cNvSpPr/>
          <p:nvPr/>
        </p:nvSpPr>
        <p:spPr>
          <a:xfrm>
            <a:off x="5436096" y="1534021"/>
            <a:ext cx="2650084" cy="461665"/>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9E1B34"/>
                </a:solidFill>
                <a:effectLst/>
                <a:uLnTx/>
                <a:uFillTx/>
                <a:latin typeface="Arial" charset="0"/>
                <a:ea typeface="ＭＳ Ｐゴシック" pitchFamily="34" charset="-128"/>
                <a:cs typeface="+mn-cs"/>
              </a:rPr>
              <a:t>What isn’t enough</a:t>
            </a:r>
          </a:p>
        </p:txBody>
      </p:sp>
      <p:sp>
        <p:nvSpPr>
          <p:cNvPr id="13" name="Rectangle 12">
            <a:extLst>
              <a:ext uri="{FF2B5EF4-FFF2-40B4-BE49-F238E27FC236}">
                <a16:creationId xmlns:a16="http://schemas.microsoft.com/office/drawing/2014/main" id="{895818E9-9612-4DCD-9CF5-C5D527F963E9}"/>
              </a:ext>
            </a:extLst>
          </p:cNvPr>
          <p:cNvSpPr/>
          <p:nvPr/>
        </p:nvSpPr>
        <p:spPr>
          <a:xfrm>
            <a:off x="639175" y="1491630"/>
            <a:ext cx="3437158" cy="461665"/>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9E1B34"/>
                </a:solidFill>
                <a:effectLst/>
                <a:uLnTx/>
                <a:uFillTx/>
                <a:latin typeface="Arial" charset="0"/>
                <a:ea typeface="ＭＳ Ｐゴシック" pitchFamily="34" charset="-128"/>
                <a:cs typeface="+mn-cs"/>
              </a:rPr>
              <a:t>What we </a:t>
            </a:r>
            <a:r>
              <a:rPr kumimoji="0" lang="en-GB" sz="2400" b="1" i="0" u="none" strike="noStrike" kern="1200" cap="none" spc="0" normalizeH="0" baseline="0" noProof="0" dirty="0">
                <a:ln>
                  <a:noFill/>
                </a:ln>
                <a:solidFill>
                  <a:srgbClr val="9E1B34"/>
                </a:solidFill>
                <a:effectLst/>
                <a:uLnTx/>
                <a:uFillTx/>
                <a:latin typeface="Arial" charset="0"/>
                <a:ea typeface="ＭＳ Ｐゴシック" pitchFamily="34" charset="-128"/>
                <a:cs typeface="+mn-cs"/>
              </a:rPr>
              <a:t>are</a:t>
            </a:r>
            <a:r>
              <a:rPr kumimoji="0" lang="en-GB" sz="2400" b="0" i="0" u="none" strike="noStrike" kern="1200" cap="none" spc="0" normalizeH="0" baseline="0" noProof="0" dirty="0">
                <a:ln>
                  <a:noFill/>
                </a:ln>
                <a:solidFill>
                  <a:srgbClr val="9E1B34"/>
                </a:solidFill>
                <a:effectLst/>
                <a:uLnTx/>
                <a:uFillTx/>
                <a:latin typeface="Arial" charset="0"/>
                <a:ea typeface="ＭＳ Ｐゴシック" pitchFamily="34" charset="-128"/>
                <a:cs typeface="+mn-cs"/>
              </a:rPr>
              <a:t> looking for</a:t>
            </a:r>
          </a:p>
        </p:txBody>
      </p:sp>
    </p:spTree>
    <p:extLst>
      <p:ext uri="{BB962C8B-B14F-4D97-AF65-F5344CB8AC3E}">
        <p14:creationId xmlns:p14="http://schemas.microsoft.com/office/powerpoint/2010/main" val="3322401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10FB36D6-7C6F-4BBD-BAEB-3FF7642D59A8}"/>
              </a:ext>
            </a:extLst>
          </p:cNvPr>
          <p:cNvSpPr txBox="1">
            <a:spLocks noChangeArrowheads="1"/>
          </p:cNvSpPr>
          <p:nvPr/>
        </p:nvSpPr>
        <p:spPr>
          <a:xfrm>
            <a:off x="179512" y="229145"/>
            <a:ext cx="7308304" cy="857250"/>
          </a:xfrm>
          <a:prstGeom prst="rect">
            <a:avLst/>
          </a:prstGeom>
        </p:spPr>
        <p:txBody>
          <a:bodyPr/>
          <a:lstStyle>
            <a:lvl1pPr algn="l" rtl="0" eaLnBrk="1" fontAlgn="base" hangingPunct="1">
              <a:spcBef>
                <a:spcPct val="0"/>
              </a:spcBef>
              <a:spcAft>
                <a:spcPct val="0"/>
              </a:spcAft>
              <a:defRPr sz="3200">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3200">
                <a:solidFill>
                  <a:schemeClr val="tx2"/>
                </a:solidFill>
                <a:latin typeface="Arial" charset="0"/>
              </a:defRPr>
            </a:lvl6pPr>
            <a:lvl7pPr marL="914400" algn="l" rtl="0" eaLnBrk="1" fontAlgn="base" hangingPunct="1">
              <a:spcBef>
                <a:spcPct val="0"/>
              </a:spcBef>
              <a:spcAft>
                <a:spcPct val="0"/>
              </a:spcAft>
              <a:defRPr sz="3200">
                <a:solidFill>
                  <a:schemeClr val="tx2"/>
                </a:solidFill>
                <a:latin typeface="Arial" charset="0"/>
              </a:defRPr>
            </a:lvl7pPr>
            <a:lvl8pPr marL="1371600" algn="l" rtl="0" eaLnBrk="1" fontAlgn="base" hangingPunct="1">
              <a:spcBef>
                <a:spcPct val="0"/>
              </a:spcBef>
              <a:spcAft>
                <a:spcPct val="0"/>
              </a:spcAft>
              <a:defRPr sz="3200">
                <a:solidFill>
                  <a:schemeClr val="tx2"/>
                </a:solidFill>
                <a:latin typeface="Arial" charset="0"/>
              </a:defRPr>
            </a:lvl8pPr>
            <a:lvl9pPr marL="1828800" algn="l" rtl="0" eaLnBrk="1" fontAlgn="base" hangingPunct="1">
              <a:spcBef>
                <a:spcPct val="0"/>
              </a:spcBef>
              <a:spcAft>
                <a:spcPct val="0"/>
              </a:spcAft>
              <a:defRPr sz="3200">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a:ln>
                  <a:noFill/>
                </a:ln>
                <a:solidFill>
                  <a:srgbClr val="FFFFFF"/>
                </a:solidFill>
                <a:effectLst/>
                <a:uLnTx/>
                <a:uFillTx/>
                <a:latin typeface="Arial"/>
                <a:ea typeface="ＭＳ Ｐゴシック" pitchFamily="34" charset="-128"/>
              </a:rPr>
              <a:t>Where’s the risk? </a:t>
            </a:r>
          </a:p>
        </p:txBody>
      </p:sp>
      <p:pic>
        <p:nvPicPr>
          <p:cNvPr id="11" name="Picture 10">
            <a:extLst>
              <a:ext uri="{FF2B5EF4-FFF2-40B4-BE49-F238E27FC236}">
                <a16:creationId xmlns:a16="http://schemas.microsoft.com/office/drawing/2014/main" id="{114057FF-425B-4353-8739-9421E815A2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03845"/>
            <a:ext cx="9144000" cy="4807653"/>
          </a:xfrm>
          <a:prstGeom prst="rect">
            <a:avLst/>
          </a:prstGeom>
        </p:spPr>
      </p:pic>
      <p:grpSp>
        <p:nvGrpSpPr>
          <p:cNvPr id="9" name="Group 8">
            <a:extLst>
              <a:ext uri="{FF2B5EF4-FFF2-40B4-BE49-F238E27FC236}">
                <a16:creationId xmlns:a16="http://schemas.microsoft.com/office/drawing/2014/main" id="{83FF8059-CB76-4AA0-8222-2819B582C886}"/>
              </a:ext>
            </a:extLst>
          </p:cNvPr>
          <p:cNvGrpSpPr/>
          <p:nvPr/>
        </p:nvGrpSpPr>
        <p:grpSpPr>
          <a:xfrm>
            <a:off x="4572000" y="0"/>
            <a:ext cx="4608512" cy="4895932"/>
            <a:chOff x="4353596" y="123478"/>
            <a:chExt cx="4656620" cy="4685210"/>
          </a:xfrm>
        </p:grpSpPr>
        <p:sp>
          <p:nvSpPr>
            <p:cNvPr id="4" name="Teardrop 3">
              <a:extLst>
                <a:ext uri="{FF2B5EF4-FFF2-40B4-BE49-F238E27FC236}">
                  <a16:creationId xmlns:a16="http://schemas.microsoft.com/office/drawing/2014/main" id="{ACE71B9C-7ABC-46B7-8416-F6E70A76324F}"/>
                </a:ext>
              </a:extLst>
            </p:cNvPr>
            <p:cNvSpPr/>
            <p:nvPr/>
          </p:nvSpPr>
          <p:spPr bwMode="auto">
            <a:xfrm>
              <a:off x="4353596" y="123478"/>
              <a:ext cx="4637697" cy="4685210"/>
            </a:xfrm>
            <a:prstGeom prst="teardrop">
              <a:avLst/>
            </a:prstGeom>
            <a:solidFill>
              <a:srgbClr val="9E1B34"/>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6" name="Rectangle 3">
              <a:extLst>
                <a:ext uri="{FF2B5EF4-FFF2-40B4-BE49-F238E27FC236}">
                  <a16:creationId xmlns:a16="http://schemas.microsoft.com/office/drawing/2014/main" id="{44FC2489-C8D5-4736-9B60-6D0B61C8D5D4}"/>
                </a:ext>
              </a:extLst>
            </p:cNvPr>
            <p:cNvSpPr txBox="1">
              <a:spLocks noChangeArrowheads="1"/>
            </p:cNvSpPr>
            <p:nvPr/>
          </p:nvSpPr>
          <p:spPr>
            <a:xfrm>
              <a:off x="4846472" y="1347614"/>
              <a:ext cx="4163744" cy="2029917"/>
            </a:xfrm>
            <a:prstGeom prst="rect">
              <a:avLst/>
            </a:prstGeom>
          </p:spPr>
          <p:txBody>
            <a:bodyPr/>
            <a:lstStyle>
              <a:lvl1pPr marL="342900" indent="-342900" algn="l" rtl="0" eaLnBrk="1" fontAlgn="base" hangingPunct="1">
                <a:spcBef>
                  <a:spcPct val="20000"/>
                </a:spcBef>
                <a:spcAft>
                  <a:spcPct val="0"/>
                </a:spcAft>
                <a:buClr>
                  <a:srgbClr val="9E1B34"/>
                </a:buClr>
                <a:buChar char="•"/>
                <a:defRPr sz="2800">
                  <a:solidFill>
                    <a:srgbClr val="262626"/>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rgbClr val="9E1B34"/>
                </a:buClr>
                <a:buChar char="–"/>
                <a:defRPr sz="2400">
                  <a:solidFill>
                    <a:srgbClr val="262626"/>
                  </a:solidFill>
                  <a:latin typeface="+mn-lt"/>
                  <a:ea typeface="ＭＳ Ｐゴシック" charset="0"/>
                </a:defRPr>
              </a:lvl2pPr>
              <a:lvl3pPr marL="1143000" indent="-228600" algn="l" rtl="0" eaLnBrk="1" fontAlgn="base" hangingPunct="1">
                <a:spcBef>
                  <a:spcPct val="20000"/>
                </a:spcBef>
                <a:spcAft>
                  <a:spcPct val="0"/>
                </a:spcAft>
                <a:buClr>
                  <a:srgbClr val="9E1B34"/>
                </a:buClr>
                <a:buChar char="•"/>
                <a:defRPr sz="2000">
                  <a:solidFill>
                    <a:srgbClr val="262626"/>
                  </a:solidFill>
                  <a:latin typeface="+mn-lt"/>
                  <a:ea typeface="ＭＳ Ｐゴシック" charset="0"/>
                </a:defRPr>
              </a:lvl3pPr>
              <a:lvl4pPr marL="1600200" indent="-228600" algn="l" rtl="0" eaLnBrk="1" fontAlgn="base" hangingPunct="1">
                <a:spcBef>
                  <a:spcPct val="20000"/>
                </a:spcBef>
                <a:spcAft>
                  <a:spcPct val="0"/>
                </a:spcAft>
                <a:buClr>
                  <a:srgbClr val="9E1B34"/>
                </a:buClr>
                <a:buChar char="–"/>
                <a:defRPr>
                  <a:solidFill>
                    <a:srgbClr val="262626"/>
                  </a:solidFill>
                  <a:latin typeface="+mn-lt"/>
                  <a:ea typeface="ＭＳ Ｐゴシック" charset="0"/>
                </a:defRPr>
              </a:lvl4pPr>
              <a:lvl5pPr marL="2057400" indent="-228600" algn="l" rtl="0" eaLnBrk="1" fontAlgn="base" hangingPunct="1">
                <a:spcBef>
                  <a:spcPct val="20000"/>
                </a:spcBef>
                <a:spcAft>
                  <a:spcPct val="0"/>
                </a:spcAft>
                <a:buClr>
                  <a:srgbClr val="9E1B34"/>
                </a:buClr>
                <a:buChar char="»"/>
                <a:defRPr sz="1600">
                  <a:solidFill>
                    <a:srgbClr val="262626"/>
                  </a:solidFill>
                  <a:latin typeface="+mn-lt"/>
                  <a:ea typeface="ＭＳ Ｐゴシック" charset="0"/>
                </a:defRPr>
              </a:lvl5pPr>
              <a:lvl6pPr marL="2514600" indent="-228600" algn="l" rtl="0" eaLnBrk="1" fontAlgn="base" hangingPunct="1">
                <a:spcBef>
                  <a:spcPct val="20000"/>
                </a:spcBef>
                <a:spcAft>
                  <a:spcPct val="0"/>
                </a:spcAft>
                <a:buClr>
                  <a:srgbClr val="9E1B34"/>
                </a:buClr>
                <a:buChar char="»"/>
                <a:defRPr sz="1600">
                  <a:solidFill>
                    <a:schemeClr val="tx1"/>
                  </a:solidFill>
                  <a:latin typeface="+mn-lt"/>
                </a:defRPr>
              </a:lvl6pPr>
              <a:lvl7pPr marL="2971800" indent="-228600" algn="l" rtl="0" eaLnBrk="1" fontAlgn="base" hangingPunct="1">
                <a:spcBef>
                  <a:spcPct val="20000"/>
                </a:spcBef>
                <a:spcAft>
                  <a:spcPct val="0"/>
                </a:spcAft>
                <a:buClr>
                  <a:srgbClr val="9E1B34"/>
                </a:buClr>
                <a:buChar char="»"/>
                <a:defRPr sz="1600">
                  <a:solidFill>
                    <a:schemeClr val="tx1"/>
                  </a:solidFill>
                  <a:latin typeface="+mn-lt"/>
                </a:defRPr>
              </a:lvl7pPr>
              <a:lvl8pPr marL="3429000" indent="-228600" algn="l" rtl="0" eaLnBrk="1" fontAlgn="base" hangingPunct="1">
                <a:spcBef>
                  <a:spcPct val="20000"/>
                </a:spcBef>
                <a:spcAft>
                  <a:spcPct val="0"/>
                </a:spcAft>
                <a:buClr>
                  <a:srgbClr val="9E1B34"/>
                </a:buClr>
                <a:buChar char="»"/>
                <a:defRPr sz="1600">
                  <a:solidFill>
                    <a:schemeClr val="tx1"/>
                  </a:solidFill>
                  <a:latin typeface="+mn-lt"/>
                </a:defRPr>
              </a:lvl8pPr>
              <a:lvl9pPr marL="3886200" indent="-228600" algn="l" rtl="0" eaLnBrk="1" fontAlgn="base" hangingPunct="1">
                <a:spcBef>
                  <a:spcPct val="20000"/>
                </a:spcBef>
                <a:spcAft>
                  <a:spcPct val="0"/>
                </a:spcAft>
                <a:buClr>
                  <a:srgbClr val="9E1B34"/>
                </a:buClr>
                <a:buChar char="»"/>
                <a:defRPr sz="16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
                  <a:srgbClr val="FFFFFF"/>
                </a:buClr>
                <a:buSzTx/>
                <a:buFontTx/>
                <a:buChar char="•"/>
                <a:tabLst/>
                <a:defRPr/>
              </a:pPr>
              <a:r>
                <a:rPr kumimoji="0" lang="en-GB" sz="2400" b="0" i="0" u="none" strike="noStrike" kern="0" cap="none" spc="0" normalizeH="0" baseline="0" noProof="0" dirty="0">
                  <a:ln>
                    <a:noFill/>
                  </a:ln>
                  <a:solidFill>
                    <a:srgbClr val="FFFFFF"/>
                  </a:solidFill>
                  <a:effectLst/>
                  <a:uLnTx/>
                  <a:uFillTx/>
                  <a:latin typeface="Arial"/>
                  <a:ea typeface="ＭＳ Ｐゴシック" pitchFamily="34" charset="-128"/>
                </a:rPr>
                <a:t>Product and services risk </a:t>
              </a:r>
            </a:p>
            <a:p>
              <a:pPr marL="342900" marR="0" lvl="0" indent="-342900" algn="l" defTabSz="914400" rtl="0" eaLnBrk="1" fontAlgn="base" latinLnBrk="0" hangingPunct="1">
                <a:lnSpc>
                  <a:spcPct val="100000"/>
                </a:lnSpc>
                <a:spcBef>
                  <a:spcPct val="20000"/>
                </a:spcBef>
                <a:spcAft>
                  <a:spcPct val="0"/>
                </a:spcAft>
                <a:buClr>
                  <a:srgbClr val="FFFFFF"/>
                </a:buClr>
                <a:buSzTx/>
                <a:buFontTx/>
                <a:buChar char="•"/>
                <a:tabLst/>
                <a:defRPr/>
              </a:pPr>
              <a:r>
                <a:rPr kumimoji="0" lang="en-GB" sz="2400" b="0" i="0" u="none" strike="noStrike" kern="0" cap="none" spc="0" normalizeH="0" baseline="0" noProof="0" dirty="0">
                  <a:ln>
                    <a:noFill/>
                  </a:ln>
                  <a:solidFill>
                    <a:srgbClr val="FFFFFF"/>
                  </a:solidFill>
                  <a:effectLst/>
                  <a:uLnTx/>
                  <a:uFillTx/>
                  <a:latin typeface="Arial"/>
                  <a:ea typeface="ＭＳ Ｐゴシック" pitchFamily="34" charset="-128"/>
                </a:rPr>
                <a:t>Client risk </a:t>
              </a:r>
            </a:p>
            <a:p>
              <a:pPr marL="342900" marR="0" lvl="0" indent="-342900" algn="l" defTabSz="914400" rtl="0" eaLnBrk="1" fontAlgn="base" latinLnBrk="0" hangingPunct="1">
                <a:lnSpc>
                  <a:spcPct val="100000"/>
                </a:lnSpc>
                <a:spcBef>
                  <a:spcPct val="20000"/>
                </a:spcBef>
                <a:spcAft>
                  <a:spcPct val="0"/>
                </a:spcAft>
                <a:buClr>
                  <a:srgbClr val="FFFFFF"/>
                </a:buClr>
                <a:buSzTx/>
                <a:buFontTx/>
                <a:buChar char="•"/>
                <a:tabLst/>
                <a:defRPr/>
              </a:pPr>
              <a:r>
                <a:rPr kumimoji="0" lang="en-GB" sz="2400" b="0" i="0" u="none" strike="noStrike" kern="0" cap="none" spc="0" normalizeH="0" baseline="0" noProof="0" dirty="0">
                  <a:ln>
                    <a:noFill/>
                  </a:ln>
                  <a:solidFill>
                    <a:srgbClr val="FFFFFF"/>
                  </a:solidFill>
                  <a:effectLst/>
                  <a:uLnTx/>
                  <a:uFillTx/>
                  <a:latin typeface="Arial"/>
                  <a:ea typeface="ＭＳ Ｐゴシック" pitchFamily="34" charset="-128"/>
                </a:rPr>
                <a:t>Transaction risk </a:t>
              </a:r>
            </a:p>
            <a:p>
              <a:pPr marL="342900" marR="0" lvl="0" indent="-342900" algn="l" defTabSz="914400" rtl="0" eaLnBrk="1" fontAlgn="base" latinLnBrk="0" hangingPunct="1">
                <a:lnSpc>
                  <a:spcPct val="100000"/>
                </a:lnSpc>
                <a:spcBef>
                  <a:spcPct val="20000"/>
                </a:spcBef>
                <a:spcAft>
                  <a:spcPct val="0"/>
                </a:spcAft>
                <a:buClr>
                  <a:srgbClr val="FFFFFF"/>
                </a:buClr>
                <a:buSzTx/>
                <a:buFontTx/>
                <a:buChar char="•"/>
                <a:tabLst/>
                <a:defRPr/>
              </a:pPr>
              <a:r>
                <a:rPr kumimoji="0" lang="en-GB" sz="2400" b="0" i="0" u="none" strike="noStrike" kern="0" cap="none" spc="0" normalizeH="0" baseline="0" noProof="0" dirty="0">
                  <a:ln>
                    <a:noFill/>
                  </a:ln>
                  <a:solidFill>
                    <a:srgbClr val="FFFFFF"/>
                  </a:solidFill>
                  <a:effectLst/>
                  <a:uLnTx/>
                  <a:uFillTx/>
                  <a:latin typeface="Arial"/>
                  <a:ea typeface="ＭＳ Ｐゴシック" pitchFamily="34" charset="-128"/>
                </a:rPr>
                <a:t>Delivery channel risk </a:t>
              </a:r>
            </a:p>
            <a:p>
              <a:pPr marL="342900" marR="0" lvl="0" indent="-342900" algn="l" defTabSz="914400" rtl="0" eaLnBrk="1" fontAlgn="base" latinLnBrk="0" hangingPunct="1">
                <a:lnSpc>
                  <a:spcPct val="100000"/>
                </a:lnSpc>
                <a:spcBef>
                  <a:spcPct val="20000"/>
                </a:spcBef>
                <a:spcAft>
                  <a:spcPct val="0"/>
                </a:spcAft>
                <a:buClr>
                  <a:srgbClr val="FFFFFF"/>
                </a:buClr>
                <a:buSzTx/>
                <a:buFontTx/>
                <a:buChar char="•"/>
                <a:tabLst/>
                <a:defRPr/>
              </a:pPr>
              <a:r>
                <a:rPr kumimoji="0" lang="en-GB" sz="2400" b="0" i="0" u="none" strike="noStrike" kern="0" cap="none" spc="0" normalizeH="0" baseline="0" noProof="0" dirty="0">
                  <a:ln>
                    <a:noFill/>
                  </a:ln>
                  <a:solidFill>
                    <a:srgbClr val="FFFFFF"/>
                  </a:solidFill>
                  <a:effectLst/>
                  <a:uLnTx/>
                  <a:uFillTx/>
                  <a:latin typeface="Arial"/>
                  <a:ea typeface="ＭＳ Ｐゴシック" pitchFamily="34" charset="-128"/>
                </a:rPr>
                <a:t>Geographical risk </a:t>
              </a:r>
            </a:p>
            <a:p>
              <a:pPr marL="342900" marR="0" lvl="0" indent="-342900" algn="l" defTabSz="914400" rtl="0" eaLnBrk="1" fontAlgn="base" latinLnBrk="0" hangingPunct="1">
                <a:lnSpc>
                  <a:spcPct val="100000"/>
                </a:lnSpc>
                <a:spcBef>
                  <a:spcPct val="20000"/>
                </a:spcBef>
                <a:spcAft>
                  <a:spcPct val="0"/>
                </a:spcAft>
                <a:buClr>
                  <a:srgbClr val="9E1B34"/>
                </a:buClr>
                <a:buSzTx/>
                <a:buFontTx/>
                <a:buChar char="•"/>
                <a:tabLst/>
                <a:defRPr/>
              </a:pPr>
              <a:endParaRPr kumimoji="0" lang="en-GB" sz="2000" b="0" i="0" u="none" strike="noStrike" kern="0" cap="none" spc="0" normalizeH="0" baseline="0" noProof="0" dirty="0">
                <a:ln>
                  <a:noFill/>
                </a:ln>
                <a:solidFill>
                  <a:srgbClr val="262626"/>
                </a:solidFill>
                <a:effectLst/>
                <a:uLnTx/>
                <a:uFillTx/>
                <a:latin typeface="Arial"/>
                <a:ea typeface="ＭＳ Ｐゴシック" pitchFamily="34" charset="-128"/>
              </a:endParaRPr>
            </a:p>
          </p:txBody>
        </p:sp>
      </p:grpSp>
    </p:spTree>
    <p:extLst>
      <p:ext uri="{BB962C8B-B14F-4D97-AF65-F5344CB8AC3E}">
        <p14:creationId xmlns:p14="http://schemas.microsoft.com/office/powerpoint/2010/main" val="3499680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5407A-655D-497C-81D9-20A639752583}"/>
              </a:ext>
            </a:extLst>
          </p:cNvPr>
          <p:cNvSpPr>
            <a:spLocks noGrp="1"/>
          </p:cNvSpPr>
          <p:nvPr>
            <p:ph type="title"/>
          </p:nvPr>
        </p:nvSpPr>
        <p:spPr>
          <a:xfrm>
            <a:off x="323528" y="80591"/>
            <a:ext cx="4895850" cy="857250"/>
          </a:xfrm>
        </p:spPr>
        <p:txBody>
          <a:bodyPr/>
          <a:lstStyle/>
          <a:p>
            <a:r>
              <a:rPr lang="en-GB" dirty="0"/>
              <a:t>Our focus for 2020	</a:t>
            </a:r>
          </a:p>
        </p:txBody>
      </p:sp>
      <p:sp>
        <p:nvSpPr>
          <p:cNvPr id="16" name="Rectangle 15">
            <a:extLst>
              <a:ext uri="{FF2B5EF4-FFF2-40B4-BE49-F238E27FC236}">
                <a16:creationId xmlns:a16="http://schemas.microsoft.com/office/drawing/2014/main" id="{30787290-12FE-418F-92F9-CA238A516CD5}"/>
              </a:ext>
            </a:extLst>
          </p:cNvPr>
          <p:cNvSpPr/>
          <p:nvPr/>
        </p:nvSpPr>
        <p:spPr bwMode="auto">
          <a:xfrm>
            <a:off x="2987824" y="1024306"/>
            <a:ext cx="6156176" cy="411919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pic>
        <p:nvPicPr>
          <p:cNvPr id="6" name="Graphic 5" descr="Magnifying glass">
            <a:extLst>
              <a:ext uri="{FF2B5EF4-FFF2-40B4-BE49-F238E27FC236}">
                <a16:creationId xmlns:a16="http://schemas.microsoft.com/office/drawing/2014/main" id="{896BDF85-C757-4048-8866-54A7FC1CA4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5870844" flipH="1">
            <a:off x="7398525" y="3173403"/>
            <a:ext cx="762091" cy="737754"/>
          </a:xfrm>
          <a:prstGeom prst="rect">
            <a:avLst/>
          </a:prstGeom>
        </p:spPr>
      </p:pic>
      <p:pic>
        <p:nvPicPr>
          <p:cNvPr id="7" name="Graphic 6" descr="Target">
            <a:extLst>
              <a:ext uri="{FF2B5EF4-FFF2-40B4-BE49-F238E27FC236}">
                <a16:creationId xmlns:a16="http://schemas.microsoft.com/office/drawing/2014/main" id="{BC5EB453-ED87-42AE-ABF1-3634AC3FB44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6963" y="3100436"/>
            <a:ext cx="839466" cy="839466"/>
          </a:xfrm>
          <a:prstGeom prst="rect">
            <a:avLst/>
          </a:prstGeom>
        </p:spPr>
      </p:pic>
      <p:pic>
        <p:nvPicPr>
          <p:cNvPr id="8" name="Graphic 7" descr="Meeting">
            <a:extLst>
              <a:ext uri="{FF2B5EF4-FFF2-40B4-BE49-F238E27FC236}">
                <a16:creationId xmlns:a16="http://schemas.microsoft.com/office/drawing/2014/main" id="{09814C4A-EE44-4183-821D-E6B42D6041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60192" y="1203598"/>
            <a:ext cx="869010" cy="869010"/>
          </a:xfrm>
          <a:prstGeom prst="rect">
            <a:avLst/>
          </a:prstGeom>
        </p:spPr>
      </p:pic>
      <p:pic>
        <p:nvPicPr>
          <p:cNvPr id="11" name="Graphic 10" descr="Siren">
            <a:extLst>
              <a:ext uri="{FF2B5EF4-FFF2-40B4-BE49-F238E27FC236}">
                <a16:creationId xmlns:a16="http://schemas.microsoft.com/office/drawing/2014/main" id="{14C78ADA-AF36-44F6-9BE2-C815391E4BE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26963" y="1203598"/>
            <a:ext cx="884861" cy="884861"/>
          </a:xfrm>
          <a:prstGeom prst="rect">
            <a:avLst/>
          </a:prstGeom>
        </p:spPr>
      </p:pic>
      <p:pic>
        <p:nvPicPr>
          <p:cNvPr id="15" name="Graphic 14" descr="Laptop">
            <a:extLst>
              <a:ext uri="{FF2B5EF4-FFF2-40B4-BE49-F238E27FC236}">
                <a16:creationId xmlns:a16="http://schemas.microsoft.com/office/drawing/2014/main" id="{B47EECEF-6ED5-4DD4-96D9-49413FFE576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159734" y="3100436"/>
            <a:ext cx="824532" cy="824532"/>
          </a:xfrm>
          <a:prstGeom prst="rect">
            <a:avLst/>
          </a:prstGeom>
        </p:spPr>
      </p:pic>
      <p:sp>
        <p:nvSpPr>
          <p:cNvPr id="17" name="TextBox 16">
            <a:extLst>
              <a:ext uri="{FF2B5EF4-FFF2-40B4-BE49-F238E27FC236}">
                <a16:creationId xmlns:a16="http://schemas.microsoft.com/office/drawing/2014/main" id="{84216AC7-E3CF-49A0-B2B6-50DB2EE85FB4}"/>
              </a:ext>
            </a:extLst>
          </p:cNvPr>
          <p:cNvSpPr txBox="1"/>
          <p:nvPr/>
        </p:nvSpPr>
        <p:spPr>
          <a:xfrm>
            <a:off x="321941" y="2084144"/>
            <a:ext cx="2449512"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AML remains a high priority </a:t>
            </a:r>
          </a:p>
        </p:txBody>
      </p:sp>
      <p:sp>
        <p:nvSpPr>
          <p:cNvPr id="18" name="TextBox 17">
            <a:extLst>
              <a:ext uri="{FF2B5EF4-FFF2-40B4-BE49-F238E27FC236}">
                <a16:creationId xmlns:a16="http://schemas.microsoft.com/office/drawing/2014/main" id="{556E96DC-C904-4655-A7FE-96DD51BE8FA5}"/>
              </a:ext>
            </a:extLst>
          </p:cNvPr>
          <p:cNvSpPr txBox="1"/>
          <p:nvPr/>
        </p:nvSpPr>
        <p:spPr>
          <a:xfrm>
            <a:off x="3347244" y="2035750"/>
            <a:ext cx="2449512"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Expanding AML team</a:t>
            </a:r>
          </a:p>
        </p:txBody>
      </p:sp>
      <p:pic>
        <p:nvPicPr>
          <p:cNvPr id="20" name="Graphic 19" descr="Megaphone">
            <a:extLst>
              <a:ext uri="{FF2B5EF4-FFF2-40B4-BE49-F238E27FC236}">
                <a16:creationId xmlns:a16="http://schemas.microsoft.com/office/drawing/2014/main" id="{2850D1FE-22A4-458D-B814-026C2569BC7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14176" y="1211522"/>
            <a:ext cx="869011" cy="869011"/>
          </a:xfrm>
          <a:prstGeom prst="rect">
            <a:avLst/>
          </a:prstGeom>
        </p:spPr>
      </p:pic>
      <p:sp>
        <p:nvSpPr>
          <p:cNvPr id="21" name="TextBox 20">
            <a:extLst>
              <a:ext uri="{FF2B5EF4-FFF2-40B4-BE49-F238E27FC236}">
                <a16:creationId xmlns:a16="http://schemas.microsoft.com/office/drawing/2014/main" id="{1480DC5E-9433-4846-821B-2DB30E5F019C}"/>
              </a:ext>
            </a:extLst>
          </p:cNvPr>
          <p:cNvSpPr txBox="1"/>
          <p:nvPr/>
        </p:nvSpPr>
        <p:spPr>
          <a:xfrm>
            <a:off x="6457215" y="2076898"/>
            <a:ext cx="2580521"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Enforcement</a:t>
            </a:r>
          </a:p>
        </p:txBody>
      </p:sp>
      <p:sp>
        <p:nvSpPr>
          <p:cNvPr id="22" name="TextBox 21">
            <a:extLst>
              <a:ext uri="{FF2B5EF4-FFF2-40B4-BE49-F238E27FC236}">
                <a16:creationId xmlns:a16="http://schemas.microsoft.com/office/drawing/2014/main" id="{0A0F373E-2B1A-42F1-A848-75BE902BBC7D}"/>
              </a:ext>
            </a:extLst>
          </p:cNvPr>
          <p:cNvSpPr txBox="1"/>
          <p:nvPr/>
        </p:nvSpPr>
        <p:spPr>
          <a:xfrm>
            <a:off x="321940" y="3939902"/>
            <a:ext cx="2449512"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Focus on pro-active supervision</a:t>
            </a:r>
          </a:p>
        </p:txBody>
      </p:sp>
      <p:sp>
        <p:nvSpPr>
          <p:cNvPr id="23" name="TextBox 22">
            <a:extLst>
              <a:ext uri="{FF2B5EF4-FFF2-40B4-BE49-F238E27FC236}">
                <a16:creationId xmlns:a16="http://schemas.microsoft.com/office/drawing/2014/main" id="{E9F9E0BA-CD10-4CBC-A99A-D32A83BE8DEF}"/>
              </a:ext>
            </a:extLst>
          </p:cNvPr>
          <p:cNvSpPr txBox="1"/>
          <p:nvPr/>
        </p:nvSpPr>
        <p:spPr>
          <a:xfrm>
            <a:off x="3369941" y="3924968"/>
            <a:ext cx="2449512" cy="101566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Regular reviews of risk assessments and policies</a:t>
            </a:r>
          </a:p>
        </p:txBody>
      </p:sp>
      <p:sp>
        <p:nvSpPr>
          <p:cNvPr id="24" name="TextBox 23">
            <a:extLst>
              <a:ext uri="{FF2B5EF4-FFF2-40B4-BE49-F238E27FC236}">
                <a16:creationId xmlns:a16="http://schemas.microsoft.com/office/drawing/2014/main" id="{2E4C5892-F70F-4F1E-B4FC-859FFBA75925}"/>
              </a:ext>
            </a:extLst>
          </p:cNvPr>
          <p:cNvSpPr txBox="1"/>
          <p:nvPr/>
        </p:nvSpPr>
        <p:spPr>
          <a:xfrm>
            <a:off x="6552445" y="3954202"/>
            <a:ext cx="2449512"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Investigating related cases</a:t>
            </a:r>
          </a:p>
        </p:txBody>
      </p:sp>
    </p:spTree>
    <p:extLst>
      <p:ext uri="{BB962C8B-B14F-4D97-AF65-F5344CB8AC3E}">
        <p14:creationId xmlns:p14="http://schemas.microsoft.com/office/powerpoint/2010/main" val="1716368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8925E-519D-4323-B814-A7E1711479C6}"/>
              </a:ext>
            </a:extLst>
          </p:cNvPr>
          <p:cNvSpPr>
            <a:spLocks noGrp="1"/>
          </p:cNvSpPr>
          <p:nvPr>
            <p:ph type="title"/>
          </p:nvPr>
        </p:nvSpPr>
        <p:spPr>
          <a:xfrm>
            <a:off x="504218" y="-96949"/>
            <a:ext cx="6588062" cy="857250"/>
          </a:xfrm>
        </p:spPr>
        <p:txBody>
          <a:bodyPr/>
          <a:lstStyle/>
          <a:p>
            <a:br>
              <a:rPr lang="en-GB" dirty="0"/>
            </a:br>
            <a:r>
              <a:rPr lang="en-GB" dirty="0"/>
              <a:t>Economic Crime Plan 2019-2022</a:t>
            </a:r>
          </a:p>
        </p:txBody>
      </p:sp>
      <p:sp>
        <p:nvSpPr>
          <p:cNvPr id="3" name="Content Placeholder 2">
            <a:extLst>
              <a:ext uri="{FF2B5EF4-FFF2-40B4-BE49-F238E27FC236}">
                <a16:creationId xmlns:a16="http://schemas.microsoft.com/office/drawing/2014/main" id="{F1B4A134-9108-47FF-9445-86AA0E3B8587}"/>
              </a:ext>
            </a:extLst>
          </p:cNvPr>
          <p:cNvSpPr>
            <a:spLocks noGrp="1"/>
          </p:cNvSpPr>
          <p:nvPr>
            <p:ph idx="1"/>
          </p:nvPr>
        </p:nvSpPr>
        <p:spPr>
          <a:xfrm>
            <a:off x="504218" y="1203598"/>
            <a:ext cx="5507942" cy="3357563"/>
          </a:xfrm>
        </p:spPr>
        <p:txBody>
          <a:bodyPr/>
          <a:lstStyle/>
          <a:p>
            <a:r>
              <a:rPr lang="en-GB" dirty="0"/>
              <a:t>52 actions across multiple stakeholders (Home Office, Treasury, NCA, UK Finance etc)</a:t>
            </a:r>
          </a:p>
          <a:p>
            <a:endParaRPr lang="en-GB" dirty="0"/>
          </a:p>
          <a:p>
            <a:r>
              <a:rPr lang="en-GB" dirty="0"/>
              <a:t>Priorities include improved information sharing and enhanced powers</a:t>
            </a:r>
          </a:p>
          <a:p>
            <a:endParaRPr lang="en-GB" dirty="0"/>
          </a:p>
        </p:txBody>
      </p:sp>
      <p:sp>
        <p:nvSpPr>
          <p:cNvPr id="11" name="Rectangle 3">
            <a:extLst>
              <a:ext uri="{FF2B5EF4-FFF2-40B4-BE49-F238E27FC236}">
                <a16:creationId xmlns:a16="http://schemas.microsoft.com/office/drawing/2014/main" id="{C9F8EB0C-C8D1-4958-ABC7-74F653EC4441}"/>
              </a:ext>
            </a:extLst>
          </p:cNvPr>
          <p:cNvSpPr txBox="1">
            <a:spLocks noChangeArrowheads="1"/>
          </p:cNvSpPr>
          <p:nvPr/>
        </p:nvSpPr>
        <p:spPr>
          <a:xfrm>
            <a:off x="5016768" y="1203598"/>
            <a:ext cx="4163744" cy="2029917"/>
          </a:xfrm>
          <a:prstGeom prst="rect">
            <a:avLst/>
          </a:prstGeom>
        </p:spPr>
        <p:txBody>
          <a:bodyPr/>
          <a:lstStyle>
            <a:lvl1pPr marL="342900" indent="-342900" algn="l" rtl="0" eaLnBrk="1" fontAlgn="base" hangingPunct="1">
              <a:spcBef>
                <a:spcPct val="20000"/>
              </a:spcBef>
              <a:spcAft>
                <a:spcPct val="0"/>
              </a:spcAft>
              <a:buClr>
                <a:srgbClr val="9E1B34"/>
              </a:buClr>
              <a:buChar char="•"/>
              <a:defRPr sz="2800">
                <a:solidFill>
                  <a:srgbClr val="262626"/>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rgbClr val="9E1B34"/>
              </a:buClr>
              <a:buChar char="–"/>
              <a:defRPr sz="2400">
                <a:solidFill>
                  <a:srgbClr val="262626"/>
                </a:solidFill>
                <a:latin typeface="+mn-lt"/>
                <a:ea typeface="ＭＳ Ｐゴシック" charset="0"/>
              </a:defRPr>
            </a:lvl2pPr>
            <a:lvl3pPr marL="1143000" indent="-228600" algn="l" rtl="0" eaLnBrk="1" fontAlgn="base" hangingPunct="1">
              <a:spcBef>
                <a:spcPct val="20000"/>
              </a:spcBef>
              <a:spcAft>
                <a:spcPct val="0"/>
              </a:spcAft>
              <a:buClr>
                <a:srgbClr val="9E1B34"/>
              </a:buClr>
              <a:buChar char="•"/>
              <a:defRPr sz="2000">
                <a:solidFill>
                  <a:srgbClr val="262626"/>
                </a:solidFill>
                <a:latin typeface="+mn-lt"/>
                <a:ea typeface="ＭＳ Ｐゴシック" charset="0"/>
              </a:defRPr>
            </a:lvl3pPr>
            <a:lvl4pPr marL="1600200" indent="-228600" algn="l" rtl="0" eaLnBrk="1" fontAlgn="base" hangingPunct="1">
              <a:spcBef>
                <a:spcPct val="20000"/>
              </a:spcBef>
              <a:spcAft>
                <a:spcPct val="0"/>
              </a:spcAft>
              <a:buClr>
                <a:srgbClr val="9E1B34"/>
              </a:buClr>
              <a:buChar char="–"/>
              <a:defRPr>
                <a:solidFill>
                  <a:srgbClr val="262626"/>
                </a:solidFill>
                <a:latin typeface="+mn-lt"/>
                <a:ea typeface="ＭＳ Ｐゴシック" charset="0"/>
              </a:defRPr>
            </a:lvl4pPr>
            <a:lvl5pPr marL="2057400" indent="-228600" algn="l" rtl="0" eaLnBrk="1" fontAlgn="base" hangingPunct="1">
              <a:spcBef>
                <a:spcPct val="20000"/>
              </a:spcBef>
              <a:spcAft>
                <a:spcPct val="0"/>
              </a:spcAft>
              <a:buClr>
                <a:srgbClr val="9E1B34"/>
              </a:buClr>
              <a:buChar char="»"/>
              <a:defRPr sz="1600">
                <a:solidFill>
                  <a:srgbClr val="262626"/>
                </a:solidFill>
                <a:latin typeface="+mn-lt"/>
                <a:ea typeface="ＭＳ Ｐゴシック" charset="0"/>
              </a:defRPr>
            </a:lvl5pPr>
            <a:lvl6pPr marL="2514600" indent="-228600" algn="l" rtl="0" eaLnBrk="1" fontAlgn="base" hangingPunct="1">
              <a:spcBef>
                <a:spcPct val="20000"/>
              </a:spcBef>
              <a:spcAft>
                <a:spcPct val="0"/>
              </a:spcAft>
              <a:buClr>
                <a:srgbClr val="9E1B34"/>
              </a:buClr>
              <a:buChar char="»"/>
              <a:defRPr sz="1600">
                <a:solidFill>
                  <a:schemeClr val="tx1"/>
                </a:solidFill>
                <a:latin typeface="+mn-lt"/>
              </a:defRPr>
            </a:lvl6pPr>
            <a:lvl7pPr marL="2971800" indent="-228600" algn="l" rtl="0" eaLnBrk="1" fontAlgn="base" hangingPunct="1">
              <a:spcBef>
                <a:spcPct val="20000"/>
              </a:spcBef>
              <a:spcAft>
                <a:spcPct val="0"/>
              </a:spcAft>
              <a:buClr>
                <a:srgbClr val="9E1B34"/>
              </a:buClr>
              <a:buChar char="»"/>
              <a:defRPr sz="1600">
                <a:solidFill>
                  <a:schemeClr val="tx1"/>
                </a:solidFill>
                <a:latin typeface="+mn-lt"/>
              </a:defRPr>
            </a:lvl7pPr>
            <a:lvl8pPr marL="3429000" indent="-228600" algn="l" rtl="0" eaLnBrk="1" fontAlgn="base" hangingPunct="1">
              <a:spcBef>
                <a:spcPct val="20000"/>
              </a:spcBef>
              <a:spcAft>
                <a:spcPct val="0"/>
              </a:spcAft>
              <a:buClr>
                <a:srgbClr val="9E1B34"/>
              </a:buClr>
              <a:buChar char="»"/>
              <a:defRPr sz="1600">
                <a:solidFill>
                  <a:schemeClr val="tx1"/>
                </a:solidFill>
                <a:latin typeface="+mn-lt"/>
              </a:defRPr>
            </a:lvl8pPr>
            <a:lvl9pPr marL="3886200" indent="-228600" algn="l" rtl="0" eaLnBrk="1" fontAlgn="base" hangingPunct="1">
              <a:spcBef>
                <a:spcPct val="20000"/>
              </a:spcBef>
              <a:spcAft>
                <a:spcPct val="0"/>
              </a:spcAft>
              <a:buClr>
                <a:srgbClr val="9E1B34"/>
              </a:buClr>
              <a:buChar char="»"/>
              <a:defRPr sz="16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
                <a:srgbClr val="9E1B34"/>
              </a:buClr>
              <a:buSzTx/>
              <a:buFontTx/>
              <a:buChar char="•"/>
              <a:tabLst/>
              <a:defRPr/>
            </a:pPr>
            <a:endParaRPr kumimoji="0" lang="en-GB" sz="2000" b="0" i="0" u="none" strike="noStrike" kern="0" cap="none" spc="0" normalizeH="0" baseline="0" noProof="0" dirty="0">
              <a:ln>
                <a:noFill/>
              </a:ln>
              <a:solidFill>
                <a:srgbClr val="262626"/>
              </a:solidFill>
              <a:effectLst/>
              <a:uLnTx/>
              <a:uFillTx/>
              <a:latin typeface="Arial"/>
              <a:ea typeface="ＭＳ Ｐゴシック" pitchFamily="34" charset="-128"/>
            </a:endParaRPr>
          </a:p>
        </p:txBody>
      </p:sp>
      <p:pic>
        <p:nvPicPr>
          <p:cNvPr id="4" name="Picture 3">
            <a:extLst>
              <a:ext uri="{FF2B5EF4-FFF2-40B4-BE49-F238E27FC236}">
                <a16:creationId xmlns:a16="http://schemas.microsoft.com/office/drawing/2014/main" id="{9108C56F-24AB-4E37-8B02-E1A84C8FD2AA}"/>
              </a:ext>
            </a:extLst>
          </p:cNvPr>
          <p:cNvPicPr>
            <a:picLocks noChangeAspect="1"/>
          </p:cNvPicPr>
          <p:nvPr/>
        </p:nvPicPr>
        <p:blipFill>
          <a:blip r:embed="rId3"/>
          <a:stretch>
            <a:fillRect/>
          </a:stretch>
        </p:blipFill>
        <p:spPr>
          <a:xfrm>
            <a:off x="5723619" y="1635646"/>
            <a:ext cx="3420380" cy="2160240"/>
          </a:xfrm>
          <a:prstGeom prst="rect">
            <a:avLst/>
          </a:prstGeom>
        </p:spPr>
      </p:pic>
    </p:spTree>
    <p:extLst>
      <p:ext uri="{BB962C8B-B14F-4D97-AF65-F5344CB8AC3E}">
        <p14:creationId xmlns:p14="http://schemas.microsoft.com/office/powerpoint/2010/main" val="861623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8925E-519D-4323-B814-A7E1711479C6}"/>
              </a:ext>
            </a:extLst>
          </p:cNvPr>
          <p:cNvSpPr>
            <a:spLocks noGrp="1"/>
          </p:cNvSpPr>
          <p:nvPr>
            <p:ph type="title"/>
          </p:nvPr>
        </p:nvSpPr>
        <p:spPr>
          <a:xfrm>
            <a:off x="179512" y="153714"/>
            <a:ext cx="7524166" cy="857250"/>
          </a:xfrm>
        </p:spPr>
        <p:txBody>
          <a:bodyPr/>
          <a:lstStyle/>
          <a:p>
            <a:r>
              <a:rPr lang="en-GB" dirty="0"/>
              <a:t>New regulations</a:t>
            </a:r>
          </a:p>
        </p:txBody>
      </p:sp>
      <p:sp>
        <p:nvSpPr>
          <p:cNvPr id="3" name="Content Placeholder 2">
            <a:extLst>
              <a:ext uri="{FF2B5EF4-FFF2-40B4-BE49-F238E27FC236}">
                <a16:creationId xmlns:a16="http://schemas.microsoft.com/office/drawing/2014/main" id="{F1B4A134-9108-47FF-9445-86AA0E3B8587}"/>
              </a:ext>
            </a:extLst>
          </p:cNvPr>
          <p:cNvSpPr>
            <a:spLocks noGrp="1"/>
          </p:cNvSpPr>
          <p:nvPr>
            <p:ph idx="1"/>
          </p:nvPr>
        </p:nvSpPr>
        <p:spPr>
          <a:xfrm>
            <a:off x="251520" y="1203598"/>
            <a:ext cx="8867787" cy="3357563"/>
          </a:xfrm>
        </p:spPr>
        <p:txBody>
          <a:bodyPr/>
          <a:lstStyle/>
          <a:p>
            <a:pPr marL="0" indent="0">
              <a:buNone/>
            </a:pPr>
            <a:r>
              <a:rPr lang="en-GB" b="1" dirty="0"/>
              <a:t>Major changes – coming 10 January 2020 </a:t>
            </a:r>
          </a:p>
          <a:p>
            <a:pPr marL="0" indent="0">
              <a:buNone/>
            </a:pPr>
            <a:endParaRPr lang="en-GB" b="1" dirty="0"/>
          </a:p>
          <a:p>
            <a:r>
              <a:rPr lang="en-GB" dirty="0"/>
              <a:t>Must notify Companies House of discrepancies</a:t>
            </a:r>
          </a:p>
          <a:p>
            <a:pPr marL="0" indent="0">
              <a:buNone/>
            </a:pPr>
            <a:endParaRPr lang="en-GB" dirty="0"/>
          </a:p>
          <a:p>
            <a:r>
              <a:rPr lang="en-GB" dirty="0"/>
              <a:t>Trust registration extended</a:t>
            </a:r>
          </a:p>
          <a:p>
            <a:endParaRPr lang="en-GB" dirty="0"/>
          </a:p>
          <a:p>
            <a:r>
              <a:rPr lang="en-GB" dirty="0"/>
              <a:t>All new AML approvals will need a DBS check</a:t>
            </a:r>
          </a:p>
          <a:p>
            <a:endParaRPr lang="en-GB" dirty="0"/>
          </a:p>
          <a:p>
            <a:endParaRPr lang="en-GB" dirty="0"/>
          </a:p>
        </p:txBody>
      </p:sp>
    </p:spTree>
    <p:extLst>
      <p:ext uri="{BB962C8B-B14F-4D97-AF65-F5344CB8AC3E}">
        <p14:creationId xmlns:p14="http://schemas.microsoft.com/office/powerpoint/2010/main" val="1921650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9FD9B37-45F0-4B3C-B557-4F86E04650C6}"/>
              </a:ext>
            </a:extLst>
          </p:cNvPr>
          <p:cNvSpPr txBox="1">
            <a:spLocks/>
          </p:cNvSpPr>
          <p:nvPr/>
        </p:nvSpPr>
        <p:spPr bwMode="auto">
          <a:xfrm>
            <a:off x="179512" y="51469"/>
            <a:ext cx="6913464"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3200">
                <a:solidFill>
                  <a:schemeClr val="tx2"/>
                </a:solidFill>
                <a:latin typeface="Arial" charset="0"/>
              </a:defRPr>
            </a:lvl6pPr>
            <a:lvl7pPr marL="914400" algn="l" rtl="0" eaLnBrk="1" fontAlgn="base" hangingPunct="1">
              <a:spcBef>
                <a:spcPct val="0"/>
              </a:spcBef>
              <a:spcAft>
                <a:spcPct val="0"/>
              </a:spcAft>
              <a:defRPr sz="3200">
                <a:solidFill>
                  <a:schemeClr val="tx2"/>
                </a:solidFill>
                <a:latin typeface="Arial" charset="0"/>
              </a:defRPr>
            </a:lvl7pPr>
            <a:lvl8pPr marL="1371600" algn="l" rtl="0" eaLnBrk="1" fontAlgn="base" hangingPunct="1">
              <a:spcBef>
                <a:spcPct val="0"/>
              </a:spcBef>
              <a:spcAft>
                <a:spcPct val="0"/>
              </a:spcAft>
              <a:defRPr sz="3200">
                <a:solidFill>
                  <a:schemeClr val="tx2"/>
                </a:solidFill>
                <a:latin typeface="Arial" charset="0"/>
              </a:defRPr>
            </a:lvl8pPr>
            <a:lvl9pPr marL="1828800" algn="l" rtl="0" eaLnBrk="1" fontAlgn="base" hangingPunct="1">
              <a:spcBef>
                <a:spcPct val="0"/>
              </a:spcBef>
              <a:spcAft>
                <a:spcPct val="0"/>
              </a:spcAft>
              <a:defRPr sz="3200">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rgbClr val="FFFFFF"/>
                </a:solidFill>
                <a:effectLst/>
                <a:uLnTx/>
                <a:uFillTx/>
                <a:latin typeface="Arial"/>
                <a:ea typeface="ＭＳ Ｐゴシック" charset="0"/>
              </a:rPr>
              <a:t>More new regulations </a:t>
            </a:r>
          </a:p>
        </p:txBody>
      </p:sp>
      <p:sp>
        <p:nvSpPr>
          <p:cNvPr id="13" name="TextBox 12">
            <a:extLst>
              <a:ext uri="{FF2B5EF4-FFF2-40B4-BE49-F238E27FC236}">
                <a16:creationId xmlns:a16="http://schemas.microsoft.com/office/drawing/2014/main" id="{F67B86BE-842C-43FF-885B-EC2D84FA902D}"/>
              </a:ext>
            </a:extLst>
          </p:cNvPr>
          <p:cNvSpPr txBox="1"/>
          <p:nvPr/>
        </p:nvSpPr>
        <p:spPr>
          <a:xfrm>
            <a:off x="0" y="1563638"/>
            <a:ext cx="8596450" cy="461665"/>
          </a:xfrm>
          <a:prstGeom prst="rect">
            <a:avLst/>
          </a:prstGeom>
          <a:noFill/>
        </p:spPr>
        <p:txBody>
          <a:bodyPr wrap="square" rtlCol="0">
            <a:spAutoFit/>
          </a:bodyP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Q: 	What comes after the 5</a:t>
            </a:r>
            <a:r>
              <a:rPr kumimoji="0" lang="en-GB" sz="2400" b="0" i="0" u="none" strike="noStrike" kern="1200" cap="none" spc="0" normalizeH="0" baseline="30000" noProof="0" dirty="0">
                <a:ln>
                  <a:noFill/>
                </a:ln>
                <a:solidFill>
                  <a:srgbClr val="000000"/>
                </a:solidFill>
                <a:effectLst/>
                <a:uLnTx/>
                <a:uFillTx/>
                <a:latin typeface="Arial" charset="0"/>
                <a:ea typeface="ＭＳ Ｐゴシック" pitchFamily="34" charset="-128"/>
                <a:cs typeface="+mn-cs"/>
              </a:rPr>
              <a:t>th</a:t>
            </a:r>
            <a:r>
              <a:rPr kumimoji="0" lang="en-GB"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 Money Laundering Directive? </a:t>
            </a:r>
          </a:p>
        </p:txBody>
      </p:sp>
      <p:sp>
        <p:nvSpPr>
          <p:cNvPr id="14" name="TextBox 13">
            <a:extLst>
              <a:ext uri="{FF2B5EF4-FFF2-40B4-BE49-F238E27FC236}">
                <a16:creationId xmlns:a16="http://schemas.microsoft.com/office/drawing/2014/main" id="{D8D915AA-C093-4158-BC37-38B322015AE8}"/>
              </a:ext>
            </a:extLst>
          </p:cNvPr>
          <p:cNvSpPr txBox="1"/>
          <p:nvPr/>
        </p:nvSpPr>
        <p:spPr>
          <a:xfrm>
            <a:off x="-3703" y="2680222"/>
            <a:ext cx="9065010" cy="1815882"/>
          </a:xfrm>
          <a:prstGeom prst="rect">
            <a:avLst/>
          </a:prstGeom>
          <a:noFill/>
        </p:spPr>
        <p:txBody>
          <a:bodyPr wrap="square" rtlCol="0">
            <a:spAutoFit/>
          </a:bodyP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A: 	6</a:t>
            </a:r>
            <a:r>
              <a:rPr kumimoji="0" lang="en-GB" sz="2400" b="0" i="0" u="none" strike="noStrike" kern="1200" cap="none" spc="0" normalizeH="0" baseline="30000" noProof="0" dirty="0">
                <a:ln>
                  <a:noFill/>
                </a:ln>
                <a:solidFill>
                  <a:srgbClr val="000000"/>
                </a:solidFill>
                <a:effectLst/>
                <a:uLnTx/>
                <a:uFillTx/>
                <a:latin typeface="Arial" charset="0"/>
                <a:ea typeface="ＭＳ Ｐゴシック" pitchFamily="34" charset="-128"/>
                <a:cs typeface="+mn-cs"/>
              </a:rPr>
              <a:t>th</a:t>
            </a:r>
            <a:r>
              <a:rPr kumimoji="0" lang="en-GB"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 Money Laundering Directive - coming by 10 Dec 2020 </a:t>
            </a:r>
            <a:endParaRPr kumimoji="0" lang="en-GB" sz="2400" b="0" i="0" u="none" strike="noStrike" kern="0" cap="none" spc="0" normalizeH="0" baseline="0" noProof="0" dirty="0">
              <a:ln>
                <a:noFill/>
              </a:ln>
              <a:solidFill>
                <a:srgbClr val="000000"/>
              </a:solidFill>
              <a:effectLst/>
              <a:uLnTx/>
              <a:uFillTx/>
              <a:latin typeface="Arial" charset="0"/>
              <a:ea typeface="ＭＳ Ｐゴシック"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C00000"/>
              </a:solidFill>
              <a:effectLst/>
              <a:uLnTx/>
              <a:uFillTx/>
              <a:latin typeface="Arial" charset="0"/>
              <a:ea typeface="ＭＳ Ｐゴシック"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srgbClr val="C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391878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4286C-90F6-4BC4-9F41-57C4E8C18A17}"/>
              </a:ext>
            </a:extLst>
          </p:cNvPr>
          <p:cNvSpPr>
            <a:spLocks noGrp="1"/>
          </p:cNvSpPr>
          <p:nvPr>
            <p:ph type="title"/>
          </p:nvPr>
        </p:nvSpPr>
        <p:spPr/>
        <p:txBody>
          <a:bodyPr/>
          <a:lstStyle/>
          <a:p>
            <a:r>
              <a:rPr lang="en-GB" dirty="0"/>
              <a:t>Help is available</a:t>
            </a:r>
          </a:p>
        </p:txBody>
      </p:sp>
      <p:sp>
        <p:nvSpPr>
          <p:cNvPr id="3" name="Content Placeholder 2">
            <a:extLst>
              <a:ext uri="{FF2B5EF4-FFF2-40B4-BE49-F238E27FC236}">
                <a16:creationId xmlns:a16="http://schemas.microsoft.com/office/drawing/2014/main" id="{D1816887-F2F0-411E-9319-FB3C8F0D5086}"/>
              </a:ext>
            </a:extLst>
          </p:cNvPr>
          <p:cNvSpPr>
            <a:spLocks noGrp="1"/>
          </p:cNvSpPr>
          <p:nvPr>
            <p:ph idx="1"/>
          </p:nvPr>
        </p:nvSpPr>
        <p:spPr>
          <a:xfrm>
            <a:off x="1259632" y="1131590"/>
            <a:ext cx="7776864" cy="3888432"/>
          </a:xfrm>
        </p:spPr>
        <p:txBody>
          <a:bodyPr/>
          <a:lstStyle/>
          <a:p>
            <a:pPr marL="0" indent="0">
              <a:buNone/>
            </a:pPr>
            <a:r>
              <a:rPr lang="en-GB" sz="2200" dirty="0"/>
              <a:t>Risk Outlook, risk assessments</a:t>
            </a:r>
          </a:p>
          <a:p>
            <a:pPr marL="0" indent="0">
              <a:lnSpc>
                <a:spcPct val="150000"/>
              </a:lnSpc>
              <a:buNone/>
            </a:pPr>
            <a:r>
              <a:rPr lang="en-GB" sz="2200" dirty="0"/>
              <a:t>Warning notices</a:t>
            </a:r>
          </a:p>
          <a:p>
            <a:pPr marL="0" indent="0">
              <a:lnSpc>
                <a:spcPct val="150000"/>
              </a:lnSpc>
              <a:buNone/>
            </a:pPr>
            <a:r>
              <a:rPr lang="en-GB" sz="2200" dirty="0"/>
              <a:t>Thematic review findings</a:t>
            </a:r>
          </a:p>
          <a:p>
            <a:pPr marL="0" indent="0">
              <a:lnSpc>
                <a:spcPct val="150000"/>
              </a:lnSpc>
              <a:buNone/>
            </a:pPr>
            <a:r>
              <a:rPr lang="en-GB" sz="2200" dirty="0"/>
              <a:t>Legal sector guidance (new edition spring 2020)</a:t>
            </a:r>
          </a:p>
          <a:p>
            <a:pPr marL="0" indent="0">
              <a:lnSpc>
                <a:spcPct val="150000"/>
              </a:lnSpc>
              <a:buNone/>
            </a:pPr>
            <a:r>
              <a:rPr lang="en-GB" sz="2200" dirty="0"/>
              <a:t>Ethics helpline and webchat </a:t>
            </a:r>
          </a:p>
          <a:p>
            <a:pPr marL="0" indent="0">
              <a:lnSpc>
                <a:spcPct val="150000"/>
              </a:lnSpc>
              <a:buNone/>
            </a:pPr>
            <a:r>
              <a:rPr lang="en-GB" sz="2200" dirty="0"/>
              <a:t>Visit us on the AML stand today in Hall 3! </a:t>
            </a:r>
          </a:p>
          <a:p>
            <a:pPr marL="0" indent="0">
              <a:lnSpc>
                <a:spcPct val="150000"/>
              </a:lnSpc>
              <a:buNone/>
            </a:pPr>
            <a:r>
              <a:rPr lang="en-GB" sz="2200" dirty="0">
                <a:solidFill>
                  <a:schemeClr val="accent6">
                    <a:lumMod val="60000"/>
                    <a:lumOff val="40000"/>
                  </a:schemeClr>
                </a:solidFill>
                <a:hlinkClick r:id="rId3">
                  <a:extLst>
                    <a:ext uri="{A12FA001-AC4F-418D-AE19-62706E023703}">
                      <ahyp:hlinkClr xmlns:ahyp="http://schemas.microsoft.com/office/drawing/2018/hyperlinkcolor" val="tx"/>
                    </a:ext>
                  </a:extLst>
                </a:hlinkClick>
              </a:rPr>
              <a:t>sra.org.uk/staysharp</a:t>
            </a:r>
            <a:r>
              <a:rPr lang="en-GB" sz="2200" dirty="0">
                <a:solidFill>
                  <a:schemeClr val="accent6">
                    <a:lumMod val="60000"/>
                    <a:lumOff val="40000"/>
                  </a:schemeClr>
                </a:solidFill>
              </a:rPr>
              <a:t> </a:t>
            </a:r>
            <a:endParaRPr lang="en-GB" dirty="0">
              <a:solidFill>
                <a:schemeClr val="accent6">
                  <a:lumMod val="60000"/>
                  <a:lumOff val="40000"/>
                </a:schemeClr>
              </a:solidFill>
            </a:endParaRPr>
          </a:p>
        </p:txBody>
      </p:sp>
      <p:grpSp>
        <p:nvGrpSpPr>
          <p:cNvPr id="4" name="Group 3">
            <a:extLst>
              <a:ext uri="{FF2B5EF4-FFF2-40B4-BE49-F238E27FC236}">
                <a16:creationId xmlns:a16="http://schemas.microsoft.com/office/drawing/2014/main" id="{67E3134A-7359-4566-A4E9-3D4CD85ABFB9}"/>
              </a:ext>
            </a:extLst>
          </p:cNvPr>
          <p:cNvGrpSpPr/>
          <p:nvPr/>
        </p:nvGrpSpPr>
        <p:grpSpPr>
          <a:xfrm>
            <a:off x="552022" y="1028984"/>
            <a:ext cx="666473" cy="2902962"/>
            <a:chOff x="658928" y="1337040"/>
            <a:chExt cx="660367" cy="3088306"/>
          </a:xfrm>
        </p:grpSpPr>
        <p:pic>
          <p:nvPicPr>
            <p:cNvPr id="5" name="Graphic 4" descr="Call center">
              <a:extLst>
                <a:ext uri="{FF2B5EF4-FFF2-40B4-BE49-F238E27FC236}">
                  <a16:creationId xmlns:a16="http://schemas.microsoft.com/office/drawing/2014/main" id="{841DC836-BD7D-4765-844B-C824F68A96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582" y="3810633"/>
              <a:ext cx="614713" cy="614713"/>
            </a:xfrm>
            <a:prstGeom prst="rect">
              <a:avLst/>
            </a:prstGeom>
          </p:spPr>
        </p:pic>
        <p:pic>
          <p:nvPicPr>
            <p:cNvPr id="15" name="Graphic 14" descr="List">
              <a:extLst>
                <a:ext uri="{FF2B5EF4-FFF2-40B4-BE49-F238E27FC236}">
                  <a16:creationId xmlns:a16="http://schemas.microsoft.com/office/drawing/2014/main" id="{C3928882-6086-4202-B8A2-669E1E19E36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7320" y="2580585"/>
              <a:ext cx="601216" cy="601216"/>
            </a:xfrm>
            <a:prstGeom prst="rect">
              <a:avLst/>
            </a:prstGeom>
          </p:spPr>
        </p:pic>
        <p:pic>
          <p:nvPicPr>
            <p:cNvPr id="17" name="Graphic 16" descr="Warning">
              <a:extLst>
                <a:ext uri="{FF2B5EF4-FFF2-40B4-BE49-F238E27FC236}">
                  <a16:creationId xmlns:a16="http://schemas.microsoft.com/office/drawing/2014/main" id="{0ACF5174-C41C-4DFF-8659-3E8DC156953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1016" y="1938726"/>
              <a:ext cx="529208" cy="529208"/>
            </a:xfrm>
            <a:prstGeom prst="rect">
              <a:avLst/>
            </a:prstGeom>
          </p:spPr>
        </p:pic>
        <p:pic>
          <p:nvPicPr>
            <p:cNvPr id="19" name="Graphic 18" descr="Monitor">
              <a:extLst>
                <a:ext uri="{FF2B5EF4-FFF2-40B4-BE49-F238E27FC236}">
                  <a16:creationId xmlns:a16="http://schemas.microsoft.com/office/drawing/2014/main" id="{88B41A62-8CFC-4AA8-94F4-3CE8AC34AC1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8928" y="1337040"/>
              <a:ext cx="614713" cy="614713"/>
            </a:xfrm>
            <a:prstGeom prst="rect">
              <a:avLst/>
            </a:prstGeom>
          </p:spPr>
        </p:pic>
      </p:grpSp>
      <p:pic>
        <p:nvPicPr>
          <p:cNvPr id="10" name="Graphic 9" descr="Chat">
            <a:extLst>
              <a:ext uri="{FF2B5EF4-FFF2-40B4-BE49-F238E27FC236}">
                <a16:creationId xmlns:a16="http://schemas.microsoft.com/office/drawing/2014/main" id="{4946DD92-8A83-42D3-85CA-117F34E7B5B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39236" y="3901477"/>
            <a:ext cx="620396" cy="620396"/>
          </a:xfrm>
          <a:prstGeom prst="rect">
            <a:avLst/>
          </a:prstGeom>
        </p:spPr>
      </p:pic>
      <p:pic>
        <p:nvPicPr>
          <p:cNvPr id="12" name="Graphic 11" descr="Internet">
            <a:extLst>
              <a:ext uri="{FF2B5EF4-FFF2-40B4-BE49-F238E27FC236}">
                <a16:creationId xmlns:a16="http://schemas.microsoft.com/office/drawing/2014/main" id="{725F17A9-6BF3-4647-B827-24A295C6778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70583" y="2791332"/>
            <a:ext cx="606775" cy="606775"/>
          </a:xfrm>
          <a:prstGeom prst="rect">
            <a:avLst/>
          </a:prstGeom>
        </p:spPr>
      </p:pic>
    </p:spTree>
    <p:extLst>
      <p:ext uri="{BB962C8B-B14F-4D97-AF65-F5344CB8AC3E}">
        <p14:creationId xmlns:p14="http://schemas.microsoft.com/office/powerpoint/2010/main" val="636393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50824" y="195263"/>
            <a:ext cx="6985471" cy="857250"/>
          </a:xfrm>
        </p:spPr>
        <p:txBody>
          <a:bodyPr/>
          <a:lstStyle/>
          <a:p>
            <a:r>
              <a:rPr lang="en-US" dirty="0">
                <a:ea typeface="ＭＳ Ｐゴシック" pitchFamily="34" charset="-128"/>
              </a:rPr>
              <a:t>Money laundering: Why do we care? </a:t>
            </a:r>
          </a:p>
        </p:txBody>
      </p:sp>
      <p:pic>
        <p:nvPicPr>
          <p:cNvPr id="3078" name="Picture 6" descr="Image result for drug traffic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8702" y="1203598"/>
            <a:ext cx="2628900" cy="1743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529160" y="1180935"/>
            <a:ext cx="1845046" cy="1788400"/>
          </a:xfrm>
          <a:prstGeom prst="rect">
            <a:avLst/>
          </a:prstGeom>
        </p:spPr>
      </p:pic>
      <p:pic>
        <p:nvPicPr>
          <p:cNvPr id="8" name="Picture 7"/>
          <p:cNvPicPr>
            <a:picLocks noChangeAspect="1"/>
          </p:cNvPicPr>
          <p:nvPr/>
        </p:nvPicPr>
        <p:blipFill>
          <a:blip r:embed="rId5"/>
          <a:stretch>
            <a:fillRect/>
          </a:stretch>
        </p:blipFill>
        <p:spPr>
          <a:xfrm>
            <a:off x="2483768" y="3291830"/>
            <a:ext cx="3028950" cy="15144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E5BE81-704E-4726-A48A-D26F559A1670}"/>
              </a:ext>
            </a:extLst>
          </p:cNvPr>
          <p:cNvPicPr>
            <a:picLocks noChangeAspect="1"/>
          </p:cNvPicPr>
          <p:nvPr/>
        </p:nvPicPr>
        <p:blipFill rotWithShape="1">
          <a:blip r:embed="rId3"/>
          <a:srcRect t="-1" b="6193"/>
          <a:stretch/>
        </p:blipFill>
        <p:spPr>
          <a:xfrm>
            <a:off x="611559" y="3939902"/>
            <a:ext cx="1357969" cy="713371"/>
          </a:xfrm>
          <a:prstGeom prst="rect">
            <a:avLst/>
          </a:prstGeom>
        </p:spPr>
      </p:pic>
      <p:pic>
        <p:nvPicPr>
          <p:cNvPr id="6" name="Picture 5">
            <a:extLst>
              <a:ext uri="{FF2B5EF4-FFF2-40B4-BE49-F238E27FC236}">
                <a16:creationId xmlns:a16="http://schemas.microsoft.com/office/drawing/2014/main" id="{4F33AC6B-7A22-4793-A9D7-FD60CC17A012}"/>
              </a:ext>
            </a:extLst>
          </p:cNvPr>
          <p:cNvPicPr>
            <a:picLocks noChangeAspect="1"/>
          </p:cNvPicPr>
          <p:nvPr/>
        </p:nvPicPr>
        <p:blipFill rotWithShape="1">
          <a:blip r:embed="rId4"/>
          <a:srcRect r="21930" b="86762"/>
          <a:stretch/>
        </p:blipFill>
        <p:spPr>
          <a:xfrm>
            <a:off x="400165" y="1297905"/>
            <a:ext cx="3500773" cy="489728"/>
          </a:xfrm>
          <a:prstGeom prst="rect">
            <a:avLst/>
          </a:prstGeom>
        </p:spPr>
      </p:pic>
      <p:sp>
        <p:nvSpPr>
          <p:cNvPr id="4098" name="Rectangle 2"/>
          <p:cNvSpPr>
            <a:spLocks noGrp="1" noChangeArrowheads="1"/>
          </p:cNvSpPr>
          <p:nvPr>
            <p:ph type="title"/>
          </p:nvPr>
        </p:nvSpPr>
        <p:spPr>
          <a:xfrm>
            <a:off x="-404628" y="235681"/>
            <a:ext cx="7925073" cy="680170"/>
          </a:xfrm>
        </p:spPr>
        <p:txBody>
          <a:bodyPr vert="horz" lIns="91440" tIns="45720" rIns="91440" bIns="45720" rtlCol="0" anchor="b">
            <a:normAutofit/>
          </a:bodyPr>
          <a:lstStyle/>
          <a:p>
            <a:pPr algn="ctr">
              <a:lnSpc>
                <a:spcPct val="90000"/>
              </a:lnSpc>
            </a:pPr>
            <a:r>
              <a:rPr lang="en-US" sz="2800" kern="1200" dirty="0">
                <a:ea typeface="+mj-ea"/>
                <a:cs typeface="+mj-cs"/>
              </a:rPr>
              <a:t>Money laundering: Why do we care? </a:t>
            </a:r>
          </a:p>
        </p:txBody>
      </p:sp>
      <p:sp>
        <p:nvSpPr>
          <p:cNvPr id="5" name="AutoShape 12" descr="Image result for panama papers headline"/>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pic>
        <p:nvPicPr>
          <p:cNvPr id="8" name="Picture 7">
            <a:extLst>
              <a:ext uri="{FF2B5EF4-FFF2-40B4-BE49-F238E27FC236}">
                <a16:creationId xmlns:a16="http://schemas.microsoft.com/office/drawing/2014/main" id="{BB728CC0-8AFF-4B6A-B8EA-F6F7F84A778B}"/>
              </a:ext>
            </a:extLst>
          </p:cNvPr>
          <p:cNvPicPr>
            <a:picLocks noChangeAspect="1"/>
          </p:cNvPicPr>
          <p:nvPr/>
        </p:nvPicPr>
        <p:blipFill rotWithShape="1">
          <a:blip r:embed="rId5"/>
          <a:srcRect r="17721" b="80172"/>
          <a:stretch/>
        </p:blipFill>
        <p:spPr>
          <a:xfrm>
            <a:off x="4724400" y="1298627"/>
            <a:ext cx="4019435" cy="573085"/>
          </a:xfrm>
          <a:prstGeom prst="rect">
            <a:avLst/>
          </a:prstGeom>
        </p:spPr>
      </p:pic>
      <p:pic>
        <p:nvPicPr>
          <p:cNvPr id="4" name="Picture 3">
            <a:extLst>
              <a:ext uri="{FF2B5EF4-FFF2-40B4-BE49-F238E27FC236}">
                <a16:creationId xmlns:a16="http://schemas.microsoft.com/office/drawing/2014/main" id="{F175C0E5-FE0E-4D69-8650-4613D03BDCF6}"/>
              </a:ext>
            </a:extLst>
          </p:cNvPr>
          <p:cNvPicPr>
            <a:picLocks noChangeAspect="1"/>
          </p:cNvPicPr>
          <p:nvPr/>
        </p:nvPicPr>
        <p:blipFill rotWithShape="1">
          <a:blip r:embed="rId6"/>
          <a:srcRect l="4974" t="48757" b="38130"/>
          <a:stretch/>
        </p:blipFill>
        <p:spPr>
          <a:xfrm>
            <a:off x="2051720" y="4214751"/>
            <a:ext cx="5719439" cy="530640"/>
          </a:xfrm>
          <a:prstGeom prst="rect">
            <a:avLst/>
          </a:prstGeom>
        </p:spPr>
      </p:pic>
      <p:pic>
        <p:nvPicPr>
          <p:cNvPr id="7" name="Picture 6">
            <a:extLst>
              <a:ext uri="{FF2B5EF4-FFF2-40B4-BE49-F238E27FC236}">
                <a16:creationId xmlns:a16="http://schemas.microsoft.com/office/drawing/2014/main" id="{CCE32CDC-2B1D-420B-96CC-07B21920607E}"/>
              </a:ext>
            </a:extLst>
          </p:cNvPr>
          <p:cNvPicPr>
            <a:picLocks noChangeAspect="1"/>
          </p:cNvPicPr>
          <p:nvPr/>
        </p:nvPicPr>
        <p:blipFill rotWithShape="1">
          <a:blip r:embed="rId7"/>
          <a:srcRect t="13522" b="31822"/>
          <a:stretch/>
        </p:blipFill>
        <p:spPr>
          <a:xfrm>
            <a:off x="611559" y="2755233"/>
            <a:ext cx="6124758" cy="857250"/>
          </a:xfrm>
          <a:prstGeom prst="rect">
            <a:avLst/>
          </a:prstGeom>
        </p:spPr>
      </p:pic>
      <p:pic>
        <p:nvPicPr>
          <p:cNvPr id="1026" name="Picture 2" descr="Image result for legal futures">
            <a:extLst>
              <a:ext uri="{FF2B5EF4-FFF2-40B4-BE49-F238E27FC236}">
                <a16:creationId xmlns:a16="http://schemas.microsoft.com/office/drawing/2014/main" id="{EB5EA5A6-2650-455D-8881-F9E7B4B7528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7824" y="1983313"/>
            <a:ext cx="2372381" cy="5400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C7912060-3D9F-4D07-BD02-397A662E895F}"/>
              </a:ext>
            </a:extLst>
          </p:cNvPr>
          <p:cNvPicPr>
            <a:picLocks noChangeAspect="1"/>
          </p:cNvPicPr>
          <p:nvPr/>
        </p:nvPicPr>
        <p:blipFill>
          <a:blip r:embed="rId9"/>
          <a:stretch>
            <a:fillRect/>
          </a:stretch>
        </p:blipFill>
        <p:spPr>
          <a:xfrm>
            <a:off x="6161434" y="3183858"/>
            <a:ext cx="1609725" cy="5429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19236" y="123478"/>
            <a:ext cx="6049044" cy="857250"/>
          </a:xfrm>
        </p:spPr>
        <p:txBody>
          <a:bodyPr/>
          <a:lstStyle/>
          <a:p>
            <a:r>
              <a:rPr lang="en-GB" dirty="0">
                <a:ea typeface="ＭＳ Ｐゴシック" pitchFamily="34" charset="-128"/>
              </a:rPr>
              <a:t>Professional body supervision</a:t>
            </a:r>
          </a:p>
        </p:txBody>
      </p:sp>
      <p:sp>
        <p:nvSpPr>
          <p:cNvPr id="4099" name="Rectangle 3"/>
          <p:cNvSpPr>
            <a:spLocks noGrp="1" noChangeArrowheads="1"/>
          </p:cNvSpPr>
          <p:nvPr>
            <p:ph type="body" idx="1"/>
          </p:nvPr>
        </p:nvSpPr>
        <p:spPr>
          <a:xfrm>
            <a:off x="247092" y="1655286"/>
            <a:ext cx="7583487" cy="3357563"/>
          </a:xfrm>
        </p:spPr>
        <p:txBody>
          <a:bodyPr/>
          <a:lstStyle/>
          <a:p>
            <a:pPr>
              <a:lnSpc>
                <a:spcPct val="90000"/>
              </a:lnSpc>
            </a:pPr>
            <a:r>
              <a:rPr lang="en-GB" dirty="0"/>
              <a:t>We are the </a:t>
            </a:r>
            <a:r>
              <a:rPr lang="en-GB" b="1" dirty="0"/>
              <a:t>largest</a:t>
            </a:r>
            <a:r>
              <a:rPr lang="en-GB" dirty="0"/>
              <a:t> legal services anti-money laundering (AML) supervisor</a:t>
            </a:r>
          </a:p>
          <a:p>
            <a:pPr>
              <a:lnSpc>
                <a:spcPct val="90000"/>
              </a:lnSpc>
            </a:pPr>
            <a:endParaRPr lang="en-GB" dirty="0"/>
          </a:p>
          <a:p>
            <a:pPr>
              <a:lnSpc>
                <a:spcPct val="90000"/>
              </a:lnSpc>
            </a:pPr>
            <a:r>
              <a:rPr lang="en-GB" dirty="0"/>
              <a:t>We are </a:t>
            </a:r>
            <a:r>
              <a:rPr lang="en-GB" b="1" dirty="0"/>
              <a:t>regulated</a:t>
            </a:r>
            <a:r>
              <a:rPr lang="en-GB" dirty="0"/>
              <a:t> by the Office for Professional Body Anti-Money Laundering Supervision (OPBAS)</a:t>
            </a:r>
          </a:p>
          <a:p>
            <a:pPr>
              <a:lnSpc>
                <a:spcPct val="90000"/>
              </a:lnSpc>
            </a:pPr>
            <a:endParaRPr lang="en-GB" dirty="0"/>
          </a:p>
          <a:p>
            <a:pPr>
              <a:lnSpc>
                <a:spcPct val="90000"/>
              </a:lnSpc>
            </a:pPr>
            <a:r>
              <a:rPr lang="en-GB" dirty="0"/>
              <a:t>OPBAS assesses our AML supervision of those we regulate </a:t>
            </a:r>
          </a:p>
          <a:p>
            <a:pPr>
              <a:lnSpc>
                <a:spcPct val="90000"/>
              </a:lnSpc>
            </a:pPr>
            <a:endParaRPr lang="en-GB" dirty="0"/>
          </a:p>
        </p:txBody>
      </p:sp>
    </p:spTree>
    <p:extLst>
      <p:ext uri="{BB962C8B-B14F-4D97-AF65-F5344CB8AC3E}">
        <p14:creationId xmlns:p14="http://schemas.microsoft.com/office/powerpoint/2010/main" val="2142822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1188" y="130324"/>
            <a:ext cx="6049044" cy="857250"/>
          </a:xfrm>
        </p:spPr>
        <p:txBody>
          <a:bodyPr/>
          <a:lstStyle/>
          <a:p>
            <a:pPr eaLnBrk="1" hangingPunct="1"/>
            <a:r>
              <a:rPr lang="en-GB" dirty="0">
                <a:ea typeface="ＭＳ Ｐゴシック" pitchFamily="34" charset="-128"/>
              </a:rPr>
              <a:t>What you need to know? </a:t>
            </a:r>
          </a:p>
        </p:txBody>
      </p:sp>
      <p:sp>
        <p:nvSpPr>
          <p:cNvPr id="4099" name="Rectangle 3"/>
          <p:cNvSpPr>
            <a:spLocks noGrp="1" noChangeArrowheads="1"/>
          </p:cNvSpPr>
          <p:nvPr>
            <p:ph type="body" idx="1"/>
          </p:nvPr>
        </p:nvSpPr>
        <p:spPr>
          <a:xfrm>
            <a:off x="456220" y="1626271"/>
            <a:ext cx="8231559" cy="3357563"/>
          </a:xfrm>
        </p:spPr>
        <p:txBody>
          <a:bodyPr/>
          <a:lstStyle/>
          <a:p>
            <a:pPr>
              <a:lnSpc>
                <a:spcPct val="150000"/>
              </a:lnSpc>
              <a:spcBef>
                <a:spcPts val="0"/>
              </a:spcBef>
              <a:buFont typeface="Arial" panose="020B0604020202020204" pitchFamily="34" charset="0"/>
              <a:buChar char="•"/>
            </a:pPr>
            <a:r>
              <a:rPr lang="en-GB" dirty="0">
                <a:solidFill>
                  <a:schemeClr val="tx1"/>
                </a:solidFill>
              </a:rPr>
              <a:t>Are you in scope? If not, where’s the risk?</a:t>
            </a:r>
          </a:p>
          <a:p>
            <a:pPr>
              <a:lnSpc>
                <a:spcPct val="150000"/>
              </a:lnSpc>
              <a:spcBef>
                <a:spcPts val="0"/>
              </a:spcBef>
              <a:buFont typeface="Arial" panose="020B0604020202020204" pitchFamily="34" charset="0"/>
              <a:buChar char="•"/>
            </a:pPr>
            <a:r>
              <a:rPr lang="en-GB" dirty="0">
                <a:solidFill>
                  <a:schemeClr val="tx1"/>
                </a:solidFill>
              </a:rPr>
              <a:t>Nominate a Money Laundering Compliance Officer (MLCO) and Reporting Officer (MLRO)</a:t>
            </a:r>
          </a:p>
          <a:p>
            <a:pPr>
              <a:lnSpc>
                <a:spcPct val="150000"/>
              </a:lnSpc>
              <a:spcBef>
                <a:spcPts val="0"/>
              </a:spcBef>
              <a:buFont typeface="Arial" panose="020B0604020202020204" pitchFamily="34" charset="0"/>
              <a:buChar char="•"/>
            </a:pPr>
            <a:r>
              <a:rPr lang="en-GB" dirty="0">
                <a:solidFill>
                  <a:schemeClr val="tx1"/>
                </a:solidFill>
              </a:rPr>
              <a:t>Get your beneficial owners, officers and managers approved with the SRA</a:t>
            </a:r>
          </a:p>
          <a:p>
            <a:pPr>
              <a:lnSpc>
                <a:spcPct val="150000"/>
              </a:lnSpc>
              <a:spcBef>
                <a:spcPts val="0"/>
              </a:spcBef>
              <a:buFont typeface="Arial" panose="020B0604020202020204" pitchFamily="34" charset="0"/>
              <a:buChar char="•"/>
            </a:pPr>
            <a:endParaRPr lang="en-GB" sz="1800" dirty="0">
              <a:solidFill>
                <a:schemeClr val="tx1"/>
              </a:solidFill>
            </a:endParaRPr>
          </a:p>
        </p:txBody>
      </p:sp>
      <p:sp>
        <p:nvSpPr>
          <p:cNvPr id="2" name="Rectangle 1">
            <a:extLst>
              <a:ext uri="{FF2B5EF4-FFF2-40B4-BE49-F238E27FC236}">
                <a16:creationId xmlns:a16="http://schemas.microsoft.com/office/drawing/2014/main" id="{9CF60468-EE67-4841-AD94-D8474FC46944}"/>
              </a:ext>
            </a:extLst>
          </p:cNvPr>
          <p:cNvSpPr/>
          <p:nvPr/>
        </p:nvSpPr>
        <p:spPr>
          <a:xfrm>
            <a:off x="240045" y="1193299"/>
            <a:ext cx="5533887" cy="461665"/>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2017 Money Laundering Regulations</a:t>
            </a:r>
          </a:p>
        </p:txBody>
      </p:sp>
    </p:spTree>
    <p:extLst>
      <p:ext uri="{BB962C8B-B14F-4D97-AF65-F5344CB8AC3E}">
        <p14:creationId xmlns:p14="http://schemas.microsoft.com/office/powerpoint/2010/main" val="2658831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1188" y="130324"/>
            <a:ext cx="6049044" cy="857250"/>
          </a:xfrm>
        </p:spPr>
        <p:txBody>
          <a:bodyPr/>
          <a:lstStyle/>
          <a:p>
            <a:pPr eaLnBrk="1" hangingPunct="1"/>
            <a:r>
              <a:rPr lang="en-GB" dirty="0">
                <a:ea typeface="ＭＳ Ｐゴシック" pitchFamily="34" charset="-128"/>
              </a:rPr>
              <a:t>What you need to know? </a:t>
            </a:r>
          </a:p>
        </p:txBody>
      </p:sp>
      <p:sp>
        <p:nvSpPr>
          <p:cNvPr id="4099" name="Rectangle 3"/>
          <p:cNvSpPr>
            <a:spLocks noGrp="1" noChangeArrowheads="1"/>
          </p:cNvSpPr>
          <p:nvPr>
            <p:ph type="body" idx="1"/>
          </p:nvPr>
        </p:nvSpPr>
        <p:spPr>
          <a:xfrm>
            <a:off x="456220" y="1626271"/>
            <a:ext cx="8231559" cy="3357563"/>
          </a:xfrm>
        </p:spPr>
        <p:txBody>
          <a:bodyPr/>
          <a:lstStyle/>
          <a:p>
            <a:pPr>
              <a:lnSpc>
                <a:spcPct val="150000"/>
              </a:lnSpc>
              <a:spcBef>
                <a:spcPts val="0"/>
              </a:spcBef>
              <a:buFont typeface="Arial" panose="020B0604020202020204" pitchFamily="34" charset="0"/>
              <a:buChar char="•"/>
            </a:pPr>
            <a:r>
              <a:rPr lang="en-GB" dirty="0">
                <a:solidFill>
                  <a:schemeClr val="tx1"/>
                </a:solidFill>
              </a:rPr>
              <a:t>Do your risk assessment at both firm and client/matter level (for </a:t>
            </a:r>
            <a:r>
              <a:rPr lang="en-GB" b="1" dirty="0">
                <a:solidFill>
                  <a:schemeClr val="tx1"/>
                </a:solidFill>
              </a:rPr>
              <a:t>each</a:t>
            </a:r>
            <a:r>
              <a:rPr lang="en-GB" dirty="0">
                <a:solidFill>
                  <a:schemeClr val="tx1"/>
                </a:solidFill>
              </a:rPr>
              <a:t> client)</a:t>
            </a:r>
          </a:p>
          <a:p>
            <a:pPr>
              <a:lnSpc>
                <a:spcPct val="150000"/>
              </a:lnSpc>
              <a:spcBef>
                <a:spcPts val="0"/>
              </a:spcBef>
              <a:buFont typeface="Arial" panose="020B0604020202020204" pitchFamily="34" charset="0"/>
              <a:buChar char="•"/>
            </a:pPr>
            <a:r>
              <a:rPr lang="en-GB" dirty="0">
                <a:solidFill>
                  <a:schemeClr val="tx1"/>
                </a:solidFill>
              </a:rPr>
              <a:t>Have proportionate policies, procedures and controls</a:t>
            </a:r>
          </a:p>
          <a:p>
            <a:pPr>
              <a:lnSpc>
                <a:spcPct val="150000"/>
              </a:lnSpc>
              <a:spcBef>
                <a:spcPts val="0"/>
              </a:spcBef>
              <a:buFont typeface="Arial" panose="020B0604020202020204" pitchFamily="34" charset="0"/>
              <a:buChar char="•"/>
            </a:pPr>
            <a:r>
              <a:rPr lang="en-GB" dirty="0">
                <a:solidFill>
                  <a:schemeClr val="tx1"/>
                </a:solidFill>
              </a:rPr>
              <a:t>Train your staff and make training records</a:t>
            </a:r>
          </a:p>
          <a:p>
            <a:pPr>
              <a:lnSpc>
                <a:spcPct val="150000"/>
              </a:lnSpc>
              <a:spcBef>
                <a:spcPts val="0"/>
              </a:spcBef>
              <a:buFont typeface="Arial" panose="020B0604020202020204" pitchFamily="34" charset="0"/>
              <a:buChar char="•"/>
            </a:pPr>
            <a:r>
              <a:rPr lang="en-GB" dirty="0">
                <a:solidFill>
                  <a:schemeClr val="tx1"/>
                </a:solidFill>
              </a:rPr>
              <a:t>Do risk-based customer due diligence and record your decisions</a:t>
            </a:r>
          </a:p>
        </p:txBody>
      </p:sp>
      <p:sp>
        <p:nvSpPr>
          <p:cNvPr id="2" name="Rectangle 1">
            <a:extLst>
              <a:ext uri="{FF2B5EF4-FFF2-40B4-BE49-F238E27FC236}">
                <a16:creationId xmlns:a16="http://schemas.microsoft.com/office/drawing/2014/main" id="{9CF60468-EE67-4841-AD94-D8474FC46944}"/>
              </a:ext>
            </a:extLst>
          </p:cNvPr>
          <p:cNvSpPr/>
          <p:nvPr/>
        </p:nvSpPr>
        <p:spPr>
          <a:xfrm>
            <a:off x="240045" y="1193299"/>
            <a:ext cx="5533887" cy="461665"/>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2017 Money Laundering Regulations</a:t>
            </a:r>
          </a:p>
        </p:txBody>
      </p:sp>
    </p:spTree>
    <p:extLst>
      <p:ext uri="{BB962C8B-B14F-4D97-AF65-F5344CB8AC3E}">
        <p14:creationId xmlns:p14="http://schemas.microsoft.com/office/powerpoint/2010/main" val="669099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1188" y="130324"/>
            <a:ext cx="6049044" cy="857250"/>
          </a:xfrm>
        </p:spPr>
        <p:txBody>
          <a:bodyPr/>
          <a:lstStyle/>
          <a:p>
            <a:pPr eaLnBrk="1" hangingPunct="1"/>
            <a:r>
              <a:rPr lang="en-GB" dirty="0">
                <a:ea typeface="ＭＳ Ｐゴシック" pitchFamily="34" charset="-128"/>
              </a:rPr>
              <a:t>What are the basics to know? </a:t>
            </a:r>
          </a:p>
        </p:txBody>
      </p:sp>
      <p:sp>
        <p:nvSpPr>
          <p:cNvPr id="4099" name="Rectangle 3"/>
          <p:cNvSpPr>
            <a:spLocks noGrp="1" noChangeArrowheads="1"/>
          </p:cNvSpPr>
          <p:nvPr>
            <p:ph type="body" idx="1"/>
          </p:nvPr>
        </p:nvSpPr>
        <p:spPr>
          <a:xfrm>
            <a:off x="539552" y="1707654"/>
            <a:ext cx="8231559" cy="3357563"/>
          </a:xfrm>
        </p:spPr>
        <p:txBody>
          <a:bodyPr/>
          <a:lstStyle/>
          <a:p>
            <a:pPr>
              <a:spcBef>
                <a:spcPts val="0"/>
              </a:spcBef>
              <a:buFont typeface="Arial" panose="020B0604020202020204" pitchFamily="34" charset="0"/>
              <a:buChar char="•"/>
            </a:pPr>
            <a:r>
              <a:rPr lang="en-GB" dirty="0">
                <a:solidFill>
                  <a:schemeClr val="tx1"/>
                </a:solidFill>
              </a:rPr>
              <a:t>Know the warning signs of money laundering – criminals are using solicitors to add a veneer of trust</a:t>
            </a:r>
          </a:p>
          <a:p>
            <a:pPr marL="0" indent="0">
              <a:spcBef>
                <a:spcPts val="0"/>
              </a:spcBef>
              <a:buNone/>
            </a:pPr>
            <a:endParaRPr lang="en-GB" dirty="0">
              <a:solidFill>
                <a:schemeClr val="tx1"/>
              </a:solidFill>
            </a:endParaRPr>
          </a:p>
          <a:p>
            <a:pPr>
              <a:spcBef>
                <a:spcPts val="0"/>
              </a:spcBef>
              <a:buFont typeface="Arial" panose="020B0604020202020204" pitchFamily="34" charset="0"/>
              <a:buChar char="•"/>
            </a:pPr>
            <a:r>
              <a:rPr lang="en-GB" dirty="0">
                <a:solidFill>
                  <a:schemeClr val="tx1"/>
                </a:solidFill>
              </a:rPr>
              <a:t>Make sure staff know who to tell – make sure you have an internal suspicious activity report process</a:t>
            </a:r>
          </a:p>
          <a:p>
            <a:pPr marL="0" indent="0">
              <a:spcBef>
                <a:spcPts val="0"/>
              </a:spcBef>
              <a:buNone/>
            </a:pPr>
            <a:endParaRPr lang="en-GB" dirty="0">
              <a:solidFill>
                <a:schemeClr val="tx1"/>
              </a:solidFill>
            </a:endParaRPr>
          </a:p>
          <a:p>
            <a:pPr>
              <a:spcBef>
                <a:spcPts val="0"/>
              </a:spcBef>
              <a:buFont typeface="Arial" panose="020B0604020202020204" pitchFamily="34" charset="0"/>
              <a:buChar char="•"/>
            </a:pPr>
            <a:r>
              <a:rPr lang="en-GB" dirty="0">
                <a:solidFill>
                  <a:schemeClr val="tx1"/>
                </a:solidFill>
              </a:rPr>
              <a:t>Report suspicious activity to the National Crime Agency whether you turn the client away or not – this is in the national interest</a:t>
            </a:r>
          </a:p>
          <a:p>
            <a:pPr>
              <a:spcBef>
                <a:spcPts val="0"/>
              </a:spcBef>
              <a:buFont typeface="Arial" panose="020B0604020202020204" pitchFamily="34" charset="0"/>
              <a:buChar char="•"/>
            </a:pPr>
            <a:endParaRPr lang="en-GB" dirty="0">
              <a:solidFill>
                <a:schemeClr val="tx1"/>
              </a:solidFill>
            </a:endParaRPr>
          </a:p>
          <a:p>
            <a:pPr>
              <a:spcBef>
                <a:spcPts val="0"/>
              </a:spcBef>
              <a:buFont typeface="Arial" panose="020B0604020202020204" pitchFamily="34" charset="0"/>
              <a:buChar char="•"/>
            </a:pPr>
            <a:endParaRPr lang="en-GB" dirty="0">
              <a:solidFill>
                <a:schemeClr val="tx1"/>
              </a:solidFill>
            </a:endParaRPr>
          </a:p>
        </p:txBody>
      </p:sp>
      <p:sp>
        <p:nvSpPr>
          <p:cNvPr id="2" name="Rectangle 1">
            <a:extLst>
              <a:ext uri="{FF2B5EF4-FFF2-40B4-BE49-F238E27FC236}">
                <a16:creationId xmlns:a16="http://schemas.microsoft.com/office/drawing/2014/main" id="{9CF60468-EE67-4841-AD94-D8474FC46944}"/>
              </a:ext>
            </a:extLst>
          </p:cNvPr>
          <p:cNvSpPr/>
          <p:nvPr/>
        </p:nvSpPr>
        <p:spPr>
          <a:xfrm>
            <a:off x="425354" y="1245989"/>
            <a:ext cx="4246484" cy="461665"/>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Proceeds of Crime Act 2002</a:t>
            </a:r>
          </a:p>
        </p:txBody>
      </p:sp>
    </p:spTree>
    <p:extLst>
      <p:ext uri="{BB962C8B-B14F-4D97-AF65-F5344CB8AC3E}">
        <p14:creationId xmlns:p14="http://schemas.microsoft.com/office/powerpoint/2010/main" val="2915040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51729-EF8B-40E5-AC62-E2B25B1AF0F1}"/>
              </a:ext>
            </a:extLst>
          </p:cNvPr>
          <p:cNvSpPr>
            <a:spLocks noGrp="1"/>
          </p:cNvSpPr>
          <p:nvPr>
            <p:ph type="title"/>
          </p:nvPr>
        </p:nvSpPr>
        <p:spPr>
          <a:xfrm>
            <a:off x="250824" y="195263"/>
            <a:ext cx="6913464" cy="857250"/>
          </a:xfrm>
        </p:spPr>
        <p:txBody>
          <a:bodyPr/>
          <a:lstStyle/>
          <a:p>
            <a:r>
              <a:rPr lang="en-GB" dirty="0"/>
              <a:t>Our perspective on AML compliance </a:t>
            </a:r>
          </a:p>
        </p:txBody>
      </p:sp>
      <p:pic>
        <p:nvPicPr>
          <p:cNvPr id="9" name="Picture 8">
            <a:extLst>
              <a:ext uri="{FF2B5EF4-FFF2-40B4-BE49-F238E27FC236}">
                <a16:creationId xmlns:a16="http://schemas.microsoft.com/office/drawing/2014/main" id="{DCF794AB-CF7D-4610-9A30-BA021E8FE06A}"/>
              </a:ext>
            </a:extLst>
          </p:cNvPr>
          <p:cNvPicPr>
            <a:picLocks noChangeAspect="1"/>
          </p:cNvPicPr>
          <p:nvPr/>
        </p:nvPicPr>
        <p:blipFill rotWithShape="1">
          <a:blip r:embed="rId3">
            <a:extLst>
              <a:ext uri="{28A0092B-C50C-407E-A947-70E740481C1C}">
                <a14:useLocalDpi xmlns:a14="http://schemas.microsoft.com/office/drawing/2010/main" val="0"/>
              </a:ext>
            </a:extLst>
          </a:blip>
          <a:srcRect b="13940"/>
          <a:stretch/>
        </p:blipFill>
        <p:spPr>
          <a:xfrm>
            <a:off x="-12319" y="0"/>
            <a:ext cx="9168638" cy="5143500"/>
          </a:xfrm>
          <a:prstGeom prst="rect">
            <a:avLst/>
          </a:prstGeom>
        </p:spPr>
      </p:pic>
      <p:sp>
        <p:nvSpPr>
          <p:cNvPr id="3" name="TextBox 2">
            <a:extLst>
              <a:ext uri="{FF2B5EF4-FFF2-40B4-BE49-F238E27FC236}">
                <a16:creationId xmlns:a16="http://schemas.microsoft.com/office/drawing/2014/main" id="{6DF5D7D8-8546-4F02-8959-3694A15381B4}"/>
              </a:ext>
            </a:extLst>
          </p:cNvPr>
          <p:cNvSpPr txBox="1"/>
          <p:nvPr/>
        </p:nvSpPr>
        <p:spPr>
          <a:xfrm>
            <a:off x="179512" y="647611"/>
            <a:ext cx="9172514" cy="120032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200" cap="none" spc="0" normalizeH="0" baseline="0" noProof="0" dirty="0">
                <a:ln>
                  <a:noFill/>
                </a:ln>
                <a:solidFill>
                  <a:srgbClr val="C00000"/>
                </a:solidFill>
                <a:effectLst/>
                <a:uLnTx/>
                <a:uFillTx/>
                <a:latin typeface="Arial" charset="0"/>
                <a:ea typeface="ＭＳ Ｐゴシック" pitchFamily="34" charset="-128"/>
                <a:cs typeface="+mn-cs"/>
              </a:rPr>
              <a:t>Are we nearly there yet?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3600" b="0" i="0" u="none" strike="noStrike" kern="1200" cap="none" spc="0" normalizeH="0" baseline="0" noProof="0" dirty="0">
              <a:ln>
                <a:noFill/>
              </a:ln>
              <a:solidFill>
                <a:srgbClr val="C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344950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360868-4BE4-4B11-BF39-2C5D5B6E5DE2}"/>
              </a:ext>
            </a:extLst>
          </p:cNvPr>
          <p:cNvSpPr>
            <a:spLocks noGrp="1"/>
          </p:cNvSpPr>
          <p:nvPr>
            <p:ph type="title"/>
          </p:nvPr>
        </p:nvSpPr>
        <p:spPr>
          <a:xfrm>
            <a:off x="250824" y="123478"/>
            <a:ext cx="5113263" cy="857250"/>
          </a:xfrm>
        </p:spPr>
        <p:txBody>
          <a:bodyPr/>
          <a:lstStyle/>
          <a:p>
            <a:r>
              <a:rPr lang="en-GB" dirty="0"/>
              <a:t>Risk assessment review  </a:t>
            </a:r>
          </a:p>
        </p:txBody>
      </p:sp>
      <p:sp>
        <p:nvSpPr>
          <p:cNvPr id="40" name="Rectangle 39">
            <a:extLst>
              <a:ext uri="{FF2B5EF4-FFF2-40B4-BE49-F238E27FC236}">
                <a16:creationId xmlns:a16="http://schemas.microsoft.com/office/drawing/2014/main" id="{36012808-231D-4C64-8263-EB01347B0188}"/>
              </a:ext>
            </a:extLst>
          </p:cNvPr>
          <p:cNvSpPr/>
          <p:nvPr/>
        </p:nvSpPr>
        <p:spPr>
          <a:xfrm>
            <a:off x="1164132" y="4504803"/>
            <a:ext cx="5040560" cy="40011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Further checks planned for the future  </a:t>
            </a:r>
          </a:p>
        </p:txBody>
      </p:sp>
      <p:grpSp>
        <p:nvGrpSpPr>
          <p:cNvPr id="59" name="Group 58">
            <a:extLst>
              <a:ext uri="{FF2B5EF4-FFF2-40B4-BE49-F238E27FC236}">
                <a16:creationId xmlns:a16="http://schemas.microsoft.com/office/drawing/2014/main" id="{151FAD24-1F80-465C-ADB6-F6B0760D347E}"/>
              </a:ext>
            </a:extLst>
          </p:cNvPr>
          <p:cNvGrpSpPr/>
          <p:nvPr/>
        </p:nvGrpSpPr>
        <p:grpSpPr>
          <a:xfrm>
            <a:off x="250824" y="1657350"/>
            <a:ext cx="8791994" cy="2124684"/>
            <a:chOff x="506524" y="2419835"/>
            <a:chExt cx="8791994" cy="2124684"/>
          </a:xfrm>
        </p:grpSpPr>
        <p:sp>
          <p:nvSpPr>
            <p:cNvPr id="12" name="Rectangle 11">
              <a:extLst>
                <a:ext uri="{FF2B5EF4-FFF2-40B4-BE49-F238E27FC236}">
                  <a16:creationId xmlns:a16="http://schemas.microsoft.com/office/drawing/2014/main" id="{14CCF264-808A-4627-935F-A25DD88B6061}"/>
                </a:ext>
              </a:extLst>
            </p:cNvPr>
            <p:cNvSpPr/>
            <p:nvPr/>
          </p:nvSpPr>
          <p:spPr>
            <a:xfrm>
              <a:off x="2659273" y="3405746"/>
              <a:ext cx="3816424" cy="1138773"/>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9E1B34"/>
                  </a:solidFill>
                  <a:effectLst/>
                  <a:uLnTx/>
                  <a:uFillTx/>
                  <a:latin typeface="Arial" charset="0"/>
                  <a:ea typeface="ＭＳ Ｐゴシック" pitchFamily="34" charset="-128"/>
                  <a:cs typeface="+mn-cs"/>
                </a:rPr>
                <a:t>40</a:t>
              </a:r>
              <a:r>
                <a:rPr kumimoji="0" lang="en-GB"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 </a:t>
              </a:r>
              <a:r>
                <a:rPr kumimoji="0" lang="en-GB"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sent wrong document, another </a:t>
              </a:r>
              <a:r>
                <a:rPr kumimoji="0" lang="en-GB" sz="2400" b="1" i="0" u="none" strike="noStrike" kern="1200" cap="none" spc="0" normalizeH="0" baseline="0" noProof="0" dirty="0">
                  <a:ln>
                    <a:noFill/>
                  </a:ln>
                  <a:solidFill>
                    <a:srgbClr val="9E1B34"/>
                  </a:solidFill>
                  <a:effectLst/>
                  <a:uLnTx/>
                  <a:uFillTx/>
                  <a:latin typeface="Arial" charset="0"/>
                  <a:ea typeface="ＭＳ Ｐゴシック" pitchFamily="34" charset="-128"/>
                  <a:cs typeface="+mn-cs"/>
                </a:rPr>
                <a:t>40</a:t>
              </a:r>
              <a:r>
                <a:rPr kumimoji="0" lang="en-GB"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 missed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essential information</a:t>
              </a:r>
            </a:p>
          </p:txBody>
        </p:sp>
        <p:grpSp>
          <p:nvGrpSpPr>
            <p:cNvPr id="28" name="Group 27">
              <a:extLst>
                <a:ext uri="{FF2B5EF4-FFF2-40B4-BE49-F238E27FC236}">
                  <a16:creationId xmlns:a16="http://schemas.microsoft.com/office/drawing/2014/main" id="{1CFA1184-F4CE-4773-93EF-9EFC45B7F42B}"/>
                </a:ext>
              </a:extLst>
            </p:cNvPr>
            <p:cNvGrpSpPr/>
            <p:nvPr/>
          </p:nvGrpSpPr>
          <p:grpSpPr>
            <a:xfrm>
              <a:off x="3870773" y="2419835"/>
              <a:ext cx="1473274" cy="937939"/>
              <a:chOff x="4106800" y="1146855"/>
              <a:chExt cx="1473274" cy="937939"/>
            </a:xfrm>
          </p:grpSpPr>
          <p:pic>
            <p:nvPicPr>
              <p:cNvPr id="6" name="Graphic 5" descr="City">
                <a:extLst>
                  <a:ext uri="{FF2B5EF4-FFF2-40B4-BE49-F238E27FC236}">
                    <a16:creationId xmlns:a16="http://schemas.microsoft.com/office/drawing/2014/main" id="{F5EB7649-9F96-48BA-97A4-55E68E7678E9}"/>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62999"/>
              <a:stretch/>
            </p:blipFill>
            <p:spPr>
              <a:xfrm>
                <a:off x="4106800" y="1146855"/>
                <a:ext cx="338336" cy="914400"/>
              </a:xfrm>
              <a:prstGeom prst="rect">
                <a:avLst/>
              </a:prstGeom>
            </p:spPr>
          </p:pic>
          <p:pic>
            <p:nvPicPr>
              <p:cNvPr id="14" name="Graphic 13" descr="City">
                <a:extLst>
                  <a:ext uri="{FF2B5EF4-FFF2-40B4-BE49-F238E27FC236}">
                    <a16:creationId xmlns:a16="http://schemas.microsoft.com/office/drawing/2014/main" id="{C925AC00-3B32-41D7-B1F8-4AD96ABCFB66}"/>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62999"/>
              <a:stretch/>
            </p:blipFill>
            <p:spPr>
              <a:xfrm>
                <a:off x="4492873" y="1148429"/>
                <a:ext cx="338336" cy="914400"/>
              </a:xfrm>
              <a:prstGeom prst="rect">
                <a:avLst/>
              </a:prstGeom>
            </p:spPr>
          </p:pic>
          <p:pic>
            <p:nvPicPr>
              <p:cNvPr id="15" name="Graphic 14" descr="City">
                <a:extLst>
                  <a:ext uri="{FF2B5EF4-FFF2-40B4-BE49-F238E27FC236}">
                    <a16:creationId xmlns:a16="http://schemas.microsoft.com/office/drawing/2014/main" id="{B399F65E-DC59-47BE-9D65-51E1B3C12614}"/>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62999"/>
              <a:stretch/>
            </p:blipFill>
            <p:spPr>
              <a:xfrm>
                <a:off x="4878946" y="1170394"/>
                <a:ext cx="338336" cy="914400"/>
              </a:xfrm>
              <a:prstGeom prst="rect">
                <a:avLst/>
              </a:prstGeom>
            </p:spPr>
          </p:pic>
          <p:pic>
            <p:nvPicPr>
              <p:cNvPr id="16" name="Graphic 15" descr="City">
                <a:extLst>
                  <a:ext uri="{FF2B5EF4-FFF2-40B4-BE49-F238E27FC236}">
                    <a16:creationId xmlns:a16="http://schemas.microsoft.com/office/drawing/2014/main" id="{AD7DF7DB-E548-4FBE-9CA6-155FD3F32AB4}"/>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62999"/>
              <a:stretch/>
            </p:blipFill>
            <p:spPr>
              <a:xfrm>
                <a:off x="5241738" y="1157091"/>
                <a:ext cx="338336" cy="914400"/>
              </a:xfrm>
              <a:prstGeom prst="rect">
                <a:avLst/>
              </a:prstGeom>
            </p:spPr>
          </p:pic>
        </p:grpSp>
        <p:sp>
          <p:nvSpPr>
            <p:cNvPr id="7" name="Rectangle 6">
              <a:extLst>
                <a:ext uri="{FF2B5EF4-FFF2-40B4-BE49-F238E27FC236}">
                  <a16:creationId xmlns:a16="http://schemas.microsoft.com/office/drawing/2014/main" id="{85D634FC-A406-4EE8-925E-B96C6FD3C242}"/>
                </a:ext>
              </a:extLst>
            </p:cNvPr>
            <p:cNvSpPr/>
            <p:nvPr/>
          </p:nvSpPr>
          <p:spPr>
            <a:xfrm>
              <a:off x="506524" y="3479426"/>
              <a:ext cx="1421904" cy="76944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9E1B34"/>
                  </a:solidFill>
                  <a:effectLst/>
                  <a:uLnTx/>
                  <a:uFillTx/>
                  <a:latin typeface="Arial" charset="0"/>
                  <a:ea typeface="ＭＳ Ｐゴシック" pitchFamily="34" charset="-128"/>
                  <a:cs typeface="+mn-cs"/>
                </a:rPr>
                <a:t>400</a:t>
              </a:r>
              <a:r>
                <a:rPr kumimoji="0" lang="en-GB"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 </a:t>
              </a:r>
              <a:r>
                <a:rPr kumimoji="0" lang="en-GB"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firms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involved </a:t>
              </a:r>
            </a:p>
          </p:txBody>
        </p:sp>
        <p:pic>
          <p:nvPicPr>
            <p:cNvPr id="19" name="Graphic 18" descr="City">
              <a:extLst>
                <a:ext uri="{FF2B5EF4-FFF2-40B4-BE49-F238E27FC236}">
                  <a16:creationId xmlns:a16="http://schemas.microsoft.com/office/drawing/2014/main" id="{B9C28094-0224-402A-88DD-737D8FFC464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8692" y="2538840"/>
              <a:ext cx="914400" cy="914400"/>
            </a:xfrm>
            <a:prstGeom prst="rect">
              <a:avLst/>
            </a:prstGeom>
          </p:spPr>
        </p:pic>
        <p:sp>
          <p:nvSpPr>
            <p:cNvPr id="30" name="Arrow: Right 29">
              <a:extLst>
                <a:ext uri="{FF2B5EF4-FFF2-40B4-BE49-F238E27FC236}">
                  <a16:creationId xmlns:a16="http://schemas.microsoft.com/office/drawing/2014/main" id="{C4BBB9A1-35D8-42C6-8B74-55474AFCBED5}"/>
                </a:ext>
              </a:extLst>
            </p:cNvPr>
            <p:cNvSpPr/>
            <p:nvPr/>
          </p:nvSpPr>
          <p:spPr bwMode="auto">
            <a:xfrm>
              <a:off x="2172258" y="2962456"/>
              <a:ext cx="509881" cy="153568"/>
            </a:xfrm>
            <a:prstGeom prst="rightArrow">
              <a:avLst/>
            </a:prstGeom>
            <a:solidFill>
              <a:srgbClr val="B5003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8" name="Rectangle 37">
              <a:extLst>
                <a:ext uri="{FF2B5EF4-FFF2-40B4-BE49-F238E27FC236}">
                  <a16:creationId xmlns:a16="http://schemas.microsoft.com/office/drawing/2014/main" id="{C0321981-B885-479E-9F5B-9C66B00D5AEF}"/>
                </a:ext>
              </a:extLst>
            </p:cNvPr>
            <p:cNvSpPr/>
            <p:nvPr/>
          </p:nvSpPr>
          <p:spPr>
            <a:xfrm>
              <a:off x="7066270" y="3427317"/>
              <a:ext cx="2232248" cy="1025462"/>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Published useful guidance and template</a:t>
              </a:r>
            </a:p>
          </p:txBody>
        </p:sp>
        <p:sp>
          <p:nvSpPr>
            <p:cNvPr id="49" name="Arrow: Right 48">
              <a:extLst>
                <a:ext uri="{FF2B5EF4-FFF2-40B4-BE49-F238E27FC236}">
                  <a16:creationId xmlns:a16="http://schemas.microsoft.com/office/drawing/2014/main" id="{16A67F23-BEE1-4D2C-8D51-B9F369E06790}"/>
                </a:ext>
              </a:extLst>
            </p:cNvPr>
            <p:cNvSpPr/>
            <p:nvPr/>
          </p:nvSpPr>
          <p:spPr bwMode="auto">
            <a:xfrm>
              <a:off x="6336062" y="2937838"/>
              <a:ext cx="509881" cy="202803"/>
            </a:xfrm>
            <a:prstGeom prst="rightArrow">
              <a:avLst/>
            </a:prstGeom>
            <a:solidFill>
              <a:srgbClr val="B5003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grpSp>
      <p:pic>
        <p:nvPicPr>
          <p:cNvPr id="3" name="Graphic 2" descr="Warning">
            <a:extLst>
              <a:ext uri="{FF2B5EF4-FFF2-40B4-BE49-F238E27FC236}">
                <a16:creationId xmlns:a16="http://schemas.microsoft.com/office/drawing/2014/main" id="{4FB4D8F3-DAF1-4419-8976-CE7EBCA09BE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8316" y="4306476"/>
            <a:ext cx="669268" cy="669268"/>
          </a:xfrm>
          <a:prstGeom prst="rect">
            <a:avLst/>
          </a:prstGeom>
        </p:spPr>
      </p:pic>
      <p:pic>
        <p:nvPicPr>
          <p:cNvPr id="8" name="Graphic 7" descr="Internet">
            <a:extLst>
              <a:ext uri="{FF2B5EF4-FFF2-40B4-BE49-F238E27FC236}">
                <a16:creationId xmlns:a16="http://schemas.microsoft.com/office/drawing/2014/main" id="{E11A6F73-CC4B-486B-A863-6B6899CE144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44380" y="1636328"/>
            <a:ext cx="1194454" cy="1194454"/>
          </a:xfrm>
          <a:prstGeom prst="rect">
            <a:avLst/>
          </a:prstGeom>
        </p:spPr>
      </p:pic>
    </p:spTree>
    <p:extLst>
      <p:ext uri="{BB962C8B-B14F-4D97-AF65-F5344CB8AC3E}">
        <p14:creationId xmlns:p14="http://schemas.microsoft.com/office/powerpoint/2010/main" val="3523133729"/>
      </p:ext>
    </p:extLst>
  </p:cSld>
  <p:clrMapOvr>
    <a:masterClrMapping/>
  </p:clrMapOvr>
</p:sld>
</file>

<file path=ppt/theme/theme1.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6324241-572E-415B-9AB7-2E460DB26ADD}" vid="{5CADC050-99BA-4224-B269-06E1C096CA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666</TotalTime>
  <Words>1751</Words>
  <Application>Microsoft Office PowerPoint</Application>
  <PresentationFormat>On-screen Show (16:9)</PresentationFormat>
  <Paragraphs>176</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1_Default Design</vt:lpstr>
      <vt:lpstr>PowerPoint Presentation</vt:lpstr>
      <vt:lpstr>Money laundering: Why do we care? </vt:lpstr>
      <vt:lpstr>Money laundering: Why do we care? </vt:lpstr>
      <vt:lpstr>Professional body supervision</vt:lpstr>
      <vt:lpstr>What you need to know? </vt:lpstr>
      <vt:lpstr>What you need to know? </vt:lpstr>
      <vt:lpstr>What are the basics to know? </vt:lpstr>
      <vt:lpstr>Our perspective on AML compliance </vt:lpstr>
      <vt:lpstr>Risk assessment review  </vt:lpstr>
      <vt:lpstr>Firm AML risk assessment </vt:lpstr>
      <vt:lpstr>PowerPoint Presentation</vt:lpstr>
      <vt:lpstr>Our focus for 2020 </vt:lpstr>
      <vt:lpstr> Economic Crime Plan 2019-2022</vt:lpstr>
      <vt:lpstr>New regulations</vt:lpstr>
      <vt:lpstr>PowerPoint Presentation</vt:lpstr>
      <vt:lpstr>Help is available</vt:lpstr>
    </vt:vector>
  </TitlesOfParts>
  <Company>LAW SOCIETY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Leahair</dc:creator>
  <cp:lastModifiedBy>Matthew Maidment</cp:lastModifiedBy>
  <cp:revision>105</cp:revision>
  <dcterms:created xsi:type="dcterms:W3CDTF">2002-05-21T16:15:24Z</dcterms:created>
  <dcterms:modified xsi:type="dcterms:W3CDTF">2019-10-30T13:58:42Z</dcterms:modified>
</cp:coreProperties>
</file>