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4"/>
  </p:notesMasterIdLst>
  <p:sldIdLst>
    <p:sldId id="258" r:id="rId6"/>
    <p:sldId id="744" r:id="rId7"/>
    <p:sldId id="984" r:id="rId8"/>
    <p:sldId id="985" r:id="rId9"/>
    <p:sldId id="986" r:id="rId10"/>
    <p:sldId id="987" r:id="rId11"/>
    <p:sldId id="988" r:id="rId12"/>
    <p:sldId id="748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BD2079-5356-466A-8744-F5BC53BF1FF3}" v="3" dt="2020-11-02T14:16:06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714" autoAdjust="0"/>
  </p:normalViewPr>
  <p:slideViewPr>
    <p:cSldViewPr snapToGrid="0">
      <p:cViewPr varScale="1">
        <p:scale>
          <a:sx n="79" d="100"/>
          <a:sy n="79" d="100"/>
        </p:scale>
        <p:origin x="80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Maidment" userId="7d15908f-5cbc-4060-97c5-91a6c1c1c0f9" providerId="ADAL" clId="{46F3EA6A-5846-4BEB-921F-5669008032C2}"/>
    <pc:docChg chg="modSld">
      <pc:chgData name="Matthew Maidment" userId="7d15908f-5cbc-4060-97c5-91a6c1c1c0f9" providerId="ADAL" clId="{46F3EA6A-5846-4BEB-921F-5669008032C2}" dt="2020-09-07T13:10:33.821" v="7" actId="20577"/>
      <pc:docMkLst>
        <pc:docMk/>
      </pc:docMkLst>
      <pc:sldChg chg="modSp">
        <pc:chgData name="Matthew Maidment" userId="7d15908f-5cbc-4060-97c5-91a6c1c1c0f9" providerId="ADAL" clId="{46F3EA6A-5846-4BEB-921F-5669008032C2}" dt="2020-09-07T13:10:33.821" v="7" actId="20577"/>
        <pc:sldMkLst>
          <pc:docMk/>
          <pc:sldMk cId="1307518385" sldId="744"/>
        </pc:sldMkLst>
        <pc:spChg chg="mod">
          <ac:chgData name="Matthew Maidment" userId="7d15908f-5cbc-4060-97c5-91a6c1c1c0f9" providerId="ADAL" clId="{46F3EA6A-5846-4BEB-921F-5669008032C2}" dt="2020-09-07T13:10:33.821" v="7" actId="20577"/>
          <ac:spMkLst>
            <pc:docMk/>
            <pc:sldMk cId="1307518385" sldId="744"/>
            <ac:spMk id="6" creationId="{00000000-0000-0000-0000-000000000000}"/>
          </ac:spMkLst>
        </pc:spChg>
      </pc:sldChg>
      <pc:sldChg chg="modSp">
        <pc:chgData name="Matthew Maidment" userId="7d15908f-5cbc-4060-97c5-91a6c1c1c0f9" providerId="ADAL" clId="{46F3EA6A-5846-4BEB-921F-5669008032C2}" dt="2020-09-07T13:09:34.332" v="0" actId="404"/>
        <pc:sldMkLst>
          <pc:docMk/>
          <pc:sldMk cId="4031548537" sldId="987"/>
        </pc:sldMkLst>
        <pc:spChg chg="mod">
          <ac:chgData name="Matthew Maidment" userId="7d15908f-5cbc-4060-97c5-91a6c1c1c0f9" providerId="ADAL" clId="{46F3EA6A-5846-4BEB-921F-5669008032C2}" dt="2020-09-07T13:09:34.332" v="0" actId="404"/>
          <ac:spMkLst>
            <pc:docMk/>
            <pc:sldMk cId="4031548537" sldId="987"/>
            <ac:spMk id="11" creationId="{75F558EF-8F2D-42EA-B913-D1780D24C462}"/>
          </ac:spMkLst>
        </pc:spChg>
        <pc:spChg chg="mod">
          <ac:chgData name="Matthew Maidment" userId="7d15908f-5cbc-4060-97c5-91a6c1c1c0f9" providerId="ADAL" clId="{46F3EA6A-5846-4BEB-921F-5669008032C2}" dt="2020-09-07T13:09:34.332" v="0" actId="404"/>
          <ac:spMkLst>
            <pc:docMk/>
            <pc:sldMk cId="4031548537" sldId="987"/>
            <ac:spMk id="12" creationId="{93AA7A1B-988A-4CDD-BAEE-53AEA94DD0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C34F-70D8-425E-A5A3-D6FF562970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AE7F-E496-41BE-B06D-FE76478B75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8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CB92B-20DC-478A-928C-092AB688CD3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11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 2 only after passing SQE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8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2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7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3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E17D-EC82-461A-8DC9-AEE431962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B846E-C399-4490-BAD8-669807E1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D0BBB-D160-435D-8B79-213648AF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9E38-068E-4E4E-A84B-B031DAC1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2BB9-1D18-423E-8F70-D26D16E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6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7AFD-E7B3-432F-997A-9C24421F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2BC9-37DE-4BAC-B2DD-FF816C81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14A4-B260-4FDB-BAEE-498538F0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0069-D85B-411B-9E81-83E46B2D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C9AA-BBBE-404D-B19C-56C4C876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5971-EBA9-4932-8063-7F228D5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E012-AC63-4417-82F8-034BE1C1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C79A5-E194-43DA-AC9A-828C8A9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D77B-9C4D-4AC0-986C-5B49C786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40F7-8C9D-4E59-A0DF-6AF55BE5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3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0F90-79C1-40EF-BF62-B4E5B73D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8874-1E24-4294-8CA3-4790A9A9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DAF76-6918-4A44-8031-DCAE8C861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DF5-62DB-4BDB-AB71-EB57CE9C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2086-F286-4619-8995-5D56B78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FB42-799C-481D-9233-0448403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AB3F-A67B-424A-9044-07376EBD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C24F-D636-4A2D-ACEA-068C679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AC30-E167-4D0F-8F79-FB87E7209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EC0A-E596-4879-BF16-8C680D20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5E304-95F5-45B7-BF71-86F7A86C2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94493-54BE-4419-BE36-C335850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10B14-8672-4416-BBD3-AF390DDD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5BC5B-0F37-4D4F-ABA6-10702FCB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7D77-DA11-449E-959F-417BA71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6E8-E962-4543-B945-F22E55E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F4140-06A8-4A04-9C81-E7E1772A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FDA4-9B2C-4550-B9F0-99F3D7C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603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B4BD-6B9C-4F7B-883D-0F1DC513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4FA0-1D80-4754-8A67-D1892A7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B498-2CD6-400A-8582-7C277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2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A2C-4DCE-43B4-9A8D-8D2F787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672F-791D-4E46-97CD-378696A3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D3CB3-6139-4E90-AF20-C4C1F80B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3111-CE8C-4F0F-8D8A-C0F0FE33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732B-43C0-4B9E-B114-2C4C3871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A2F1-D232-44BA-B6EA-CE86C57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C880-1730-48D3-8D98-A9E4416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8B28-537A-454D-8018-26A0D48B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91C9-DA06-4BAA-9849-EB21D1D1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C578-C51E-4C28-B776-EBA535C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76AB-6AF4-482A-A0A2-737C66E2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541D2-0D51-4EC0-8F85-4DB7394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E6B1-38CC-40BB-A023-BD9AC5A9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8387-DBF0-48DC-8B41-5E0058C09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A40D-3F35-487C-B721-0A28680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36A6-6865-4843-9BC2-73F51283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93F5-AD30-4C84-ACE2-DC73942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31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E07F5-45AA-49B0-8DA5-F887CCB85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D465-0EDF-4039-9229-3FE8AD116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B7179-4B18-49CB-8D47-CB499C1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4C0C-72B7-401D-ABDF-9EE7ED7E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6EB4-F676-4868-AED1-47BD07CC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56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2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14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C68E4-9DED-4AFF-A1BD-B90EDE7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E6-453D-4138-9C99-906709F5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6091-1931-40DD-ABE5-AC944B66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D25-C374-4C0C-AE68-2A347F503CB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47C6-00C3-41CF-8C50-29F7BD5FB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5DC8-B09A-4D7B-8AAC-34786D66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750F-AB60-437E-A3C2-D67BD4B2D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9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7.png"/><Relationship Id="rId5" Type="http://schemas.openxmlformats.org/officeDocument/2006/relationships/image" Target="../media/image17.png"/><Relationship Id="rId15" Type="http://schemas.openxmlformats.org/officeDocument/2006/relationships/image" Target="../media/image21.png"/><Relationship Id="rId10" Type="http://schemas.openxmlformats.org/officeDocument/2006/relationships/image" Target="../media/image6.svg"/><Relationship Id="rId4" Type="http://schemas.openxmlformats.org/officeDocument/2006/relationships/image" Target="../media/image16.svg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a.org.uk/sq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Relationship Id="rId9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44865" y="2570285"/>
            <a:ext cx="12192000" cy="1132183"/>
          </a:xfrm>
        </p:spPr>
        <p:txBody>
          <a:bodyPr/>
          <a:lstStyle/>
          <a:p>
            <a:pPr>
              <a:defRPr/>
            </a:pPr>
            <a:r>
              <a:rPr lang="en-GB" b="1" dirty="0">
                <a:ea typeface="ＭＳ Ｐゴシック" pitchFamily="34" charset="-128"/>
              </a:rPr>
              <a:t>SQE final design: what the SQE tests? </a:t>
            </a:r>
            <a:br>
              <a:rPr lang="en-GB" b="1" dirty="0">
                <a:ea typeface="ＭＳ Ｐゴシック" pitchFamily="34" charset="-128"/>
              </a:rPr>
            </a:br>
            <a:endParaRPr lang="en-GB" sz="3600" b="1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1EADDC-9A5F-432B-BA22-1381F80AE0B0}"/>
              </a:ext>
            </a:extLst>
          </p:cNvPr>
          <p:cNvSpPr txBox="1"/>
          <p:nvPr/>
        </p:nvSpPr>
        <p:spPr>
          <a:xfrm>
            <a:off x="0" y="3721623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ea typeface="ＭＳ Ｐゴシック" pitchFamily="34" charset="-128"/>
              </a:rPr>
              <a:t>Julie Brannan, Director of Education and Training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160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194" y="89177"/>
            <a:ext cx="6586491" cy="131676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7275" y="2063312"/>
            <a:ext cx="5791471" cy="4047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single rigorous assessment</a:t>
            </a:r>
          </a:p>
          <a:p>
            <a:pPr marL="22858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Everyone will meet the same high standards in a consistent way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22858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 will no longer specify routes to admission as a solicitor</a:t>
            </a:r>
          </a:p>
          <a:p>
            <a:pPr marL="22858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Introduced autumn 2021</a:t>
            </a:r>
          </a:p>
          <a:p>
            <a:pPr marL="457178" indent="-228594" algn="ctr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178" indent="-228594" algn="ctr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93" y="1935163"/>
            <a:ext cx="4541273" cy="441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F8F29-F03A-4343-BA0A-AF1648C7927A}"/>
              </a:ext>
            </a:extLst>
          </p:cNvPr>
          <p:cNvSpPr txBox="1"/>
          <p:nvPr/>
        </p:nvSpPr>
        <p:spPr>
          <a:xfrm>
            <a:off x="564316" y="3952494"/>
            <a:ext cx="2769123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180-question examinations - 10 hours in total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5565E-0DCF-41FE-8807-CFF4B11F674D}"/>
              </a:ext>
            </a:extLst>
          </p:cNvPr>
          <p:cNvSpPr txBox="1"/>
          <p:nvPr/>
        </p:nvSpPr>
        <p:spPr>
          <a:xfrm>
            <a:off x="2223197" y="193872"/>
            <a:ext cx="6160636" cy="1107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Functioning Legal Knowledge Assessments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4160883" y="3952494"/>
            <a:ext cx="3315878" cy="200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FLK - test ability to identify legal principles and apply them to client problems </a:t>
            </a:r>
            <a:b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transactions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08D2D7-404B-4FFB-B21E-FED11BB1F601}"/>
              </a:ext>
            </a:extLst>
          </p:cNvPr>
          <p:cNvCxnSpPr/>
          <p:nvPr/>
        </p:nvCxnSpPr>
        <p:spPr bwMode="auto">
          <a:xfrm>
            <a:off x="7825552" y="2453137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60821B-7EBC-438D-87A1-E812360A21CC}"/>
              </a:ext>
            </a:extLst>
          </p:cNvPr>
          <p:cNvCxnSpPr/>
          <p:nvPr/>
        </p:nvCxnSpPr>
        <p:spPr bwMode="auto">
          <a:xfrm>
            <a:off x="3528501" y="2471205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4AB44B-E5E5-4FED-81D5-FFF9A39C7F46}"/>
              </a:ext>
            </a:extLst>
          </p:cNvPr>
          <p:cNvSpPr txBox="1"/>
          <p:nvPr/>
        </p:nvSpPr>
        <p:spPr>
          <a:xfrm>
            <a:off x="8223836" y="3952494"/>
            <a:ext cx="2882245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Unflagged ethics questions throughout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1FCF41-ACBD-4AC9-8362-64B3B55236F1}"/>
              </a:ext>
            </a:extLst>
          </p:cNvPr>
          <p:cNvGrpSpPr/>
          <p:nvPr/>
        </p:nvGrpSpPr>
        <p:grpSpPr>
          <a:xfrm>
            <a:off x="8921026" y="2300666"/>
            <a:ext cx="1487863" cy="1605081"/>
            <a:chOff x="9642869" y="2196316"/>
            <a:chExt cx="1487863" cy="1605081"/>
          </a:xfrm>
        </p:grpSpPr>
        <p:pic>
          <p:nvPicPr>
            <p:cNvPr id="68" name="Graphic 67" descr="Heart">
              <a:extLst>
                <a:ext uri="{FF2B5EF4-FFF2-40B4-BE49-F238E27FC236}">
                  <a16:creationId xmlns:a16="http://schemas.microsoft.com/office/drawing/2014/main" id="{F252D60E-BDF9-460D-AA84-E7BE3427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69" name="Graphic 68" descr="Seesaw">
              <a:extLst>
                <a:ext uri="{FF2B5EF4-FFF2-40B4-BE49-F238E27FC236}">
                  <a16:creationId xmlns:a16="http://schemas.microsoft.com/office/drawing/2014/main" id="{9B150F23-8FDD-41F3-935F-191686EA5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70" name="Graphic 69" descr="Head with gears">
              <a:extLst>
                <a:ext uri="{FF2B5EF4-FFF2-40B4-BE49-F238E27FC236}">
                  <a16:creationId xmlns:a16="http://schemas.microsoft.com/office/drawing/2014/main" id="{B605C968-DDA0-4D8B-BB2F-9E532ED0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pic>
        <p:nvPicPr>
          <p:cNvPr id="74" name="Graphic 73" descr="Universal access">
            <a:extLst>
              <a:ext uri="{FF2B5EF4-FFF2-40B4-BE49-F238E27FC236}">
                <a16:creationId xmlns:a16="http://schemas.microsoft.com/office/drawing/2014/main" id="{3B4A969C-5761-4003-BEE7-0AF4B4626A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28511" y="2359275"/>
            <a:ext cx="1487863" cy="1487863"/>
          </a:xfrm>
          <a:prstGeom prst="rect">
            <a:avLst/>
          </a:prstGeom>
        </p:spPr>
      </p:pic>
      <p:pic>
        <p:nvPicPr>
          <p:cNvPr id="76" name="Graphic 75" descr="Laptop">
            <a:extLst>
              <a:ext uri="{FF2B5EF4-FFF2-40B4-BE49-F238E27FC236}">
                <a16:creationId xmlns:a16="http://schemas.microsoft.com/office/drawing/2014/main" id="{E04244D4-75A0-45B2-9169-A86ED572E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5918" y="2360166"/>
            <a:ext cx="1409902" cy="14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2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7EF493-95F1-4002-8C49-BD1F81B1618A}"/>
              </a:ext>
            </a:extLst>
          </p:cNvPr>
          <p:cNvSpPr txBox="1"/>
          <p:nvPr/>
        </p:nvSpPr>
        <p:spPr>
          <a:xfrm>
            <a:off x="6936812" y="3139084"/>
            <a:ext cx="5320341" cy="2502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Property Law and Practice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Wills and Admin of Estates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Solicitors Accounts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Land Law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Trust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Criminal Law and Practice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86F133-78A9-477A-B58C-536191728A18}"/>
              </a:ext>
            </a:extLst>
          </p:cNvPr>
          <p:cNvSpPr txBox="1"/>
          <p:nvPr/>
        </p:nvSpPr>
        <p:spPr>
          <a:xfrm>
            <a:off x="2138961" y="198827"/>
            <a:ext cx="6127215" cy="1107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Functioning Legal Knowledge Assessments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9CADE4-C019-4362-AD91-42C830B6349F}"/>
              </a:ext>
            </a:extLst>
          </p:cNvPr>
          <p:cNvSpPr txBox="1"/>
          <p:nvPr/>
        </p:nvSpPr>
        <p:spPr>
          <a:xfrm>
            <a:off x="590400" y="3174152"/>
            <a:ext cx="6346412" cy="3277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Business Law and Practice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Dispute Resolution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Contract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Tort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Legal System of England and </a:t>
            </a:r>
            <a:b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Wales</a:t>
            </a:r>
          </a:p>
          <a:p>
            <a:pPr marL="342900" lvl="0" indent="-342900">
              <a:lnSpc>
                <a:spcPct val="10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Public Law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Legal Services</a:t>
            </a:r>
          </a:p>
        </p:txBody>
      </p:sp>
      <p:pic>
        <p:nvPicPr>
          <p:cNvPr id="16" name="Graphic 15" descr="Laptop">
            <a:extLst>
              <a:ext uri="{FF2B5EF4-FFF2-40B4-BE49-F238E27FC236}">
                <a16:creationId xmlns:a16="http://schemas.microsoft.com/office/drawing/2014/main" id="{D57CCDDF-ECD9-4ACF-BA4E-C606097AE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85458" y="1518311"/>
            <a:ext cx="1746028" cy="174602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3AC55BC-9D5D-4AD3-836A-6B33583FAFD0}"/>
              </a:ext>
            </a:extLst>
          </p:cNvPr>
          <p:cNvSpPr txBox="1"/>
          <p:nvPr/>
        </p:nvSpPr>
        <p:spPr>
          <a:xfrm>
            <a:off x="2146950" y="2086191"/>
            <a:ext cx="1746028" cy="610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B100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FLK1</a:t>
            </a:r>
            <a:endParaRPr lang="en-GB" sz="2400" dirty="0"/>
          </a:p>
        </p:txBody>
      </p:sp>
      <p:pic>
        <p:nvPicPr>
          <p:cNvPr id="30" name="Graphic 29" descr="Laptop">
            <a:extLst>
              <a:ext uri="{FF2B5EF4-FFF2-40B4-BE49-F238E27FC236}">
                <a16:creationId xmlns:a16="http://schemas.microsoft.com/office/drawing/2014/main" id="{E8278353-E665-4A7A-8C10-F0D87C925E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3179" y="1518311"/>
            <a:ext cx="1746028" cy="174602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FF6C4CF-2E1E-44B5-8799-AFE2095D60BD}"/>
              </a:ext>
            </a:extLst>
          </p:cNvPr>
          <p:cNvSpPr txBox="1"/>
          <p:nvPr/>
        </p:nvSpPr>
        <p:spPr>
          <a:xfrm>
            <a:off x="8444671" y="2116152"/>
            <a:ext cx="1836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B100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FLK2</a:t>
            </a:r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B1B8DB-CA82-41A7-AEF0-2CCF16DE7C02}"/>
              </a:ext>
            </a:extLst>
          </p:cNvPr>
          <p:cNvCxnSpPr>
            <a:cxnSpLocks/>
          </p:cNvCxnSpPr>
          <p:nvPr/>
        </p:nvCxnSpPr>
        <p:spPr bwMode="auto">
          <a:xfrm>
            <a:off x="5883273" y="1888699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8619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26" y="464635"/>
            <a:ext cx="6527800" cy="114300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2346301" y="435145"/>
            <a:ext cx="6651395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2800" b="1" dirty="0">
                <a:solidFill>
                  <a:srgbClr val="B100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egal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kills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ssessments</a:t>
            </a:r>
            <a:endParaRPr lang="en-GB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3149093" y="3824459"/>
            <a:ext cx="8492717" cy="1616596"/>
            <a:chOff x="3149093" y="3861035"/>
            <a:chExt cx="8492717" cy="16165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functioning legal knowledge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287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96726" y="3899878"/>
            <a:ext cx="2309566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1366" y="2321501"/>
            <a:ext cx="1124330" cy="1124330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714" y="2604102"/>
            <a:ext cx="952850" cy="952850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935" y="2456477"/>
            <a:ext cx="1003289" cy="1003289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9642869" y="2196316"/>
            <a:ext cx="1487863" cy="160508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8829282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5981598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946642" y="2920193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15446" y="2413625"/>
            <a:ext cx="1252566" cy="125256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1260469" y="2855242"/>
            <a:ext cx="27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7680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7506-E06E-4F7C-82FF-FC04FAF3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166081"/>
            <a:ext cx="6527800" cy="1143000"/>
          </a:xfrm>
        </p:spPr>
        <p:txBody>
          <a:bodyPr/>
          <a:lstStyle/>
          <a:p>
            <a:r>
              <a:rPr lang="en-GB" sz="4000" dirty="0"/>
              <a:t>SQE2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EF8549-0893-461B-8B62-8F58A6790539}"/>
              </a:ext>
            </a:extLst>
          </p:cNvPr>
          <p:cNvSpPr txBox="1"/>
          <p:nvPr/>
        </p:nvSpPr>
        <p:spPr>
          <a:xfrm>
            <a:off x="2211831" y="459895"/>
            <a:ext cx="6763732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Practical legal skills assessments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F38A5EE-A1AD-4DC9-A99F-732D115D6631}"/>
              </a:ext>
            </a:extLst>
          </p:cNvPr>
          <p:cNvGrpSpPr/>
          <p:nvPr/>
        </p:nvGrpSpPr>
        <p:grpSpPr>
          <a:xfrm>
            <a:off x="-69118" y="2975137"/>
            <a:ext cx="11312843" cy="2764027"/>
            <a:chOff x="659010" y="2739751"/>
            <a:chExt cx="9255565" cy="276402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5F558EF-8F2D-42EA-B913-D1780D24C462}"/>
                </a:ext>
              </a:extLst>
            </p:cNvPr>
            <p:cNvSpPr txBox="1"/>
            <p:nvPr/>
          </p:nvSpPr>
          <p:spPr>
            <a:xfrm>
              <a:off x="5980054" y="2739752"/>
              <a:ext cx="3934521" cy="27640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Across </a:t>
              </a:r>
              <a:r>
                <a:rPr lang="en-GB" sz="2000" b="1" dirty="0">
                  <a:solidFill>
                    <a:srgbClr val="B1003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five</a:t>
              </a:r>
              <a:r>
                <a:rPr lang="en-GB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contexts</a:t>
              </a:r>
              <a:endPara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pPr marL="342900" lvl="0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Criminal Litigation</a:t>
              </a:r>
            </a:p>
            <a:p>
              <a:pPr marL="342900" lvl="0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Dispute Resolution</a:t>
              </a:r>
            </a:p>
            <a:p>
              <a:pPr marL="342900" lvl="0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Property Practice</a:t>
              </a:r>
            </a:p>
            <a:p>
              <a:pPr marL="342900" lvl="0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Wills and Intestacy, Probate </a:t>
              </a:r>
              <a:b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Administration and Practice</a:t>
              </a:r>
            </a:p>
            <a:p>
              <a:pPr marL="342900" lvl="0" indent="-342900">
                <a:lnSpc>
                  <a:spcPct val="105000"/>
                </a:lnSpc>
                <a:spcAft>
                  <a:spcPts val="80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Business organisation rules and procedures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AA7A1B-988A-4CDD-BAEE-53AEA94DD0D1}"/>
                </a:ext>
              </a:extLst>
            </p:cNvPr>
            <p:cNvSpPr txBox="1"/>
            <p:nvPr/>
          </p:nvSpPr>
          <p:spPr>
            <a:xfrm>
              <a:off x="659010" y="2739751"/>
              <a:ext cx="4642206" cy="27640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          </a:t>
              </a:r>
              <a:r>
                <a:rPr lang="en-GB" sz="2000" b="1" dirty="0">
                  <a:solidFill>
                    <a:srgbClr val="B10035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Six</a:t>
              </a:r>
              <a:r>
                <a:rPr lang="en-GB" sz="2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skills assessed</a:t>
              </a:r>
              <a:endPara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pPr marL="1257300" lvl="2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Client interviewing and attendance note</a:t>
              </a:r>
            </a:p>
            <a:p>
              <a:pPr marL="1257300" lvl="2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Advocacy</a:t>
              </a:r>
            </a:p>
            <a:p>
              <a:pPr marL="1257300" lvl="2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Case and matter analysis </a:t>
              </a:r>
            </a:p>
            <a:p>
              <a:pPr marL="1257300" lvl="2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Legal research </a:t>
              </a:r>
            </a:p>
            <a:p>
              <a:pPr marL="1257300" lvl="2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Legal writing</a:t>
              </a:r>
            </a:p>
            <a:p>
              <a:pPr marL="1257300" lvl="2" indent="-342900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Legal drafting</a:t>
              </a:r>
            </a:p>
          </p:txBody>
        </p:sp>
      </p:grpSp>
      <p:pic>
        <p:nvPicPr>
          <p:cNvPr id="6" name="Graphic 5" descr="Spinning Plates">
            <a:extLst>
              <a:ext uri="{FF2B5EF4-FFF2-40B4-BE49-F238E27FC236}">
                <a16:creationId xmlns:a16="http://schemas.microsoft.com/office/drawing/2014/main" id="{C793A13B-F195-4C83-93FA-FCF894A8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9172" y="1773919"/>
            <a:ext cx="1038438" cy="1038438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D1F98D1A-469B-4E61-905D-30DF2C1E9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2618" y="1881024"/>
            <a:ext cx="914400" cy="9144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2D3A5-3636-4194-A036-95B8597091BF}"/>
              </a:ext>
            </a:extLst>
          </p:cNvPr>
          <p:cNvCxnSpPr>
            <a:cxnSpLocks/>
          </p:cNvCxnSpPr>
          <p:nvPr/>
        </p:nvCxnSpPr>
        <p:spPr bwMode="auto">
          <a:xfrm>
            <a:off x="5408489" y="1954214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3154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2F79-E7AE-4A20-9825-319E214A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is the detail?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6791E-F06A-4932-A7A2-AB2CF7E7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SQE1 Assessment Specification</a:t>
            </a:r>
          </a:p>
          <a:p>
            <a:endParaRPr lang="en-GB" sz="2800" dirty="0"/>
          </a:p>
          <a:p>
            <a:r>
              <a:rPr lang="en-GB" sz="2800" dirty="0"/>
              <a:t>SQE1 sample questions</a:t>
            </a:r>
          </a:p>
          <a:p>
            <a:endParaRPr lang="en-GB" sz="2800" dirty="0"/>
          </a:p>
          <a:p>
            <a:r>
              <a:rPr lang="en-GB" sz="2800" dirty="0"/>
              <a:t>SQE2 Assessment Specification</a:t>
            </a:r>
          </a:p>
          <a:p>
            <a:endParaRPr lang="en-GB" sz="2800" dirty="0"/>
          </a:p>
          <a:p>
            <a:r>
              <a:rPr lang="en-GB" sz="2800" dirty="0"/>
              <a:t>SQE2 sample questions – coming this autumn</a:t>
            </a:r>
          </a:p>
          <a:p>
            <a:endParaRPr lang="en-GB" sz="2800" dirty="0"/>
          </a:p>
          <a:p>
            <a:r>
              <a:rPr lang="en-GB" sz="2800" dirty="0"/>
              <a:t>Visit </a:t>
            </a:r>
            <a:r>
              <a:rPr lang="en-GB" sz="2800" dirty="0">
                <a:hlinkClick r:id="rId2"/>
              </a:rPr>
              <a:t>sra.org.uk/sqe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97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7" y="260351"/>
            <a:ext cx="9861284" cy="114300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384949" y="3343369"/>
            <a:ext cx="2860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Send your queries to </a:t>
            </a:r>
            <a:r>
              <a:rPr lang="en-GB" sz="2800" dirty="0">
                <a:solidFill>
                  <a:srgbClr val="B10035"/>
                </a:solidFill>
              </a:rPr>
              <a:t>sqe@sra.org.uk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3025436" y="5114497"/>
            <a:ext cx="3420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SQE resources </a:t>
            </a:r>
            <a:r>
              <a:rPr lang="en-GB" sz="2800" dirty="0">
                <a:solidFill>
                  <a:srgbClr val="B10035"/>
                </a:solidFill>
              </a:rPr>
              <a:t>sra.org.uk/sqe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6417436" y="3432863"/>
            <a:ext cx="27290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Join our SQE </a:t>
            </a:r>
            <a:r>
              <a:rPr lang="en-GB" sz="2800" dirty="0">
                <a:solidFill>
                  <a:srgbClr val="B10035"/>
                </a:solidFill>
              </a:rPr>
              <a:t>LinkedIn group</a:t>
            </a: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7100" y="1929711"/>
            <a:ext cx="1489667" cy="1489667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0271" y="1708875"/>
            <a:ext cx="1609515" cy="1609515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45301" y="3716548"/>
            <a:ext cx="1519219" cy="1519219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70235" y="1792328"/>
            <a:ext cx="1107233" cy="11072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8513783" y="3142473"/>
            <a:ext cx="34201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Monthly </a:t>
            </a:r>
            <a:br>
              <a:rPr lang="en-GB" sz="2800" dirty="0"/>
            </a:br>
            <a:r>
              <a:rPr lang="en-GB" sz="2800" dirty="0"/>
              <a:t>SQE Update</a:t>
            </a:r>
          </a:p>
          <a:p>
            <a:pPr algn="ctr"/>
            <a:r>
              <a:rPr lang="en-GB" sz="2800" dirty="0"/>
              <a:t>bulletin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515fd4f6c10a3d36d71b9342e1239935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0855e5da19a39bc23a862c40673728c7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161363-4D6E-4D81-8822-D49A4A0B3F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4FE4E-59BE-40A0-B32E-067B73AE9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8B75-EAA3-4A4C-B708-DC76287C52F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c93b9354-0d01-4804-bd3d-18adf0c4c298"/>
    <ds:schemaRef ds:uri="http://schemas.openxmlformats.org/package/2006/metadata/core-properties"/>
    <ds:schemaRef ds:uri="034f807c-094b-4332-935f-00b24bf8c5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293</Words>
  <Application>Microsoft Office PowerPoint</Application>
  <PresentationFormat>Widescreen</PresentationFormat>
  <Paragraphs>77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1_Default Design</vt:lpstr>
      <vt:lpstr>Custom Design</vt:lpstr>
      <vt:lpstr>SQE final design: what the SQE tests?  </vt:lpstr>
      <vt:lpstr>What is the SQE?</vt:lpstr>
      <vt:lpstr>SQE1 </vt:lpstr>
      <vt:lpstr>SQE1 </vt:lpstr>
      <vt:lpstr>SQE2 </vt:lpstr>
      <vt:lpstr>SQE2</vt:lpstr>
      <vt:lpstr>Where is the detail?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SQE will test</dc:title>
  <dc:creator>Solicitors Regulation Authority (SRA)</dc:creator>
  <cp:lastModifiedBy>Matthew Maidment</cp:lastModifiedBy>
  <cp:revision>101</cp:revision>
  <dcterms:created xsi:type="dcterms:W3CDTF">2017-12-13T11:07:43Z</dcterms:created>
  <dcterms:modified xsi:type="dcterms:W3CDTF">2020-11-02T14:16:08Z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