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theme/themeOverride2.xml" ContentType="application/vnd.openxmlformats-officedocument.themeOverr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4"/>
  </p:notesMasterIdLst>
  <p:sldIdLst>
    <p:sldId id="999" r:id="rId3"/>
    <p:sldId id="984" r:id="rId4"/>
    <p:sldId id="1004" r:id="rId5"/>
    <p:sldId id="1002" r:id="rId6"/>
    <p:sldId id="1005" r:id="rId7"/>
    <p:sldId id="1003" r:id="rId8"/>
    <p:sldId id="1000" r:id="rId9"/>
    <p:sldId id="1006" r:id="rId10"/>
    <p:sldId id="1001" r:id="rId11"/>
    <p:sldId id="988" r:id="rId12"/>
    <p:sldId id="748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4660"/>
  </p:normalViewPr>
  <p:slideViewPr>
    <p:cSldViewPr snapToGrid="0">
      <p:cViewPr varScale="1">
        <p:scale>
          <a:sx n="77" d="100"/>
          <a:sy n="77" d="100"/>
        </p:scale>
        <p:origin x="864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A89ACC-8CD6-4609-B922-45A04AC4C3DF}" type="datetimeFigureOut">
              <a:rPr lang="en-GB" smtClean="0"/>
              <a:t>29/03/2022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024FED-2969-4A81-A083-DE6A559A4A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24120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062AE7F-E496-41BE-B06D-FE76478B755F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745877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062AE7F-E496-41BE-B06D-FE76478B755F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332521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62AE7F-E496-41BE-B06D-FE76478B755F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07013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2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I:\mydocs\Images\square-background\sra_background_cubes_red_option.jpg"/>
          <p:cNvPicPr>
            <a:picLocks noChangeAspect="1" noChangeArrowheads="1"/>
          </p:cNvPicPr>
          <p:nvPr userDrawn="1"/>
        </p:nvPicPr>
        <p:blipFill>
          <a:blip r:embed="rId2" cstate="print"/>
          <a:srcRect l="8440"/>
          <a:stretch>
            <a:fillRect/>
          </a:stretch>
        </p:blipFill>
        <p:spPr bwMode="auto">
          <a:xfrm flipH="1" flipV="1">
            <a:off x="5893984" y="1316765"/>
            <a:ext cx="6298009" cy="55412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I:\red-banner.jp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"/>
            <a:ext cx="12192000" cy="13610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" descr="I:\mydocs\Images\logos\sra-white-logo.png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552517" y="234952"/>
            <a:ext cx="2207683" cy="8826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04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56367" y="1989140"/>
            <a:ext cx="8925984" cy="1470025"/>
          </a:xfrm>
        </p:spPr>
        <p:txBody>
          <a:bodyPr/>
          <a:lstStyle>
            <a:lvl1pPr algn="ctr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351620" y="3789363"/>
            <a:ext cx="8832849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865375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10343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59902" y="125414"/>
            <a:ext cx="2527300" cy="625633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75884" y="125414"/>
            <a:ext cx="7380816" cy="625633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95922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I:\mydocs\Images\square-background\sra_background_cubes_red_option.jpg"/>
          <p:cNvPicPr>
            <a:picLocks noChangeAspect="1" noChangeArrowheads="1"/>
          </p:cNvPicPr>
          <p:nvPr userDrawn="1"/>
        </p:nvPicPr>
        <p:blipFill>
          <a:blip r:embed="rId2" cstate="print"/>
          <a:srcRect l="8440"/>
          <a:stretch>
            <a:fillRect/>
          </a:stretch>
        </p:blipFill>
        <p:spPr bwMode="auto">
          <a:xfrm flipH="1" flipV="1">
            <a:off x="5893984" y="1316765"/>
            <a:ext cx="6298009" cy="55412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I:\red-banner.jp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"/>
            <a:ext cx="12192000" cy="13610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" descr="I:\mydocs\Images\logos\sra-white-logo.png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552517" y="234952"/>
            <a:ext cx="2207683" cy="8826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04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56367" y="1989140"/>
            <a:ext cx="8925984" cy="1470025"/>
          </a:xfrm>
        </p:spPr>
        <p:txBody>
          <a:bodyPr/>
          <a:lstStyle>
            <a:lvl1pPr algn="ctr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351620" y="3789363"/>
            <a:ext cx="8832849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5DD6084-95A3-4BB7-8923-648A28983EC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556916-3026-4832-9292-F5DD05CE6D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94425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933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048111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5333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667"/>
            </a:lvl1pPr>
            <a:lvl2pPr marL="609585" indent="0">
              <a:buNone/>
              <a:defRPr sz="2400"/>
            </a:lvl2pPr>
            <a:lvl3pPr marL="1219170" indent="0">
              <a:buNone/>
              <a:defRPr sz="2133"/>
            </a:lvl3pPr>
            <a:lvl4pPr marL="1828754" indent="0">
              <a:buNone/>
              <a:defRPr sz="1867"/>
            </a:lvl4pPr>
            <a:lvl5pPr marL="2438339" indent="0">
              <a:buNone/>
              <a:defRPr sz="1867"/>
            </a:lvl5pPr>
            <a:lvl6pPr marL="3047924" indent="0">
              <a:buNone/>
              <a:defRPr sz="1867"/>
            </a:lvl6pPr>
            <a:lvl7pPr marL="3657509" indent="0">
              <a:buNone/>
              <a:defRPr sz="1867"/>
            </a:lvl7pPr>
            <a:lvl8pPr marL="4267093" indent="0">
              <a:buNone/>
              <a:defRPr sz="1867"/>
            </a:lvl8pPr>
            <a:lvl9pPr marL="4876678" indent="0">
              <a:buNone/>
              <a:defRPr sz="186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701815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75884" y="1905000"/>
            <a:ext cx="4953000" cy="4476751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32086" y="1905000"/>
            <a:ext cx="4955116" cy="4476751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83706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862678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707661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931507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49"/>
            <a:ext cx="4011084" cy="1162051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2"/>
            <a:ext cx="6815667" cy="5853113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2"/>
            <a:ext cx="4011084" cy="46910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693129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933"/>
            </a:lvl2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445659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9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pPr lvl="0"/>
            <a:r>
              <a:rPr lang="en-US" noProof="0"/>
              <a:t>Click icon to add picture</a:t>
            </a:r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5629235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268616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59902" y="125414"/>
            <a:ext cx="2527300" cy="625633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75884" y="125414"/>
            <a:ext cx="7380816" cy="625633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18950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5333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667"/>
            </a:lvl1pPr>
            <a:lvl2pPr marL="609585" indent="0">
              <a:buNone/>
              <a:defRPr sz="2400"/>
            </a:lvl2pPr>
            <a:lvl3pPr marL="1219170" indent="0">
              <a:buNone/>
              <a:defRPr sz="2133"/>
            </a:lvl3pPr>
            <a:lvl4pPr marL="1828754" indent="0">
              <a:buNone/>
              <a:defRPr sz="1867"/>
            </a:lvl4pPr>
            <a:lvl5pPr marL="2438339" indent="0">
              <a:buNone/>
              <a:defRPr sz="1867"/>
            </a:lvl5pPr>
            <a:lvl6pPr marL="3047924" indent="0">
              <a:buNone/>
              <a:defRPr sz="1867"/>
            </a:lvl6pPr>
            <a:lvl7pPr marL="3657509" indent="0">
              <a:buNone/>
              <a:defRPr sz="1867"/>
            </a:lvl7pPr>
            <a:lvl8pPr marL="4267093" indent="0">
              <a:buNone/>
              <a:defRPr sz="1867"/>
            </a:lvl8pPr>
            <a:lvl9pPr marL="4876678" indent="0">
              <a:buNone/>
              <a:defRPr sz="1867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533208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75884" y="1905000"/>
            <a:ext cx="4953000" cy="4476751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32086" y="1905000"/>
            <a:ext cx="4955116" cy="4476751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43286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63080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72831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055058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49"/>
            <a:ext cx="4011084" cy="1162051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2"/>
            <a:ext cx="6815667" cy="5853113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2"/>
            <a:ext cx="4011084" cy="46910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911739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9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pPr lvl="0"/>
            <a:r>
              <a:rPr lang="en-US" noProof="0" dirty="0"/>
              <a:t>Click icon to add picture</a:t>
            </a:r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269712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:\red-banner.jpg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1"/>
            <a:ext cx="12192000" cy="13610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34433" y="260351"/>
            <a:ext cx="6527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Title of presentation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34434" y="1892301"/>
            <a:ext cx="11523133" cy="4476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pic>
        <p:nvPicPr>
          <p:cNvPr id="1029" name="Picture 3" descr="I:\mydocs\Images\logos\sra-white-logo.png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9552517" y="234952"/>
            <a:ext cx="2207683" cy="8826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1719855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267">
          <a:solidFill>
            <a:schemeClr val="bg1"/>
          </a:solidFill>
          <a:latin typeface="+mj-lt"/>
          <a:ea typeface="ＭＳ Ｐゴシック" charset="0"/>
          <a:cs typeface="ＭＳ Ｐゴシック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267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267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267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267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5pPr>
      <a:lvl6pPr marL="609585" algn="l" rtl="0" eaLnBrk="1" fontAlgn="base" hangingPunct="1">
        <a:spcBef>
          <a:spcPct val="0"/>
        </a:spcBef>
        <a:spcAft>
          <a:spcPct val="0"/>
        </a:spcAft>
        <a:defRPr sz="4267">
          <a:solidFill>
            <a:schemeClr val="tx2"/>
          </a:solidFill>
          <a:latin typeface="Arial" charset="0"/>
        </a:defRPr>
      </a:lvl6pPr>
      <a:lvl7pPr marL="1219170" algn="l" rtl="0" eaLnBrk="1" fontAlgn="base" hangingPunct="1">
        <a:spcBef>
          <a:spcPct val="0"/>
        </a:spcBef>
        <a:spcAft>
          <a:spcPct val="0"/>
        </a:spcAft>
        <a:defRPr sz="4267">
          <a:solidFill>
            <a:schemeClr val="tx2"/>
          </a:solidFill>
          <a:latin typeface="Arial" charset="0"/>
        </a:defRPr>
      </a:lvl7pPr>
      <a:lvl8pPr marL="1828754" algn="l" rtl="0" eaLnBrk="1" fontAlgn="base" hangingPunct="1">
        <a:spcBef>
          <a:spcPct val="0"/>
        </a:spcBef>
        <a:spcAft>
          <a:spcPct val="0"/>
        </a:spcAft>
        <a:defRPr sz="4267">
          <a:solidFill>
            <a:schemeClr val="tx2"/>
          </a:solidFill>
          <a:latin typeface="Arial" charset="0"/>
        </a:defRPr>
      </a:lvl8pPr>
      <a:lvl9pPr marL="2438339" algn="l" rtl="0" eaLnBrk="1" fontAlgn="base" hangingPunct="1">
        <a:spcBef>
          <a:spcPct val="0"/>
        </a:spcBef>
        <a:spcAft>
          <a:spcPct val="0"/>
        </a:spcAft>
        <a:defRPr sz="4267">
          <a:solidFill>
            <a:schemeClr val="tx2"/>
          </a:solidFill>
          <a:latin typeface="Arial" charset="0"/>
        </a:defRPr>
      </a:lvl9pPr>
    </p:titleStyle>
    <p:bodyStyle>
      <a:lvl1pPr marL="457189" indent="-457189" algn="l" rtl="0" eaLnBrk="1" fontAlgn="base" hangingPunct="1">
        <a:spcBef>
          <a:spcPct val="20000"/>
        </a:spcBef>
        <a:spcAft>
          <a:spcPct val="0"/>
        </a:spcAft>
        <a:buClr>
          <a:srgbClr val="9E1B34"/>
        </a:buClr>
        <a:buChar char="•"/>
        <a:defRPr sz="3733">
          <a:solidFill>
            <a:srgbClr val="262626"/>
          </a:solidFill>
          <a:latin typeface="+mn-lt"/>
          <a:ea typeface="ＭＳ Ｐゴシック" charset="0"/>
          <a:cs typeface="ＭＳ Ｐゴシック" charset="0"/>
        </a:defRPr>
      </a:lvl1pPr>
      <a:lvl2pPr marL="990575" indent="-380990" algn="l" rtl="0" eaLnBrk="1" fontAlgn="base" hangingPunct="1">
        <a:spcBef>
          <a:spcPct val="20000"/>
        </a:spcBef>
        <a:spcAft>
          <a:spcPct val="0"/>
        </a:spcAft>
        <a:buClr>
          <a:srgbClr val="9E1B34"/>
        </a:buClr>
        <a:buChar char="–"/>
        <a:defRPr sz="3200">
          <a:solidFill>
            <a:srgbClr val="262626"/>
          </a:solidFill>
          <a:latin typeface="+mn-lt"/>
          <a:ea typeface="ＭＳ Ｐゴシック" charset="0"/>
        </a:defRPr>
      </a:lvl2pPr>
      <a:lvl3pPr marL="1523962" indent="-304792" algn="l" rtl="0" eaLnBrk="1" fontAlgn="base" hangingPunct="1">
        <a:spcBef>
          <a:spcPct val="20000"/>
        </a:spcBef>
        <a:spcAft>
          <a:spcPct val="0"/>
        </a:spcAft>
        <a:buClr>
          <a:srgbClr val="9E1B34"/>
        </a:buClr>
        <a:buChar char="•"/>
        <a:defRPr sz="2667">
          <a:solidFill>
            <a:srgbClr val="262626"/>
          </a:solidFill>
          <a:latin typeface="+mn-lt"/>
          <a:ea typeface="ＭＳ Ｐゴシック" charset="0"/>
        </a:defRPr>
      </a:lvl3pPr>
      <a:lvl4pPr marL="2133547" indent="-304792" algn="l" rtl="0" eaLnBrk="1" fontAlgn="base" hangingPunct="1">
        <a:spcBef>
          <a:spcPct val="20000"/>
        </a:spcBef>
        <a:spcAft>
          <a:spcPct val="0"/>
        </a:spcAft>
        <a:buClr>
          <a:srgbClr val="9E1B34"/>
        </a:buClr>
        <a:buChar char="–"/>
        <a:defRPr>
          <a:solidFill>
            <a:srgbClr val="262626"/>
          </a:solidFill>
          <a:latin typeface="+mn-lt"/>
          <a:ea typeface="ＭＳ Ｐゴシック" charset="0"/>
        </a:defRPr>
      </a:lvl4pPr>
      <a:lvl5pPr marL="2743131" indent="-304792" algn="l" rtl="0" eaLnBrk="1" fontAlgn="base" hangingPunct="1">
        <a:spcBef>
          <a:spcPct val="20000"/>
        </a:spcBef>
        <a:spcAft>
          <a:spcPct val="0"/>
        </a:spcAft>
        <a:buClr>
          <a:srgbClr val="9E1B34"/>
        </a:buClr>
        <a:buChar char="»"/>
        <a:defRPr sz="2133">
          <a:solidFill>
            <a:srgbClr val="262626"/>
          </a:solidFill>
          <a:latin typeface="+mn-lt"/>
          <a:ea typeface="ＭＳ Ｐゴシック" charset="0"/>
        </a:defRPr>
      </a:lvl5pPr>
      <a:lvl6pPr marL="3352716" indent="-304792" algn="l" rtl="0" eaLnBrk="1" fontAlgn="base" hangingPunct="1">
        <a:spcBef>
          <a:spcPct val="20000"/>
        </a:spcBef>
        <a:spcAft>
          <a:spcPct val="0"/>
        </a:spcAft>
        <a:buClr>
          <a:srgbClr val="9E1B34"/>
        </a:buClr>
        <a:buChar char="»"/>
        <a:defRPr sz="2133">
          <a:solidFill>
            <a:schemeClr val="tx1"/>
          </a:solidFill>
          <a:latin typeface="+mn-lt"/>
        </a:defRPr>
      </a:lvl6pPr>
      <a:lvl7pPr marL="3962301" indent="-304792" algn="l" rtl="0" eaLnBrk="1" fontAlgn="base" hangingPunct="1">
        <a:spcBef>
          <a:spcPct val="20000"/>
        </a:spcBef>
        <a:spcAft>
          <a:spcPct val="0"/>
        </a:spcAft>
        <a:buClr>
          <a:srgbClr val="9E1B34"/>
        </a:buClr>
        <a:buChar char="»"/>
        <a:defRPr sz="2133">
          <a:solidFill>
            <a:schemeClr val="tx1"/>
          </a:solidFill>
          <a:latin typeface="+mn-lt"/>
        </a:defRPr>
      </a:lvl7pPr>
      <a:lvl8pPr marL="4571886" indent="-304792" algn="l" rtl="0" eaLnBrk="1" fontAlgn="base" hangingPunct="1">
        <a:spcBef>
          <a:spcPct val="20000"/>
        </a:spcBef>
        <a:spcAft>
          <a:spcPct val="0"/>
        </a:spcAft>
        <a:buClr>
          <a:srgbClr val="9E1B34"/>
        </a:buClr>
        <a:buChar char="»"/>
        <a:defRPr sz="2133">
          <a:solidFill>
            <a:schemeClr val="tx1"/>
          </a:solidFill>
          <a:latin typeface="+mn-lt"/>
        </a:defRPr>
      </a:lvl8pPr>
      <a:lvl9pPr marL="5181470" indent="-304792" algn="l" rtl="0" eaLnBrk="1" fontAlgn="base" hangingPunct="1">
        <a:spcBef>
          <a:spcPct val="20000"/>
        </a:spcBef>
        <a:spcAft>
          <a:spcPct val="0"/>
        </a:spcAft>
        <a:buClr>
          <a:srgbClr val="9E1B34"/>
        </a:buClr>
        <a:buChar char="»"/>
        <a:defRPr sz="2133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:\red-banner.jpg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1"/>
            <a:ext cx="12192000" cy="13610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34433" y="260351"/>
            <a:ext cx="6527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Title of presentation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34434" y="1892301"/>
            <a:ext cx="11523133" cy="4476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pic>
        <p:nvPicPr>
          <p:cNvPr id="1029" name="Picture 3" descr="I:\mydocs\Images\logos\sra-white-logo.png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9552517" y="234952"/>
            <a:ext cx="2207683" cy="8826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E41A35C-E00E-4B04-97F8-B4BE76AEA5D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556916-3026-4832-9292-F5DD05CE6D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33239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267">
          <a:solidFill>
            <a:schemeClr val="bg1"/>
          </a:solidFill>
          <a:latin typeface="+mj-lt"/>
          <a:ea typeface="ＭＳ Ｐゴシック" charset="0"/>
          <a:cs typeface="ＭＳ Ｐゴシック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267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267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267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267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5pPr>
      <a:lvl6pPr marL="609585" algn="l" rtl="0" eaLnBrk="1" fontAlgn="base" hangingPunct="1">
        <a:spcBef>
          <a:spcPct val="0"/>
        </a:spcBef>
        <a:spcAft>
          <a:spcPct val="0"/>
        </a:spcAft>
        <a:defRPr sz="4267">
          <a:solidFill>
            <a:schemeClr val="tx2"/>
          </a:solidFill>
          <a:latin typeface="Arial" charset="0"/>
        </a:defRPr>
      </a:lvl6pPr>
      <a:lvl7pPr marL="1219170" algn="l" rtl="0" eaLnBrk="1" fontAlgn="base" hangingPunct="1">
        <a:spcBef>
          <a:spcPct val="0"/>
        </a:spcBef>
        <a:spcAft>
          <a:spcPct val="0"/>
        </a:spcAft>
        <a:defRPr sz="4267">
          <a:solidFill>
            <a:schemeClr val="tx2"/>
          </a:solidFill>
          <a:latin typeface="Arial" charset="0"/>
        </a:defRPr>
      </a:lvl7pPr>
      <a:lvl8pPr marL="1828754" algn="l" rtl="0" eaLnBrk="1" fontAlgn="base" hangingPunct="1">
        <a:spcBef>
          <a:spcPct val="0"/>
        </a:spcBef>
        <a:spcAft>
          <a:spcPct val="0"/>
        </a:spcAft>
        <a:defRPr sz="4267">
          <a:solidFill>
            <a:schemeClr val="tx2"/>
          </a:solidFill>
          <a:latin typeface="Arial" charset="0"/>
        </a:defRPr>
      </a:lvl8pPr>
      <a:lvl9pPr marL="2438339" algn="l" rtl="0" eaLnBrk="1" fontAlgn="base" hangingPunct="1">
        <a:spcBef>
          <a:spcPct val="0"/>
        </a:spcBef>
        <a:spcAft>
          <a:spcPct val="0"/>
        </a:spcAft>
        <a:defRPr sz="4267">
          <a:solidFill>
            <a:schemeClr val="tx2"/>
          </a:solidFill>
          <a:latin typeface="Arial" charset="0"/>
        </a:defRPr>
      </a:lvl9pPr>
    </p:titleStyle>
    <p:bodyStyle>
      <a:lvl1pPr marL="457189" indent="-457189" algn="l" rtl="0" eaLnBrk="1" fontAlgn="base" hangingPunct="1">
        <a:spcBef>
          <a:spcPct val="20000"/>
        </a:spcBef>
        <a:spcAft>
          <a:spcPct val="0"/>
        </a:spcAft>
        <a:buClr>
          <a:srgbClr val="9E1B34"/>
        </a:buClr>
        <a:buChar char="•"/>
        <a:defRPr sz="3733">
          <a:solidFill>
            <a:srgbClr val="262626"/>
          </a:solidFill>
          <a:latin typeface="+mn-lt"/>
          <a:ea typeface="ＭＳ Ｐゴシック" charset="0"/>
          <a:cs typeface="ＭＳ Ｐゴシック" charset="0"/>
        </a:defRPr>
      </a:lvl1pPr>
      <a:lvl2pPr marL="990575" indent="-380990" algn="l" rtl="0" eaLnBrk="1" fontAlgn="base" hangingPunct="1">
        <a:spcBef>
          <a:spcPct val="20000"/>
        </a:spcBef>
        <a:spcAft>
          <a:spcPct val="0"/>
        </a:spcAft>
        <a:buClr>
          <a:srgbClr val="9E1B34"/>
        </a:buClr>
        <a:buChar char="–"/>
        <a:defRPr sz="3200">
          <a:solidFill>
            <a:srgbClr val="262626"/>
          </a:solidFill>
          <a:latin typeface="+mn-lt"/>
          <a:ea typeface="ＭＳ Ｐゴシック" charset="0"/>
        </a:defRPr>
      </a:lvl2pPr>
      <a:lvl3pPr marL="1523962" indent="-304792" algn="l" rtl="0" eaLnBrk="1" fontAlgn="base" hangingPunct="1">
        <a:spcBef>
          <a:spcPct val="20000"/>
        </a:spcBef>
        <a:spcAft>
          <a:spcPct val="0"/>
        </a:spcAft>
        <a:buClr>
          <a:srgbClr val="9E1B34"/>
        </a:buClr>
        <a:buChar char="•"/>
        <a:defRPr sz="2667">
          <a:solidFill>
            <a:srgbClr val="262626"/>
          </a:solidFill>
          <a:latin typeface="+mn-lt"/>
          <a:ea typeface="ＭＳ Ｐゴシック" charset="0"/>
        </a:defRPr>
      </a:lvl3pPr>
      <a:lvl4pPr marL="2133547" indent="-304792" algn="l" rtl="0" eaLnBrk="1" fontAlgn="base" hangingPunct="1">
        <a:spcBef>
          <a:spcPct val="20000"/>
        </a:spcBef>
        <a:spcAft>
          <a:spcPct val="0"/>
        </a:spcAft>
        <a:buClr>
          <a:srgbClr val="9E1B34"/>
        </a:buClr>
        <a:buChar char="–"/>
        <a:defRPr>
          <a:solidFill>
            <a:srgbClr val="262626"/>
          </a:solidFill>
          <a:latin typeface="+mn-lt"/>
          <a:ea typeface="ＭＳ Ｐゴシック" charset="0"/>
        </a:defRPr>
      </a:lvl4pPr>
      <a:lvl5pPr marL="2743131" indent="-304792" algn="l" rtl="0" eaLnBrk="1" fontAlgn="base" hangingPunct="1">
        <a:spcBef>
          <a:spcPct val="20000"/>
        </a:spcBef>
        <a:spcAft>
          <a:spcPct val="0"/>
        </a:spcAft>
        <a:buClr>
          <a:srgbClr val="9E1B34"/>
        </a:buClr>
        <a:buChar char="»"/>
        <a:defRPr sz="2133">
          <a:solidFill>
            <a:srgbClr val="262626"/>
          </a:solidFill>
          <a:latin typeface="+mn-lt"/>
          <a:ea typeface="ＭＳ Ｐゴシック" charset="0"/>
        </a:defRPr>
      </a:lvl5pPr>
      <a:lvl6pPr marL="3352716" indent="-304792" algn="l" rtl="0" eaLnBrk="1" fontAlgn="base" hangingPunct="1">
        <a:spcBef>
          <a:spcPct val="20000"/>
        </a:spcBef>
        <a:spcAft>
          <a:spcPct val="0"/>
        </a:spcAft>
        <a:buClr>
          <a:srgbClr val="9E1B34"/>
        </a:buClr>
        <a:buChar char="»"/>
        <a:defRPr sz="2133">
          <a:solidFill>
            <a:schemeClr val="tx1"/>
          </a:solidFill>
          <a:latin typeface="+mn-lt"/>
        </a:defRPr>
      </a:lvl6pPr>
      <a:lvl7pPr marL="3962301" indent="-304792" algn="l" rtl="0" eaLnBrk="1" fontAlgn="base" hangingPunct="1">
        <a:spcBef>
          <a:spcPct val="20000"/>
        </a:spcBef>
        <a:spcAft>
          <a:spcPct val="0"/>
        </a:spcAft>
        <a:buClr>
          <a:srgbClr val="9E1B34"/>
        </a:buClr>
        <a:buChar char="»"/>
        <a:defRPr sz="2133">
          <a:solidFill>
            <a:schemeClr val="tx1"/>
          </a:solidFill>
          <a:latin typeface="+mn-lt"/>
        </a:defRPr>
      </a:lvl7pPr>
      <a:lvl8pPr marL="4571886" indent="-304792" algn="l" rtl="0" eaLnBrk="1" fontAlgn="base" hangingPunct="1">
        <a:spcBef>
          <a:spcPct val="20000"/>
        </a:spcBef>
        <a:spcAft>
          <a:spcPct val="0"/>
        </a:spcAft>
        <a:buClr>
          <a:srgbClr val="9E1B34"/>
        </a:buClr>
        <a:buChar char="»"/>
        <a:defRPr sz="2133">
          <a:solidFill>
            <a:schemeClr val="tx1"/>
          </a:solidFill>
          <a:latin typeface="+mn-lt"/>
        </a:defRPr>
      </a:lvl8pPr>
      <a:lvl9pPr marL="5181470" indent="-304792" algn="l" rtl="0" eaLnBrk="1" fontAlgn="base" hangingPunct="1">
        <a:spcBef>
          <a:spcPct val="20000"/>
        </a:spcBef>
        <a:spcAft>
          <a:spcPct val="0"/>
        </a:spcAft>
        <a:buClr>
          <a:srgbClr val="9E1B34"/>
        </a:buClr>
        <a:buChar char="»"/>
        <a:defRPr sz="2133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sqe.sra.org.uk/" TargetMode="Externa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10" Type="http://schemas.openxmlformats.org/officeDocument/2006/relationships/image" Target="../media/image11.svg"/><Relationship Id="rId4" Type="http://schemas.openxmlformats.org/officeDocument/2006/relationships/image" Target="../media/image5.svg"/><Relationship Id="rId9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sqe.sra.org.uk/exam-arrangements/assessment-information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ra.org.uk/threshold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ra.org.uk/mysra" TargetMode="External"/><Relationship Id="rId2" Type="http://schemas.openxmlformats.org/officeDocument/2006/relationships/hyperlink" Target="https://www.sra.org.uk/exemption-form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34C547-0034-4F99-A469-FEBEC25F9C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432" y="260351"/>
            <a:ext cx="8923867" cy="1143000"/>
          </a:xfrm>
        </p:spPr>
        <p:txBody>
          <a:bodyPr/>
          <a:lstStyle/>
          <a:p>
            <a:r>
              <a:rPr lang="en-US" sz="3600" dirty="0"/>
              <a:t>Qualified lawyers - qualifying as a solicitor </a:t>
            </a:r>
            <a:endParaRPr lang="en-GB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C54680-0797-4BDE-A5FA-1BE0B12859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Hold a legal qualification which allows you to practise in the UK or an international jurisdiction</a:t>
            </a:r>
            <a:endParaRPr lang="en-US" dirty="0"/>
          </a:p>
          <a:p>
            <a:endParaRPr lang="en-US" sz="1200" dirty="0"/>
          </a:p>
          <a:p>
            <a:r>
              <a:rPr lang="en-US" dirty="0"/>
              <a:t>Degree or other level 6 qualification</a:t>
            </a:r>
          </a:p>
          <a:p>
            <a:endParaRPr lang="en-US" sz="1200" dirty="0"/>
          </a:p>
          <a:p>
            <a:r>
              <a:rPr lang="en-US" dirty="0"/>
              <a:t>Pass SQE1 and SQE2 assessments </a:t>
            </a:r>
          </a:p>
          <a:p>
            <a:endParaRPr lang="en-US" sz="1200" dirty="0"/>
          </a:p>
          <a:p>
            <a:r>
              <a:rPr lang="en-US" dirty="0"/>
              <a:t>Meet our character and suitability requirements</a:t>
            </a:r>
          </a:p>
          <a:p>
            <a:endParaRPr lang="en-US" sz="1200" dirty="0"/>
          </a:p>
          <a:p>
            <a:r>
              <a:rPr lang="en-US" dirty="0"/>
              <a:t>NB – no requirement for work experience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384957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A52F79-E7AE-4A20-9825-319E214A7D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Where is the detail?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C6791E-F06A-4932-A7A2-AB2CF7E7A3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/>
              <a:t>SQE1 Assessment Specification and sample questions</a:t>
            </a:r>
          </a:p>
          <a:p>
            <a:endParaRPr lang="en-GB" sz="2800" dirty="0"/>
          </a:p>
          <a:p>
            <a:r>
              <a:rPr lang="en-GB" sz="2800" dirty="0"/>
              <a:t>SQE2 Assessment Specification and sample questions</a:t>
            </a:r>
          </a:p>
          <a:p>
            <a:endParaRPr lang="en-GB" sz="2800" dirty="0"/>
          </a:p>
          <a:p>
            <a:pPr marL="533386" lvl="1" indent="0">
              <a:buNone/>
            </a:pPr>
            <a:r>
              <a:rPr lang="en-GB" sz="2800" kern="1200" dirty="0">
                <a:solidFill>
                  <a:schemeClr val="accent6">
                    <a:lumMod val="60000"/>
                    <a:lumOff val="40000"/>
                  </a:schemeClr>
                </a:solidFill>
                <a:ea typeface="+mn-ea"/>
                <a:cs typeface="+mn-cs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sqe.sra.org.uk</a:t>
            </a:r>
            <a:endParaRPr lang="en-GB" sz="2800" kern="1200" dirty="0">
              <a:solidFill>
                <a:schemeClr val="accent6">
                  <a:lumMod val="60000"/>
                  <a:lumOff val="40000"/>
                </a:schemeClr>
              </a:solidFill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449743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72ED97-F49F-4ED3-9F2F-082EACBA85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8067" y="260351"/>
            <a:ext cx="9861284" cy="1143000"/>
          </a:xfrm>
        </p:spPr>
        <p:txBody>
          <a:bodyPr/>
          <a:lstStyle/>
          <a:p>
            <a:r>
              <a:rPr lang="en-GB" dirty="0"/>
              <a:t>Keep in touch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820E9B3-EA34-4370-BFC3-C1CB96E1E3B2}"/>
              </a:ext>
            </a:extLst>
          </p:cNvPr>
          <p:cNvSpPr txBox="1"/>
          <p:nvPr/>
        </p:nvSpPr>
        <p:spPr>
          <a:xfrm>
            <a:off x="1650587" y="1813391"/>
            <a:ext cx="85796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Send your queries to </a:t>
            </a:r>
            <a:r>
              <a:rPr lang="en-GB" sz="2800" dirty="0">
                <a:solidFill>
                  <a:srgbClr val="B10035"/>
                </a:solidFill>
              </a:rPr>
              <a:t>contactcentre@sra.org.uk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6407B90-76BE-4C66-8C52-FF840A675E9E}"/>
              </a:ext>
            </a:extLst>
          </p:cNvPr>
          <p:cNvSpPr txBox="1"/>
          <p:nvPr/>
        </p:nvSpPr>
        <p:spPr>
          <a:xfrm>
            <a:off x="1650587" y="4176873"/>
            <a:ext cx="990997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SQE assessment </a:t>
            </a:r>
            <a:r>
              <a:rPr lang="en-GB" sz="2800" dirty="0">
                <a:solidFill>
                  <a:srgbClr val="B10035"/>
                </a:solidFill>
              </a:rPr>
              <a:t>sqe.sra.org.uk </a:t>
            </a:r>
            <a:r>
              <a:rPr lang="en-GB" sz="2800" dirty="0"/>
              <a:t> </a:t>
            </a:r>
          </a:p>
          <a:p>
            <a:r>
              <a:rPr lang="en-GB" sz="2800" dirty="0"/>
              <a:t>Qualified lawyers </a:t>
            </a:r>
            <a:r>
              <a:rPr lang="en-GB" sz="2800" dirty="0">
                <a:solidFill>
                  <a:srgbClr val="B10035"/>
                </a:solidFill>
              </a:rPr>
              <a:t>sra.org.uk/qualified-lawyers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08D9FDB-5470-45AC-9F48-D3254CC7E135}"/>
              </a:ext>
            </a:extLst>
          </p:cNvPr>
          <p:cNvSpPr txBox="1"/>
          <p:nvPr/>
        </p:nvSpPr>
        <p:spPr>
          <a:xfrm>
            <a:off x="1541249" y="2986229"/>
            <a:ext cx="10441745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Join our </a:t>
            </a:r>
            <a:r>
              <a:rPr lang="en-GB" sz="2800" dirty="0">
                <a:solidFill>
                  <a:srgbClr val="B10035"/>
                </a:solidFill>
              </a:rPr>
              <a:t>LinkedIn group</a:t>
            </a:r>
            <a:r>
              <a:rPr lang="en-GB" sz="2800" dirty="0"/>
              <a:t> </a:t>
            </a:r>
          </a:p>
          <a:p>
            <a:r>
              <a:rPr lang="en-GB" sz="2200" i="0" dirty="0">
                <a:effectLst/>
                <a:latin typeface="+mj-lt"/>
              </a:rPr>
              <a:t>Solicitors Qualifying Examination - a new approach to solicitor qualification</a:t>
            </a:r>
            <a:endParaRPr lang="en-GB" sz="2200" dirty="0">
              <a:solidFill>
                <a:srgbClr val="B10035"/>
              </a:solidFill>
              <a:latin typeface="+mj-lt"/>
            </a:endParaRPr>
          </a:p>
        </p:txBody>
      </p:sp>
      <p:pic>
        <p:nvPicPr>
          <p:cNvPr id="10" name="Graphic 9" descr="Connections">
            <a:extLst>
              <a:ext uri="{FF2B5EF4-FFF2-40B4-BE49-F238E27FC236}">
                <a16:creationId xmlns:a16="http://schemas.microsoft.com/office/drawing/2014/main" id="{63B611C5-58B0-4140-B589-6E0A4F6711F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56370" y="2968971"/>
            <a:ext cx="865514" cy="865514"/>
          </a:xfrm>
          <a:prstGeom prst="rect">
            <a:avLst/>
          </a:prstGeom>
        </p:spPr>
      </p:pic>
      <p:pic>
        <p:nvPicPr>
          <p:cNvPr id="12" name="Graphic 11" descr="Email with solid fill">
            <a:extLst>
              <a:ext uri="{FF2B5EF4-FFF2-40B4-BE49-F238E27FC236}">
                <a16:creationId xmlns:a16="http://schemas.microsoft.com/office/drawing/2014/main" id="{B95E2C4D-99D5-402D-9A8B-E03476DD4BC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/>
        </p:blipFill>
        <p:spPr>
          <a:xfrm>
            <a:off x="556370" y="1664508"/>
            <a:ext cx="777579" cy="777579"/>
          </a:xfrm>
          <a:prstGeom prst="rect">
            <a:avLst/>
          </a:prstGeom>
        </p:spPr>
      </p:pic>
      <p:pic>
        <p:nvPicPr>
          <p:cNvPr id="14" name="Graphic 13" descr="Laptop">
            <a:extLst>
              <a:ext uri="{FF2B5EF4-FFF2-40B4-BE49-F238E27FC236}">
                <a16:creationId xmlns:a16="http://schemas.microsoft.com/office/drawing/2014/main" id="{AC440103-8CA8-43E7-A1C2-F297C2DB0E05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80938" y="4235553"/>
            <a:ext cx="865515" cy="865515"/>
          </a:xfrm>
          <a:prstGeom prst="rect">
            <a:avLst/>
          </a:prstGeom>
        </p:spPr>
      </p:pic>
      <p:pic>
        <p:nvPicPr>
          <p:cNvPr id="9" name="Graphic 8" descr="World">
            <a:extLst>
              <a:ext uri="{FF2B5EF4-FFF2-40B4-BE49-F238E27FC236}">
                <a16:creationId xmlns:a16="http://schemas.microsoft.com/office/drawing/2014/main" id="{8A17D5EA-04BF-4F00-B097-57B2DC140973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87142" y="5400106"/>
            <a:ext cx="954107" cy="954107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18167DF0-A3E6-4458-B042-D379CA84379A}"/>
              </a:ext>
            </a:extLst>
          </p:cNvPr>
          <p:cNvSpPr txBox="1"/>
          <p:nvPr/>
        </p:nvSpPr>
        <p:spPr>
          <a:xfrm>
            <a:off x="1650587" y="5538039"/>
            <a:ext cx="79308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SQE Update bulletin </a:t>
            </a:r>
            <a:r>
              <a:rPr lang="en-GB" sz="2800" dirty="0">
                <a:solidFill>
                  <a:srgbClr val="B10035"/>
                </a:solidFill>
              </a:rPr>
              <a:t>sra.org.uk/sqeupdate </a:t>
            </a:r>
          </a:p>
        </p:txBody>
      </p:sp>
    </p:spTree>
    <p:extLst>
      <p:ext uri="{BB962C8B-B14F-4D97-AF65-F5344CB8AC3E}">
        <p14:creationId xmlns:p14="http://schemas.microsoft.com/office/powerpoint/2010/main" val="14068094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B248E4-C727-4AE5-86FC-17A34A903D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3859" y="198827"/>
            <a:ext cx="6527800" cy="1143000"/>
          </a:xfrm>
        </p:spPr>
        <p:txBody>
          <a:bodyPr/>
          <a:lstStyle/>
          <a:p>
            <a:r>
              <a:rPr lang="en-GB" dirty="0"/>
              <a:t>SQE1 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F30006E0-BFA0-4677-B694-CD4E334EAE0D}"/>
              </a:ext>
            </a:extLst>
          </p:cNvPr>
          <p:cNvSpPr txBox="1"/>
          <p:nvPr/>
        </p:nvSpPr>
        <p:spPr>
          <a:xfrm>
            <a:off x="457342" y="1630325"/>
            <a:ext cx="11429857" cy="557800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189" indent="-457189" fontAlgn="base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lr>
                <a:srgbClr val="9E1B34"/>
              </a:buClr>
              <a:buFontTx/>
              <a:buChar char="•"/>
              <a:defRPr/>
            </a:pPr>
            <a:r>
              <a:rPr lang="en-GB" sz="2800" dirty="0">
                <a:solidFill>
                  <a:srgbClr val="262626"/>
                </a:solidFill>
                <a:ea typeface="ＭＳ Ｐゴシック" charset="0"/>
              </a:rPr>
              <a:t>Two parts to SQE1</a:t>
            </a:r>
          </a:p>
          <a:p>
            <a:pPr marL="1371600" lvl="2" indent="-457200" fontAlgn="base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lr>
                <a:srgbClr val="9E1B34"/>
              </a:buClr>
              <a:buFont typeface="Arial" panose="020B0604020202020204" pitchFamily="34" charset="0"/>
              <a:buChar char="•"/>
              <a:defRPr/>
            </a:pPr>
            <a:r>
              <a:rPr lang="en-GB" sz="2800" dirty="0">
                <a:solidFill>
                  <a:srgbClr val="262626"/>
                </a:solidFill>
                <a:ea typeface="ＭＳ Ｐゴシック" charset="0"/>
              </a:rPr>
              <a:t>Functioning Legal Knowledge (FLK) 1 </a:t>
            </a:r>
          </a:p>
          <a:p>
            <a:pPr marL="1371600" lvl="2" indent="-457200" fontAlgn="base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lr>
                <a:srgbClr val="9E1B34"/>
              </a:buClr>
              <a:buFont typeface="Arial" panose="020B0604020202020204" pitchFamily="34" charset="0"/>
              <a:buChar char="•"/>
              <a:defRPr/>
            </a:pPr>
            <a:r>
              <a:rPr lang="en-GB" sz="2800" dirty="0">
                <a:solidFill>
                  <a:srgbClr val="262626"/>
                </a:solidFill>
                <a:ea typeface="ＭＳ Ｐゴシック" charset="0"/>
              </a:rPr>
              <a:t>Functioning Legal Knowledge (FLK) 2</a:t>
            </a:r>
          </a:p>
          <a:p>
            <a:pPr marL="1371600" lvl="2" indent="-457200" fontAlgn="base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lr>
                <a:srgbClr val="9E1B34"/>
              </a:buClr>
              <a:buFont typeface="Arial" panose="020B0604020202020204" pitchFamily="34" charset="0"/>
              <a:buChar char="•"/>
              <a:defRPr/>
            </a:pPr>
            <a:endParaRPr lang="en-GB" sz="1200" dirty="0">
              <a:solidFill>
                <a:srgbClr val="262626"/>
              </a:solidFill>
              <a:ea typeface="ＭＳ Ｐゴシック" charset="0"/>
            </a:endParaRPr>
          </a:p>
          <a:p>
            <a:pPr marL="457189" indent="-457189" fontAlgn="base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lr>
                <a:srgbClr val="9E1B34"/>
              </a:buClr>
              <a:buFontTx/>
              <a:buChar char="•"/>
              <a:defRPr/>
            </a:pPr>
            <a:r>
              <a:rPr lang="en-GB" sz="2800" dirty="0">
                <a:solidFill>
                  <a:srgbClr val="262626"/>
                </a:solidFill>
                <a:ea typeface="ＭＳ Ｐゴシック" charset="0"/>
              </a:rPr>
              <a:t>Identifying legal principles and applying them to client problems and transactions</a:t>
            </a:r>
          </a:p>
          <a:p>
            <a:pPr marL="457189" indent="-457189" fontAlgn="base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lr>
                <a:srgbClr val="9E1B34"/>
              </a:buClr>
              <a:buFontTx/>
              <a:buChar char="•"/>
              <a:defRPr/>
            </a:pPr>
            <a:endParaRPr lang="en-GB" sz="1200" dirty="0">
              <a:solidFill>
                <a:srgbClr val="262626"/>
              </a:solidFill>
              <a:ea typeface="ＭＳ Ｐゴシック" charset="0"/>
            </a:endParaRPr>
          </a:p>
          <a:p>
            <a:pPr marL="457189" indent="-457189" fontAlgn="base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lr>
                <a:srgbClr val="9E1B34"/>
              </a:buClr>
              <a:buFontTx/>
              <a:buChar char="•"/>
              <a:defRPr/>
            </a:pPr>
            <a:r>
              <a:rPr lang="en-GB" sz="2800" dirty="0">
                <a:solidFill>
                  <a:srgbClr val="262626"/>
                </a:solidFill>
                <a:ea typeface="ＭＳ Ｐゴシック" charset="0"/>
              </a:rPr>
              <a:t>Taken over two days – can be done in UK or international centres</a:t>
            </a:r>
          </a:p>
          <a:p>
            <a:pPr marL="457189" indent="-457189" fontAlgn="base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lr>
                <a:srgbClr val="9E1B34"/>
              </a:buClr>
              <a:buFontTx/>
              <a:buChar char="•"/>
              <a:defRPr/>
            </a:pPr>
            <a:endParaRPr lang="en-GB" sz="1200" dirty="0">
              <a:solidFill>
                <a:srgbClr val="262626"/>
              </a:solidFill>
              <a:ea typeface="ＭＳ Ｐゴシック" charset="0"/>
            </a:endParaRPr>
          </a:p>
          <a:p>
            <a:pPr marL="457189" indent="-457189" fontAlgn="base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lr>
                <a:srgbClr val="9E1B34"/>
              </a:buClr>
              <a:buFontTx/>
              <a:buChar char="•"/>
              <a:defRPr/>
            </a:pPr>
            <a:r>
              <a:rPr lang="en-GB" sz="2800" dirty="0">
                <a:solidFill>
                  <a:srgbClr val="262626"/>
                </a:solidFill>
                <a:ea typeface="ＭＳ Ｐゴシック" charset="0"/>
              </a:rPr>
              <a:t>Cost - £1,558</a:t>
            </a:r>
          </a:p>
          <a:p>
            <a:pPr marL="457189" indent="-457189" fontAlgn="base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lr>
                <a:srgbClr val="9E1B34"/>
              </a:buClr>
              <a:buFontTx/>
              <a:buChar char="•"/>
              <a:defRPr/>
            </a:pPr>
            <a:endParaRPr lang="en-GB" sz="3200" dirty="0">
              <a:solidFill>
                <a:srgbClr val="262626"/>
              </a:solidFill>
              <a:ea typeface="ＭＳ Ｐゴシック" charset="0"/>
            </a:endParaRPr>
          </a:p>
          <a:p>
            <a:pPr marL="457189" marR="0" lvl="0" indent="-457189" defTabSz="914400" fontAlgn="base" latinLnBrk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lr>
                <a:srgbClr val="9E1B34"/>
              </a:buClr>
              <a:buSzTx/>
              <a:buFontTx/>
              <a:buChar char="•"/>
              <a:tabLst/>
              <a:defRPr/>
            </a:pPr>
            <a:endParaRPr lang="en-GB" sz="3200" dirty="0">
              <a:solidFill>
                <a:srgbClr val="262626"/>
              </a:solidFill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972745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B248E4-C727-4AE5-86FC-17A34A903D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3859" y="198827"/>
            <a:ext cx="6527800" cy="1143000"/>
          </a:xfrm>
        </p:spPr>
        <p:txBody>
          <a:bodyPr/>
          <a:lstStyle/>
          <a:p>
            <a:r>
              <a:rPr lang="en-GB" dirty="0"/>
              <a:t>SQE2 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F30006E0-BFA0-4677-B694-CD4E334EAE0D}"/>
              </a:ext>
            </a:extLst>
          </p:cNvPr>
          <p:cNvSpPr txBox="1"/>
          <p:nvPr/>
        </p:nvSpPr>
        <p:spPr>
          <a:xfrm>
            <a:off x="457343" y="1630325"/>
            <a:ext cx="10828966" cy="62612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189" indent="-457189" fontAlgn="base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lr>
                <a:srgbClr val="9E1B34"/>
              </a:buClr>
              <a:buFontTx/>
              <a:buChar char="•"/>
              <a:defRPr/>
            </a:pPr>
            <a:r>
              <a:rPr lang="en-GB" sz="2800" dirty="0">
                <a:solidFill>
                  <a:srgbClr val="262626"/>
                </a:solidFill>
                <a:ea typeface="ＭＳ Ｐゴシック" charset="0"/>
              </a:rPr>
              <a:t>Tests practical legal skills and functioning legal knowledge equally</a:t>
            </a:r>
          </a:p>
          <a:p>
            <a:pPr marL="457189" indent="-457189" fontAlgn="base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lr>
                <a:srgbClr val="9E1B34"/>
              </a:buClr>
              <a:buFontTx/>
              <a:buChar char="•"/>
              <a:defRPr/>
            </a:pPr>
            <a:endParaRPr lang="en-GB" sz="1200" dirty="0">
              <a:solidFill>
                <a:srgbClr val="262626"/>
              </a:solidFill>
              <a:ea typeface="ＭＳ Ｐゴシック" charset="0"/>
            </a:endParaRPr>
          </a:p>
          <a:p>
            <a:pPr marL="457189" indent="-457189" fontAlgn="base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lr>
                <a:srgbClr val="9E1B34"/>
              </a:buClr>
              <a:buFontTx/>
              <a:buChar char="•"/>
              <a:defRPr/>
            </a:pPr>
            <a:r>
              <a:rPr lang="en-GB" sz="2800" dirty="0">
                <a:solidFill>
                  <a:srgbClr val="262626"/>
                </a:solidFill>
                <a:ea typeface="ＭＳ Ｐゴシック" charset="0"/>
              </a:rPr>
              <a:t>Simulating tasks carried out by a solicitor in practice through written and oral tests</a:t>
            </a:r>
          </a:p>
          <a:p>
            <a:pPr marL="457189" indent="-457189" fontAlgn="base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lr>
                <a:srgbClr val="9E1B34"/>
              </a:buClr>
              <a:buFontTx/>
              <a:buChar char="•"/>
              <a:defRPr/>
            </a:pPr>
            <a:endParaRPr lang="en-GB" sz="1200" dirty="0">
              <a:solidFill>
                <a:srgbClr val="262626"/>
              </a:solidFill>
              <a:ea typeface="ＭＳ Ｐゴシック" charset="0"/>
            </a:endParaRPr>
          </a:p>
          <a:p>
            <a:pPr marL="457189" indent="-457189" fontAlgn="base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lr>
                <a:srgbClr val="9E1B34"/>
              </a:buClr>
              <a:buFontTx/>
              <a:buChar char="•"/>
              <a:defRPr/>
            </a:pPr>
            <a:r>
              <a:rPr lang="en-GB" sz="2800" dirty="0">
                <a:solidFill>
                  <a:srgbClr val="262626"/>
                </a:solidFill>
                <a:ea typeface="ＭＳ Ｐゴシック" charset="0"/>
              </a:rPr>
              <a:t>Written – UK and international centres</a:t>
            </a:r>
          </a:p>
          <a:p>
            <a:pPr marL="457189" indent="-457189" fontAlgn="base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lr>
                <a:srgbClr val="9E1B34"/>
              </a:buClr>
              <a:buFontTx/>
              <a:buChar char="•"/>
              <a:defRPr/>
            </a:pPr>
            <a:endParaRPr lang="en-GB" sz="1200" dirty="0">
              <a:solidFill>
                <a:srgbClr val="262626"/>
              </a:solidFill>
              <a:ea typeface="ＭＳ Ｐゴシック" charset="0"/>
            </a:endParaRPr>
          </a:p>
          <a:p>
            <a:pPr marL="457189" indent="-457189" fontAlgn="base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lr>
                <a:srgbClr val="9E1B34"/>
              </a:buClr>
              <a:buFontTx/>
              <a:buChar char="•"/>
              <a:defRPr/>
            </a:pPr>
            <a:r>
              <a:rPr lang="en-GB" sz="2800" dirty="0">
                <a:solidFill>
                  <a:srgbClr val="262626"/>
                </a:solidFill>
                <a:ea typeface="ＭＳ Ｐゴシック" charset="0"/>
              </a:rPr>
              <a:t>Oral – UK centres (Cardiff, Manchester and London)</a:t>
            </a:r>
          </a:p>
          <a:p>
            <a:pPr marL="457189" indent="-457189" fontAlgn="base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lr>
                <a:srgbClr val="9E1B34"/>
              </a:buClr>
              <a:buFontTx/>
              <a:buChar char="•"/>
              <a:defRPr/>
            </a:pPr>
            <a:endParaRPr lang="en-GB" sz="1200" dirty="0">
              <a:solidFill>
                <a:srgbClr val="262626"/>
              </a:solidFill>
              <a:ea typeface="ＭＳ Ｐゴシック" charset="0"/>
            </a:endParaRPr>
          </a:p>
          <a:p>
            <a:pPr marL="457189" indent="-457189" fontAlgn="base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lr>
                <a:srgbClr val="9E1B34"/>
              </a:buClr>
              <a:buFontTx/>
              <a:buChar char="•"/>
              <a:defRPr/>
            </a:pPr>
            <a:r>
              <a:rPr lang="en-GB" sz="2800" dirty="0">
                <a:solidFill>
                  <a:srgbClr val="262626"/>
                </a:solidFill>
                <a:ea typeface="ＭＳ Ｐゴシック" charset="0"/>
              </a:rPr>
              <a:t>Cost - £2,422</a:t>
            </a:r>
          </a:p>
          <a:p>
            <a:pPr marL="457189" indent="-457189" fontAlgn="base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lr>
                <a:srgbClr val="9E1B34"/>
              </a:buClr>
              <a:buFontTx/>
              <a:buChar char="•"/>
              <a:defRPr/>
            </a:pPr>
            <a:endParaRPr lang="en-GB" sz="2800" dirty="0">
              <a:solidFill>
                <a:srgbClr val="262626"/>
              </a:solidFill>
              <a:ea typeface="ＭＳ Ｐゴシック" charset="0"/>
            </a:endParaRPr>
          </a:p>
          <a:p>
            <a:pPr marL="457189" indent="-457189" fontAlgn="base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lr>
                <a:srgbClr val="9E1B34"/>
              </a:buClr>
              <a:buFontTx/>
              <a:buChar char="•"/>
              <a:defRPr/>
            </a:pPr>
            <a:endParaRPr lang="en-GB" sz="3200" dirty="0">
              <a:solidFill>
                <a:srgbClr val="262626"/>
              </a:solidFill>
              <a:ea typeface="ＭＳ Ｐゴシック" charset="0"/>
            </a:endParaRPr>
          </a:p>
          <a:p>
            <a:pPr marL="457189" marR="0" lvl="0" indent="-457189" defTabSz="914400" fontAlgn="base" latinLnBrk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lr>
                <a:srgbClr val="9E1B34"/>
              </a:buClr>
              <a:buSzTx/>
              <a:buFontTx/>
              <a:buChar char="•"/>
              <a:tabLst/>
              <a:defRPr/>
            </a:pPr>
            <a:endParaRPr lang="en-GB" sz="3200" dirty="0">
              <a:solidFill>
                <a:srgbClr val="262626"/>
              </a:solidFill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943596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110524-B7F4-413B-AD84-DE23F25F4A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 rights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71CC59-EF3A-4471-86F2-27EA4B2218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4434" y="1892301"/>
            <a:ext cx="11735646" cy="4476751"/>
          </a:xfrm>
        </p:spPr>
        <p:txBody>
          <a:bodyPr/>
          <a:lstStyle/>
          <a:p>
            <a:pPr>
              <a:lnSpc>
                <a:spcPct val="107000"/>
              </a:lnSpc>
            </a:pPr>
            <a:r>
              <a:rPr lang="en-GB" sz="28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Conduct criminal litigation (including advising clients at the police station) </a:t>
            </a:r>
            <a:endParaRPr lang="en-GB" sz="28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>
              <a:lnSpc>
                <a:spcPct val="107000"/>
              </a:lnSpc>
            </a:pPr>
            <a:endParaRPr lang="en-GB" sz="1200" dirty="0">
              <a:solidFill>
                <a:srgbClr val="333333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en-GB" sz="28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Conduct civil litigation/dispute resolution </a:t>
            </a:r>
            <a:endParaRPr lang="en-GB" sz="28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>
              <a:lnSpc>
                <a:spcPct val="107000"/>
              </a:lnSpc>
            </a:pPr>
            <a:endParaRPr lang="en-GB" sz="1200" dirty="0">
              <a:solidFill>
                <a:srgbClr val="333333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en-GB" sz="28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Property practice </a:t>
            </a:r>
            <a:endParaRPr lang="en-GB" sz="28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>
              <a:lnSpc>
                <a:spcPct val="107000"/>
              </a:lnSpc>
            </a:pPr>
            <a:endParaRPr lang="en-GB" sz="1200" dirty="0">
              <a:solidFill>
                <a:srgbClr val="333333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en-GB" sz="28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Wills and intestacy, probate administration and practice </a:t>
            </a:r>
            <a:endParaRPr lang="en-GB" sz="28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GB" sz="1200" dirty="0">
              <a:solidFill>
                <a:srgbClr val="333333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8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Business organisations rules and procedures</a:t>
            </a:r>
            <a:endParaRPr lang="en-GB" sz="28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354701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BD2B1-6F0D-4EB8-AC2F-3189BCBCB9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SQE1 exemption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9CC3D6-2CBA-4899-887D-E3735A49B4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sz="28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C</a:t>
            </a:r>
            <a:r>
              <a:rPr lang="en-GB" sz="2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ontent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GB" sz="2800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Starting point is the statements of law and knowledge set out in the SQE1 assessment specification </a:t>
            </a:r>
          </a:p>
          <a:p>
            <a:pPr marL="533386" lvl="1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sz="2400" dirty="0"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sqe.sra.org.uk/exam-arrangements</a:t>
            </a:r>
            <a:endParaRPr lang="en-GB" sz="2400" dirty="0">
              <a:solidFill>
                <a:schemeClr val="accent6">
                  <a:lumMod val="60000"/>
                  <a:lumOff val="40000"/>
                </a:schemeClr>
              </a:solidFill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876286" lvl="1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endParaRPr lang="en-GB" sz="2133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051463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BD2B1-6F0D-4EB8-AC2F-3189BCBCB9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SQE1 exemption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9CC3D6-2CBA-4899-887D-E3735A49B4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4433" y="1848758"/>
            <a:ext cx="11523133" cy="4476751"/>
          </a:xfrm>
        </p:spPr>
        <p:txBody>
          <a:bodyPr/>
          <a:lstStyle/>
          <a:p>
            <a:pPr marL="0" lv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sz="28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S</a:t>
            </a:r>
            <a:r>
              <a:rPr lang="en-GB" sz="2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tandard</a:t>
            </a:r>
            <a:r>
              <a:rPr lang="en-GB" sz="2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Qualification is assessed at a standard equivalent to the Level 3 in our threshold standard, for example: </a:t>
            </a:r>
          </a:p>
          <a:p>
            <a:pPr marL="800100" lvl="1" indent="-34290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GB" sz="2200" dirty="0">
                <a:ea typeface="ＭＳ Ｐゴシック" pitchFamily="34" charset="-128"/>
              </a:rPr>
              <a:t>can identify legal principles relevant to the matter/transaction and can apply these appropriately and effectively to individual cases</a:t>
            </a:r>
          </a:p>
          <a:p>
            <a:pPr marL="800100" lvl="1" indent="-34290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GB" sz="2200" dirty="0">
                <a:ea typeface="ＭＳ Ｐゴシック" pitchFamily="34" charset="-128"/>
              </a:rPr>
              <a:t>progress matters using own judgement </a:t>
            </a:r>
          </a:p>
          <a:p>
            <a:pPr marL="800100" lvl="1" indent="-34290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GB" sz="2200" dirty="0">
                <a:ea typeface="ＭＳ Ｐゴシック" pitchFamily="34" charset="-128"/>
              </a:rPr>
              <a:t>works to an acceptable standard on straightforward tasks</a:t>
            </a:r>
          </a:p>
          <a:p>
            <a:pPr marL="800100" lvl="1" indent="-34290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GB" sz="2200" dirty="0">
                <a:ea typeface="ＭＳ Ｐゴシック" pitchFamily="34" charset="-128"/>
              </a:rPr>
              <a:t>understands the significance of individual actions in the context of the case or matter</a:t>
            </a:r>
          </a:p>
          <a:p>
            <a:pPr marL="533386" lvl="1" indent="0">
              <a:lnSpc>
                <a:spcPct val="107000"/>
              </a:lnSpc>
              <a:spcAft>
                <a:spcPts val="800"/>
              </a:spcAft>
              <a:buNone/>
            </a:pPr>
            <a:endParaRPr lang="en-GB" sz="1200" dirty="0">
              <a:solidFill>
                <a:schemeClr val="accent6">
                  <a:lumMod val="40000"/>
                  <a:lumOff val="60000"/>
                </a:schemeClr>
              </a:solidFill>
              <a:effectLst/>
              <a:latin typeface="Arial" panose="020B0604020202020204" pitchFamily="34" charset="0"/>
              <a:ea typeface="Calibri" panose="020F0502020204030204" pitchFamily="34" charset="0"/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533386" lvl="1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sz="2200" dirty="0"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sra.org.uk/threshold</a:t>
            </a:r>
            <a:r>
              <a:rPr lang="en-GB" sz="2200" dirty="0"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24929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A52F79-E7AE-4A20-9825-319E214A7D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432" y="260351"/>
            <a:ext cx="8173841" cy="1143000"/>
          </a:xfrm>
        </p:spPr>
        <p:txBody>
          <a:bodyPr/>
          <a:lstStyle/>
          <a:p>
            <a:r>
              <a:rPr lang="en-GB" dirty="0"/>
              <a:t>Top tips for SQE exemptions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C6791E-F06A-4932-A7A2-AB2CF7E7A3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/>
              <a:t>Read the guidance - </a:t>
            </a:r>
            <a:r>
              <a:rPr lang="en-GB" sz="2800" dirty="0">
                <a:solidFill>
                  <a:schemeClr val="accent6">
                    <a:lumMod val="60000"/>
                    <a:lumOff val="40000"/>
                  </a:schemeClr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sra.org.uk/exemption-form</a:t>
            </a:r>
            <a:r>
              <a:rPr lang="en-GB" sz="2800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</a:p>
          <a:p>
            <a:endParaRPr lang="en-GB" sz="2800" dirty="0"/>
          </a:p>
          <a:p>
            <a:r>
              <a:rPr lang="en-GB" sz="2800" dirty="0"/>
              <a:t>Read the application form in mySRA - </a:t>
            </a:r>
            <a:r>
              <a:rPr lang="en-GB" sz="2800" dirty="0">
                <a:solidFill>
                  <a:schemeClr val="accent6">
                    <a:lumMod val="60000"/>
                    <a:lumOff val="40000"/>
                  </a:schemeClr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sra.org.uk/mysra</a:t>
            </a:r>
            <a:r>
              <a:rPr lang="en-GB" sz="28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endParaRPr lang="en-GB" sz="2800" dirty="0">
              <a:solidFill>
                <a:schemeClr val="accent6">
                  <a:lumMod val="60000"/>
                  <a:lumOff val="40000"/>
                </a:schemeClr>
              </a:solidFill>
              <a:highlight>
                <a:srgbClr val="FFFF00"/>
              </a:highlight>
            </a:endParaRPr>
          </a:p>
          <a:p>
            <a:endParaRPr lang="en-GB" sz="2800" dirty="0"/>
          </a:p>
          <a:p>
            <a:r>
              <a:rPr lang="en-GB" sz="2800" dirty="0"/>
              <a:t>Consider what the SQE is assessing and what the application is asking for</a:t>
            </a:r>
          </a:p>
          <a:p>
            <a:endParaRPr lang="en-GB" sz="2800" dirty="0"/>
          </a:p>
          <a:p>
            <a:r>
              <a:rPr lang="en-GB" sz="2800" dirty="0"/>
              <a:t>Give specific examples in your evidence and avoid repetition</a:t>
            </a:r>
          </a:p>
          <a:p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2357301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A52F79-E7AE-4A20-9825-319E214A7D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433" y="260351"/>
            <a:ext cx="7816790" cy="1143000"/>
          </a:xfrm>
        </p:spPr>
        <p:txBody>
          <a:bodyPr/>
          <a:lstStyle/>
          <a:p>
            <a:r>
              <a:rPr lang="en-GB" dirty="0"/>
              <a:t>Top tips for SQE exemptions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C6791E-F06A-4932-A7A2-AB2CF7E7A3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/>
              <a:t>All your work experience must be supported by a reference that meets our requirements</a:t>
            </a:r>
          </a:p>
          <a:p>
            <a:endParaRPr lang="en-GB" sz="2800" dirty="0"/>
          </a:p>
          <a:p>
            <a:r>
              <a:rPr lang="en-GB" sz="2800" dirty="0"/>
              <a:t>Certificate of good standing for your referee if they are not SRA regulated</a:t>
            </a:r>
          </a:p>
          <a:p>
            <a:endParaRPr lang="en-GB" sz="2800" dirty="0"/>
          </a:p>
          <a:p>
            <a:r>
              <a:rPr lang="en-GB" sz="2800" dirty="0"/>
              <a:t>Make sure everything you are providing is relevant to the application</a:t>
            </a:r>
          </a:p>
        </p:txBody>
      </p:sp>
    </p:spTree>
    <p:extLst>
      <p:ext uri="{BB962C8B-B14F-4D97-AF65-F5344CB8AC3E}">
        <p14:creationId xmlns:p14="http://schemas.microsoft.com/office/powerpoint/2010/main" val="40259551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A52F79-E7AE-4A20-9825-319E214A7D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433" y="260351"/>
            <a:ext cx="8400264" cy="1143000"/>
          </a:xfrm>
        </p:spPr>
        <p:txBody>
          <a:bodyPr/>
          <a:lstStyle/>
          <a:p>
            <a:r>
              <a:rPr lang="en-GB" dirty="0"/>
              <a:t>QLTS transitional arrangements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C6791E-F06A-4932-A7A2-AB2CF7E7A3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4325" y="1727200"/>
            <a:ext cx="11543242" cy="4870449"/>
          </a:xfrm>
        </p:spPr>
        <p:txBody>
          <a:bodyPr/>
          <a:lstStyle/>
          <a:p>
            <a:r>
              <a:rPr lang="en-GB" sz="2800" dirty="0"/>
              <a:t>SQE has replaced QLTS</a:t>
            </a:r>
          </a:p>
          <a:p>
            <a:endParaRPr lang="en-GB" sz="2800" dirty="0"/>
          </a:p>
          <a:p>
            <a:r>
              <a:rPr lang="en-GB" sz="2800" dirty="0"/>
              <a:t>Not passed the MCT? You will need to complete the SQE route </a:t>
            </a:r>
          </a:p>
          <a:p>
            <a:endParaRPr lang="en-GB" sz="2800" dirty="0"/>
          </a:p>
          <a:p>
            <a:r>
              <a:rPr lang="en-GB" sz="2800" dirty="0"/>
              <a:t>Passed the MCT? You can take the OSCE or SQE2</a:t>
            </a:r>
          </a:p>
          <a:p>
            <a:pPr lvl="1"/>
            <a:r>
              <a:rPr lang="en-GB" sz="2533" dirty="0"/>
              <a:t>Pass the OSCE, you must apply for admission by 31 August 2022</a:t>
            </a:r>
          </a:p>
          <a:p>
            <a:pPr lvl="1"/>
            <a:r>
              <a:rPr lang="en-GB" sz="2533" dirty="0"/>
              <a:t>Pass the SQE2, you must apply for admission by 31 August 2023 </a:t>
            </a:r>
          </a:p>
          <a:p>
            <a:endParaRPr lang="en-GB" sz="2800" dirty="0"/>
          </a:p>
          <a:p>
            <a:r>
              <a:rPr lang="en-GB" sz="2800" dirty="0"/>
              <a:t>If you do not apply by the deadline, you will have to complete the SQE route</a:t>
            </a:r>
          </a:p>
        </p:txBody>
      </p:sp>
    </p:spTree>
    <p:extLst>
      <p:ext uri="{BB962C8B-B14F-4D97-AF65-F5344CB8AC3E}">
        <p14:creationId xmlns:p14="http://schemas.microsoft.com/office/powerpoint/2010/main" val="4024430043"/>
      </p:ext>
    </p:extLst>
  </p:cSld>
  <p:clrMapOvr>
    <a:masterClrMapping/>
  </p:clrMapOvr>
</p:sld>
</file>

<file path=ppt/theme/theme1.xml><?xml version="1.0" encoding="utf-8"?>
<a:theme xmlns:a="http://schemas.openxmlformats.org/drawingml/2006/main" name="1_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owerPoint template [Read-Only]" id="{CEE71271-41DC-464A-BFB2-F68D29383E5B}" vid="{AB6A3DA9-B1D5-49F9-8C39-1D9798B0EFA2}"/>
    </a:ext>
  </a:extLst>
</a:theme>
</file>

<file path=ppt/theme/theme2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26324241-572E-415B-9AB7-2E460DB26ADD}" vid="{5CADC050-99BA-4224-B269-06E1C096CAE2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Default Design 2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</a:themeOverride>
</file>

<file path=ppt/theme/themeOverride2.xml><?xml version="1.0" encoding="utf-8"?>
<a:themeOverride xmlns:a="http://schemas.openxmlformats.org/drawingml/2006/main">
  <a:clrScheme name="Default Design 2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367</TotalTime>
  <Words>530</Words>
  <Application>Microsoft Office PowerPoint</Application>
  <PresentationFormat>Widescreen</PresentationFormat>
  <Paragraphs>95</Paragraphs>
  <Slides>11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Symbol</vt:lpstr>
      <vt:lpstr>1_Default Design</vt:lpstr>
      <vt:lpstr>Default Design</vt:lpstr>
      <vt:lpstr>Qualified lawyers - qualifying as a solicitor </vt:lpstr>
      <vt:lpstr>SQE1 </vt:lpstr>
      <vt:lpstr>SQE2 </vt:lpstr>
      <vt:lpstr>Practice rights</vt:lpstr>
      <vt:lpstr>SQE1 exemption</vt:lpstr>
      <vt:lpstr>SQE1 exemption</vt:lpstr>
      <vt:lpstr>Top tips for SQE exemptions</vt:lpstr>
      <vt:lpstr>Top tips for SQE exemptions</vt:lpstr>
      <vt:lpstr>QLTS transitional arrangements</vt:lpstr>
      <vt:lpstr>Where is the detail?</vt:lpstr>
      <vt:lpstr>Keep in touch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Qualified lawyers – becoming a solicitor</dc:title>
  <dc:creator>Solicitors Regulation Authority (SRA)</dc:creator>
  <cp:lastModifiedBy>Matthew Maidment</cp:lastModifiedBy>
  <cp:revision>13</cp:revision>
  <dcterms:created xsi:type="dcterms:W3CDTF">2022-03-23T13:26:11Z</dcterms:created>
  <dcterms:modified xsi:type="dcterms:W3CDTF">2022-03-29T08:16:21Z</dcterms:modified>
</cp:coreProperties>
</file>