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82" r:id="rId3"/>
    <p:sldMasterId id="2147483793" r:id="rId4"/>
  </p:sldMasterIdLst>
  <p:notesMasterIdLst>
    <p:notesMasterId r:id="rId21"/>
  </p:notesMasterIdLst>
  <p:handoutMasterIdLst>
    <p:handoutMasterId r:id="rId22"/>
  </p:handoutMasterIdLst>
  <p:sldIdLst>
    <p:sldId id="889" r:id="rId5"/>
    <p:sldId id="272" r:id="rId6"/>
    <p:sldId id="590" r:id="rId7"/>
    <p:sldId id="282" r:id="rId8"/>
    <p:sldId id="307" r:id="rId9"/>
    <p:sldId id="593" r:id="rId10"/>
    <p:sldId id="596" r:id="rId11"/>
    <p:sldId id="597" r:id="rId12"/>
    <p:sldId id="598" r:id="rId13"/>
    <p:sldId id="591" r:id="rId14"/>
    <p:sldId id="599" r:id="rId15"/>
    <p:sldId id="592" r:id="rId16"/>
    <p:sldId id="600" r:id="rId17"/>
    <p:sldId id="259" r:id="rId18"/>
    <p:sldId id="594" r:id="rId19"/>
    <p:sldId id="595" r:id="rId20"/>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038"/>
    <a:srgbClr val="9E1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8" d="100"/>
          <a:sy n="108" d="100"/>
        </p:scale>
        <p:origin x="758" y="91"/>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7B1CE-2AFA-4DDD-956E-C25312E0B764}"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C656539E-16F0-4B81-8511-A9EEACFBA239}">
      <dgm:prSet custT="1"/>
      <dgm:spPr>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232454" tIns="0" rIns="232454" bIns="0" numCol="1" spcCol="1270" anchor="ctr" anchorCtr="0"/>
        <a:lstStyle/>
        <a:p>
          <a:pPr marL="0" lvl="0" indent="0" algn="l" defTabSz="711200">
            <a:lnSpc>
              <a:spcPct val="90000"/>
            </a:lnSpc>
            <a:spcBef>
              <a:spcPct val="0"/>
            </a:spcBef>
            <a:spcAft>
              <a:spcPct val="35000"/>
            </a:spcAft>
            <a:buNone/>
          </a:pPr>
          <a:r>
            <a:rPr lang="en-GB" sz="1600" kern="1200" dirty="0">
              <a:solidFill>
                <a:srgbClr val="000000"/>
              </a:solidFill>
              <a:latin typeface="Arial"/>
              <a:ea typeface="+mn-ea"/>
              <a:cs typeface="+mn-cs"/>
            </a:rPr>
            <a:t>Themes we are seeing</a:t>
          </a:r>
          <a:endParaRPr lang="en-US" sz="1600" kern="1200" dirty="0">
            <a:solidFill>
              <a:srgbClr val="000000"/>
            </a:solidFill>
            <a:latin typeface="Arial"/>
            <a:ea typeface="+mn-ea"/>
            <a:cs typeface="+mn-cs"/>
          </a:endParaRPr>
        </a:p>
      </dgm:t>
    </dgm:pt>
    <dgm:pt modelId="{59F74EF1-72F0-4582-A6B0-D229D412E89A}" type="parTrans" cxnId="{C8C2DF96-F087-4004-BEE7-EF7FF4C4F829}">
      <dgm:prSet/>
      <dgm:spPr/>
      <dgm:t>
        <a:bodyPr/>
        <a:lstStyle/>
        <a:p>
          <a:endParaRPr lang="en-US"/>
        </a:p>
      </dgm:t>
    </dgm:pt>
    <dgm:pt modelId="{0B6936FF-5EE7-4761-A7C9-D86F0C6AEEB1}" type="sibTrans" cxnId="{C8C2DF96-F087-4004-BEE7-EF7FF4C4F829}">
      <dgm:prSet/>
      <dgm:spPr/>
      <dgm:t>
        <a:bodyPr/>
        <a:lstStyle/>
        <a:p>
          <a:endParaRPr lang="en-US"/>
        </a:p>
      </dgm:t>
    </dgm:pt>
    <dgm:pt modelId="{5C04A133-CA0E-49C5-8550-EF19B218736C}">
      <dgm:prSet custT="1"/>
      <dgm:spPr>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232454" tIns="0" rIns="232454" bIns="0" numCol="1" spcCol="1270" anchor="ctr" anchorCtr="0"/>
        <a:lstStyle/>
        <a:p>
          <a:pPr marL="0" lvl="0" indent="0" algn="l" defTabSz="711200">
            <a:lnSpc>
              <a:spcPct val="90000"/>
            </a:lnSpc>
            <a:spcBef>
              <a:spcPct val="0"/>
            </a:spcBef>
            <a:spcAft>
              <a:spcPct val="35000"/>
            </a:spcAft>
            <a:buNone/>
          </a:pPr>
          <a:r>
            <a:rPr lang="en-GB" sz="1600" kern="1200" dirty="0">
              <a:solidFill>
                <a:srgbClr val="000000"/>
              </a:solidFill>
              <a:latin typeface="Arial"/>
              <a:ea typeface="+mn-ea"/>
              <a:cs typeface="+mn-cs"/>
            </a:rPr>
            <a:t>Focus for the year ahead</a:t>
          </a:r>
          <a:endParaRPr lang="en-US" sz="1600" kern="1200" dirty="0">
            <a:solidFill>
              <a:srgbClr val="000000"/>
            </a:solidFill>
            <a:latin typeface="Arial"/>
            <a:ea typeface="+mn-ea"/>
            <a:cs typeface="+mn-cs"/>
          </a:endParaRPr>
        </a:p>
      </dgm:t>
    </dgm:pt>
    <dgm:pt modelId="{4DDD72A4-5198-4DCD-80FC-054A68B7FEE4}" type="parTrans" cxnId="{920F79FC-9DEC-4F8E-A229-59A387798589}">
      <dgm:prSet/>
      <dgm:spPr/>
      <dgm:t>
        <a:bodyPr/>
        <a:lstStyle/>
        <a:p>
          <a:endParaRPr lang="en-US"/>
        </a:p>
      </dgm:t>
    </dgm:pt>
    <dgm:pt modelId="{B450577B-491D-479B-B4AA-8C9396D54EEB}" type="sibTrans" cxnId="{920F79FC-9DEC-4F8E-A229-59A387798589}">
      <dgm:prSet/>
      <dgm:spPr/>
      <dgm:t>
        <a:bodyPr/>
        <a:lstStyle/>
        <a:p>
          <a:endParaRPr lang="en-US"/>
        </a:p>
      </dgm:t>
    </dgm:pt>
    <dgm:pt modelId="{A5C2393B-7712-42C0-92E6-C9D48C1A5A7C}">
      <dgm:prSet custT="1"/>
      <dgm: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232454" tIns="0" rIns="232454" bIns="0" numCol="1" spcCol="1270" anchor="ctr" anchorCtr="0"/>
        <a:lstStyle/>
        <a:p>
          <a:pPr marL="0" lvl="0" indent="0" algn="l" defTabSz="711200">
            <a:lnSpc>
              <a:spcPct val="90000"/>
            </a:lnSpc>
            <a:spcBef>
              <a:spcPct val="0"/>
            </a:spcBef>
            <a:spcAft>
              <a:spcPct val="35000"/>
            </a:spcAft>
            <a:buNone/>
          </a:pPr>
          <a:r>
            <a:rPr lang="en-GB" sz="1600" kern="1200" dirty="0">
              <a:solidFill>
                <a:schemeClr val="tx1"/>
              </a:solidFill>
              <a:latin typeface="Arial"/>
              <a:ea typeface="+mn-ea"/>
              <a:cs typeface="+mn-cs"/>
            </a:rPr>
            <a:t>Findings from proactive supervision</a:t>
          </a:r>
          <a:endParaRPr lang="en-US" sz="1600" kern="1200" dirty="0">
            <a:solidFill>
              <a:schemeClr val="tx1"/>
            </a:solidFill>
            <a:latin typeface="Arial"/>
            <a:ea typeface="+mn-ea"/>
            <a:cs typeface="+mn-cs"/>
          </a:endParaRPr>
        </a:p>
      </dgm:t>
    </dgm:pt>
    <dgm:pt modelId="{43AE3C4B-5260-4A13-A620-FC71A3AB52C6}" type="parTrans" cxnId="{3C5B20BC-80C2-470B-93D2-CE4C957785C9}">
      <dgm:prSet/>
      <dgm:spPr/>
      <dgm:t>
        <a:bodyPr/>
        <a:lstStyle/>
        <a:p>
          <a:endParaRPr lang="en-US"/>
        </a:p>
      </dgm:t>
    </dgm:pt>
    <dgm:pt modelId="{555E6795-3C96-47FB-AAB7-331039E34807}" type="sibTrans" cxnId="{3C5B20BC-80C2-470B-93D2-CE4C957785C9}">
      <dgm:prSet/>
      <dgm:spPr/>
      <dgm:t>
        <a:bodyPr/>
        <a:lstStyle/>
        <a:p>
          <a:endParaRPr lang="en-US"/>
        </a:p>
      </dgm:t>
    </dgm:pt>
    <dgm:pt modelId="{CE041735-7DFE-4FAB-9A92-6693D185423A}">
      <dgm:prSet custT="1"/>
      <dgm:spPr>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232454" tIns="0" rIns="232454" bIns="0" numCol="1" spcCol="1270" anchor="ctr" anchorCtr="0"/>
        <a:lstStyle/>
        <a:p>
          <a:pPr marL="0" lvl="0" indent="0" algn="l" defTabSz="711200">
            <a:lnSpc>
              <a:spcPct val="90000"/>
            </a:lnSpc>
            <a:spcBef>
              <a:spcPct val="0"/>
            </a:spcBef>
            <a:spcAft>
              <a:spcPct val="35000"/>
            </a:spcAft>
            <a:buNone/>
          </a:pPr>
          <a:r>
            <a:rPr lang="en-GB" sz="1600" kern="1200" dirty="0">
              <a:solidFill>
                <a:srgbClr val="000000"/>
              </a:solidFill>
              <a:latin typeface="Arial"/>
              <a:ea typeface="+mn-ea"/>
              <a:cs typeface="+mn-cs"/>
            </a:rPr>
            <a:t>Trends in enforcement</a:t>
          </a:r>
          <a:endParaRPr lang="en-US" sz="1600" kern="1200" dirty="0">
            <a:solidFill>
              <a:srgbClr val="000000"/>
            </a:solidFill>
            <a:latin typeface="Arial"/>
            <a:ea typeface="+mn-ea"/>
            <a:cs typeface="+mn-cs"/>
          </a:endParaRPr>
        </a:p>
      </dgm:t>
    </dgm:pt>
    <dgm:pt modelId="{D733FED4-5E0D-4906-8E16-C397D302F528}" type="parTrans" cxnId="{A07ABF58-2C8E-4CDD-BFAB-41761DD8EA1D}">
      <dgm:prSet/>
      <dgm:spPr/>
      <dgm:t>
        <a:bodyPr/>
        <a:lstStyle/>
        <a:p>
          <a:endParaRPr lang="en-US"/>
        </a:p>
      </dgm:t>
    </dgm:pt>
    <dgm:pt modelId="{63C76D4E-2A34-46CF-A861-4985A14DE116}" type="sibTrans" cxnId="{A07ABF58-2C8E-4CDD-BFAB-41761DD8EA1D}">
      <dgm:prSet/>
      <dgm:spPr/>
      <dgm:t>
        <a:bodyPr/>
        <a:lstStyle/>
        <a:p>
          <a:endParaRPr lang="en-US"/>
        </a:p>
      </dgm:t>
    </dgm:pt>
    <dgm:pt modelId="{277DB177-BA05-4694-B898-567BFA39D9E4}">
      <dgm:prSet custT="1"/>
      <dgm:spPr>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232454" tIns="0" rIns="232454" bIns="0" numCol="1" spcCol="1270" anchor="ctr" anchorCtr="0"/>
        <a:lstStyle/>
        <a:p>
          <a:r>
            <a:rPr lang="en-GB" sz="1600" kern="1200" dirty="0">
              <a:solidFill>
                <a:srgbClr val="000000"/>
              </a:solidFill>
              <a:latin typeface="Arial"/>
              <a:ea typeface="+mn-ea"/>
              <a:cs typeface="+mn-cs"/>
            </a:rPr>
            <a:t>Law</a:t>
          </a:r>
          <a:r>
            <a:rPr lang="en-GB" sz="1600" kern="1200" dirty="0"/>
            <a:t> </a:t>
          </a:r>
          <a:r>
            <a:rPr lang="en-GB" sz="1600" kern="1200" dirty="0">
              <a:solidFill>
                <a:srgbClr val="000000"/>
              </a:solidFill>
              <a:latin typeface="Arial"/>
              <a:ea typeface="+mn-ea"/>
              <a:cs typeface="+mn-cs"/>
            </a:rPr>
            <a:t>firm</a:t>
          </a:r>
          <a:r>
            <a:rPr lang="en-GB" sz="1600" kern="1200" dirty="0"/>
            <a:t> </a:t>
          </a:r>
          <a:r>
            <a:rPr lang="en-GB" sz="1600" kern="1200" dirty="0">
              <a:solidFill>
                <a:srgbClr val="000000"/>
              </a:solidFill>
              <a:latin typeface="Arial"/>
              <a:ea typeface="+mn-ea"/>
              <a:cs typeface="+mn-cs"/>
            </a:rPr>
            <a:t>perspective</a:t>
          </a:r>
          <a:r>
            <a:rPr lang="en-GB" sz="1600" kern="1200" dirty="0"/>
            <a:t> </a:t>
          </a:r>
          <a:endParaRPr lang="en-US" sz="1600" kern="1200" dirty="0"/>
        </a:p>
      </dgm:t>
    </dgm:pt>
    <dgm:pt modelId="{49DE71D2-A490-4D6B-9042-05FD683F023E}" type="parTrans" cxnId="{6A4222B4-4CFD-49FB-AB0B-D2F695226DE4}">
      <dgm:prSet/>
      <dgm:spPr/>
      <dgm:t>
        <a:bodyPr/>
        <a:lstStyle/>
        <a:p>
          <a:endParaRPr lang="en-US"/>
        </a:p>
      </dgm:t>
    </dgm:pt>
    <dgm:pt modelId="{D9AF4ADA-DD7D-4DDD-A6C1-F8B3A4CBE1F5}" type="sibTrans" cxnId="{6A4222B4-4CFD-49FB-AB0B-D2F695226DE4}">
      <dgm:prSet/>
      <dgm:spPr/>
      <dgm:t>
        <a:bodyPr/>
        <a:lstStyle/>
        <a:p>
          <a:endParaRPr lang="en-US"/>
        </a:p>
      </dgm:t>
    </dgm:pt>
    <dgm:pt modelId="{562AB396-B9C2-4E6C-8733-A24651102CDB}">
      <dgm:prSet custT="1"/>
      <dgm:spPr>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232454" tIns="0" rIns="232454" bIns="0" numCol="1" spcCol="1270" anchor="ctr" anchorCtr="0"/>
        <a:lstStyle/>
        <a:p>
          <a:pPr marL="0" lvl="0" indent="0" algn="l" defTabSz="711200">
            <a:lnSpc>
              <a:spcPct val="90000"/>
            </a:lnSpc>
            <a:spcBef>
              <a:spcPct val="0"/>
            </a:spcBef>
            <a:spcAft>
              <a:spcPct val="35000"/>
            </a:spcAft>
            <a:buNone/>
          </a:pPr>
          <a:r>
            <a:rPr lang="en-GB" sz="1600" kern="1200">
              <a:solidFill>
                <a:srgbClr val="000000"/>
              </a:solidFill>
              <a:latin typeface="Arial"/>
              <a:ea typeface="+mn-ea"/>
              <a:cs typeface="+mn-cs"/>
            </a:rPr>
            <a:t>Q&amp;A </a:t>
          </a:r>
          <a:endParaRPr lang="en-US" sz="1600" kern="1200">
            <a:solidFill>
              <a:srgbClr val="000000"/>
            </a:solidFill>
            <a:latin typeface="Arial"/>
            <a:ea typeface="+mn-ea"/>
            <a:cs typeface="+mn-cs"/>
          </a:endParaRPr>
        </a:p>
      </dgm:t>
    </dgm:pt>
    <dgm:pt modelId="{06FCB69E-2ABF-4BA8-B88D-A9D178E6D413}" type="parTrans" cxnId="{1D5EF63E-294B-4C8E-A306-43CCA66A7EA4}">
      <dgm:prSet/>
      <dgm:spPr/>
      <dgm:t>
        <a:bodyPr/>
        <a:lstStyle/>
        <a:p>
          <a:endParaRPr lang="en-US"/>
        </a:p>
      </dgm:t>
    </dgm:pt>
    <dgm:pt modelId="{A1E2B83F-9EFC-480B-995E-7B3B589B50C1}" type="sibTrans" cxnId="{1D5EF63E-294B-4C8E-A306-43CCA66A7EA4}">
      <dgm:prSet/>
      <dgm:spPr/>
      <dgm:t>
        <a:bodyPr/>
        <a:lstStyle/>
        <a:p>
          <a:endParaRPr lang="en-US"/>
        </a:p>
      </dgm:t>
    </dgm:pt>
    <dgm:pt modelId="{F5155B8F-3923-40C7-8DCE-78F694BEAC35}" type="pres">
      <dgm:prSet presAssocID="{1197B1CE-2AFA-4DDD-956E-C25312E0B764}" presName="linear" presStyleCnt="0">
        <dgm:presLayoutVars>
          <dgm:dir/>
          <dgm:animLvl val="lvl"/>
          <dgm:resizeHandles val="exact"/>
        </dgm:presLayoutVars>
      </dgm:prSet>
      <dgm:spPr/>
    </dgm:pt>
    <dgm:pt modelId="{67FC3014-AC4D-40C9-8E90-A17CDC83C860}" type="pres">
      <dgm:prSet presAssocID="{C656539E-16F0-4B81-8511-A9EEACFBA239}" presName="parentLin" presStyleCnt="0"/>
      <dgm:spPr/>
    </dgm:pt>
    <dgm:pt modelId="{D61EDC83-DEA4-427A-92FD-9FFE7F96422F}" type="pres">
      <dgm:prSet presAssocID="{C656539E-16F0-4B81-8511-A9EEACFBA239}" presName="parentLeftMargin" presStyleLbl="node1" presStyleIdx="0" presStyleCnt="6"/>
      <dgm:spPr/>
    </dgm:pt>
    <dgm:pt modelId="{708A5E59-12A3-4A3F-9FB3-3AEBFB1AE0B4}" type="pres">
      <dgm:prSet presAssocID="{C656539E-16F0-4B81-8511-A9EEACFBA239}" presName="parentText" presStyleLbl="node1" presStyleIdx="0" presStyleCnt="6">
        <dgm:presLayoutVars>
          <dgm:chMax val="0"/>
          <dgm:bulletEnabled val="1"/>
        </dgm:presLayoutVars>
      </dgm:prSet>
      <dgm:spPr>
        <a:xfrm>
          <a:off x="585711" y="29291"/>
          <a:ext cx="8199959" cy="531360"/>
        </a:xfrm>
        <a:prstGeom prst="roundRect">
          <a:avLst/>
        </a:prstGeom>
      </dgm:spPr>
    </dgm:pt>
    <dgm:pt modelId="{095A1408-A4E2-47C1-8A97-08A6A082AD2F}" type="pres">
      <dgm:prSet presAssocID="{C656539E-16F0-4B81-8511-A9EEACFBA239}" presName="negativeSpace" presStyleCnt="0"/>
      <dgm:spPr/>
    </dgm:pt>
    <dgm:pt modelId="{14963528-2841-4E00-974C-680F6B2A407E}" type="pres">
      <dgm:prSet presAssocID="{C656539E-16F0-4B81-8511-A9EEACFBA239}" presName="childText" presStyleLbl="conFgAcc1" presStyleIdx="0" presStyleCnt="6" custLinFactNeighborY="51062">
        <dgm:presLayoutVars>
          <dgm:bulletEnabled val="1"/>
        </dgm:presLayoutVars>
      </dgm:prSet>
      <dgm:spPr>
        <a:ln>
          <a:solidFill>
            <a:schemeClr val="bg1"/>
          </a:solidFill>
        </a:ln>
      </dgm:spPr>
    </dgm:pt>
    <dgm:pt modelId="{EA237B8C-3DB7-4011-A5B8-0450AAF19BD6}" type="pres">
      <dgm:prSet presAssocID="{0B6936FF-5EE7-4761-A7C9-D86F0C6AEEB1}" presName="spaceBetweenRectangles" presStyleCnt="0"/>
      <dgm:spPr/>
    </dgm:pt>
    <dgm:pt modelId="{6253BC3D-AB5E-4075-AA6A-05D5A5D8919E}" type="pres">
      <dgm:prSet presAssocID="{5C04A133-CA0E-49C5-8550-EF19B218736C}" presName="parentLin" presStyleCnt="0"/>
      <dgm:spPr/>
    </dgm:pt>
    <dgm:pt modelId="{E5931A42-D1FC-4DCB-8E6A-E12033AC0818}" type="pres">
      <dgm:prSet presAssocID="{5C04A133-CA0E-49C5-8550-EF19B218736C}" presName="parentLeftMargin" presStyleLbl="node1" presStyleIdx="0" presStyleCnt="6"/>
      <dgm:spPr/>
    </dgm:pt>
    <dgm:pt modelId="{176A4677-81F4-41D1-BD33-EAFEF8542608}" type="pres">
      <dgm:prSet presAssocID="{5C04A133-CA0E-49C5-8550-EF19B218736C}" presName="parentText" presStyleLbl="node1" presStyleIdx="1" presStyleCnt="6">
        <dgm:presLayoutVars>
          <dgm:chMax val="0"/>
          <dgm:bulletEnabled val="1"/>
        </dgm:presLayoutVars>
      </dgm:prSet>
      <dgm:spPr>
        <a:xfrm>
          <a:off x="585711" y="845771"/>
          <a:ext cx="8199959" cy="531360"/>
        </a:xfrm>
        <a:prstGeom prst="roundRect">
          <a:avLst/>
        </a:prstGeom>
      </dgm:spPr>
    </dgm:pt>
    <dgm:pt modelId="{0B939912-7FE5-487E-BA99-3101F21DF28C}" type="pres">
      <dgm:prSet presAssocID="{5C04A133-CA0E-49C5-8550-EF19B218736C}" presName="negativeSpace" presStyleCnt="0"/>
      <dgm:spPr/>
    </dgm:pt>
    <dgm:pt modelId="{E644E9E6-033D-433C-9DE5-953EAF1D14CC}" type="pres">
      <dgm:prSet presAssocID="{5C04A133-CA0E-49C5-8550-EF19B218736C}" presName="childText" presStyleLbl="conFgAcc1" presStyleIdx="1" presStyleCnt="6">
        <dgm:presLayoutVars>
          <dgm:bulletEnabled val="1"/>
        </dgm:presLayoutVars>
      </dgm:prSet>
      <dgm:spPr>
        <a:ln>
          <a:solidFill>
            <a:schemeClr val="bg1"/>
          </a:solidFill>
        </a:ln>
      </dgm:spPr>
    </dgm:pt>
    <dgm:pt modelId="{38D00255-205C-4600-A101-9598C8559D21}" type="pres">
      <dgm:prSet presAssocID="{B450577B-491D-479B-B4AA-8C9396D54EEB}" presName="spaceBetweenRectangles" presStyleCnt="0"/>
      <dgm:spPr/>
    </dgm:pt>
    <dgm:pt modelId="{8260198E-3799-411D-AE35-63880E32F297}" type="pres">
      <dgm:prSet presAssocID="{A5C2393B-7712-42C0-92E6-C9D48C1A5A7C}" presName="parentLin" presStyleCnt="0"/>
      <dgm:spPr/>
    </dgm:pt>
    <dgm:pt modelId="{9B7A4DD2-FB06-410F-BA67-4A9A6E3B09A7}" type="pres">
      <dgm:prSet presAssocID="{A5C2393B-7712-42C0-92E6-C9D48C1A5A7C}" presName="parentLeftMargin" presStyleLbl="node1" presStyleIdx="1" presStyleCnt="6"/>
      <dgm:spPr/>
    </dgm:pt>
    <dgm:pt modelId="{3D746327-0EDC-41C5-B105-DB53EA133566}" type="pres">
      <dgm:prSet presAssocID="{A5C2393B-7712-42C0-92E6-C9D48C1A5A7C}" presName="parentText" presStyleLbl="node1" presStyleIdx="2" presStyleCnt="6">
        <dgm:presLayoutVars>
          <dgm:chMax val="0"/>
          <dgm:bulletEnabled val="1"/>
        </dgm:presLayoutVars>
      </dgm:prSet>
      <dgm:spPr>
        <a:xfrm>
          <a:off x="439283" y="1268019"/>
          <a:ext cx="6149969" cy="383760"/>
        </a:xfrm>
        <a:prstGeom prst="roundRect">
          <a:avLst/>
        </a:prstGeom>
      </dgm:spPr>
    </dgm:pt>
    <dgm:pt modelId="{F1BC5CF3-CB30-422C-ADDC-06E173A9EDEB}" type="pres">
      <dgm:prSet presAssocID="{A5C2393B-7712-42C0-92E6-C9D48C1A5A7C}" presName="negativeSpace" presStyleCnt="0"/>
      <dgm:spPr/>
    </dgm:pt>
    <dgm:pt modelId="{57F35328-8286-4E17-BB18-6CC612A8AD18}" type="pres">
      <dgm:prSet presAssocID="{A5C2393B-7712-42C0-92E6-C9D48C1A5A7C}" presName="childText" presStyleLbl="conFgAcc1" presStyleIdx="2" presStyleCnt="6">
        <dgm:presLayoutVars>
          <dgm:bulletEnabled val="1"/>
        </dgm:presLayoutVars>
      </dgm:prSet>
      <dgm:spPr>
        <a:ln>
          <a:solidFill>
            <a:schemeClr val="bg1"/>
          </a:solidFill>
        </a:ln>
      </dgm:spPr>
    </dgm:pt>
    <dgm:pt modelId="{393FBF0C-1BE5-498A-849B-156135ED69D0}" type="pres">
      <dgm:prSet presAssocID="{555E6795-3C96-47FB-AAB7-331039E34807}" presName="spaceBetweenRectangles" presStyleCnt="0"/>
      <dgm:spPr/>
    </dgm:pt>
    <dgm:pt modelId="{661E443A-C81F-41C5-96F7-B569FE62A8FF}" type="pres">
      <dgm:prSet presAssocID="{CE041735-7DFE-4FAB-9A92-6693D185423A}" presName="parentLin" presStyleCnt="0"/>
      <dgm:spPr/>
    </dgm:pt>
    <dgm:pt modelId="{1C9E368A-EFFA-42F9-AD30-106611FBA88B}" type="pres">
      <dgm:prSet presAssocID="{CE041735-7DFE-4FAB-9A92-6693D185423A}" presName="parentLeftMargin" presStyleLbl="node1" presStyleIdx="2" presStyleCnt="6"/>
      <dgm:spPr/>
    </dgm:pt>
    <dgm:pt modelId="{3AE51AEA-63C9-4579-8810-019D7A299E33}" type="pres">
      <dgm:prSet presAssocID="{CE041735-7DFE-4FAB-9A92-6693D185423A}" presName="parentText" presStyleLbl="node1" presStyleIdx="3" presStyleCnt="6">
        <dgm:presLayoutVars>
          <dgm:chMax val="0"/>
          <dgm:bulletEnabled val="1"/>
        </dgm:presLayoutVars>
      </dgm:prSet>
      <dgm:spPr>
        <a:xfrm>
          <a:off x="585711" y="2478731"/>
          <a:ext cx="8199959" cy="531360"/>
        </a:xfrm>
        <a:prstGeom prst="roundRect">
          <a:avLst/>
        </a:prstGeom>
      </dgm:spPr>
    </dgm:pt>
    <dgm:pt modelId="{5DC27D28-F846-4E81-A6C0-EE2DE56B988F}" type="pres">
      <dgm:prSet presAssocID="{CE041735-7DFE-4FAB-9A92-6693D185423A}" presName="negativeSpace" presStyleCnt="0"/>
      <dgm:spPr/>
    </dgm:pt>
    <dgm:pt modelId="{35D7533B-A35A-4F07-A591-5F2B7A03317B}" type="pres">
      <dgm:prSet presAssocID="{CE041735-7DFE-4FAB-9A92-6693D185423A}" presName="childText" presStyleLbl="conFgAcc1" presStyleIdx="3" presStyleCnt="6">
        <dgm:presLayoutVars>
          <dgm:bulletEnabled val="1"/>
        </dgm:presLayoutVars>
      </dgm:prSet>
      <dgm:spPr>
        <a:ln>
          <a:solidFill>
            <a:schemeClr val="bg1"/>
          </a:solidFill>
        </a:ln>
      </dgm:spPr>
    </dgm:pt>
    <dgm:pt modelId="{DC8AF786-B683-4D1D-88A4-D32C352F8AE1}" type="pres">
      <dgm:prSet presAssocID="{63C76D4E-2A34-46CF-A861-4985A14DE116}" presName="spaceBetweenRectangles" presStyleCnt="0"/>
      <dgm:spPr/>
    </dgm:pt>
    <dgm:pt modelId="{3BB25F01-B0F1-474C-9494-ADAC1A9DD3B3}" type="pres">
      <dgm:prSet presAssocID="{277DB177-BA05-4694-B898-567BFA39D9E4}" presName="parentLin" presStyleCnt="0"/>
      <dgm:spPr/>
    </dgm:pt>
    <dgm:pt modelId="{283E6D24-9473-4789-91DB-8C283B60452A}" type="pres">
      <dgm:prSet presAssocID="{277DB177-BA05-4694-B898-567BFA39D9E4}" presName="parentLeftMargin" presStyleLbl="node1" presStyleIdx="3" presStyleCnt="6"/>
      <dgm:spPr/>
    </dgm:pt>
    <dgm:pt modelId="{8AB3B5AC-A182-4D77-96D4-5598D9B3A074}" type="pres">
      <dgm:prSet presAssocID="{277DB177-BA05-4694-B898-567BFA39D9E4}" presName="parentText" presStyleLbl="node1" presStyleIdx="4" presStyleCnt="6">
        <dgm:presLayoutVars>
          <dgm:chMax val="0"/>
          <dgm:bulletEnabled val="1"/>
        </dgm:presLayoutVars>
      </dgm:prSet>
      <dgm:spPr>
        <a:xfrm>
          <a:off x="585711" y="3295212"/>
          <a:ext cx="8199959" cy="531360"/>
        </a:xfrm>
        <a:prstGeom prst="roundRect">
          <a:avLst/>
        </a:prstGeom>
      </dgm:spPr>
    </dgm:pt>
    <dgm:pt modelId="{43FA81E6-B6DD-4423-9EAD-718BC466B942}" type="pres">
      <dgm:prSet presAssocID="{277DB177-BA05-4694-B898-567BFA39D9E4}" presName="negativeSpace" presStyleCnt="0"/>
      <dgm:spPr/>
    </dgm:pt>
    <dgm:pt modelId="{034C7349-C2E3-45EC-AE5B-84291D620895}" type="pres">
      <dgm:prSet presAssocID="{277DB177-BA05-4694-B898-567BFA39D9E4}" presName="childText" presStyleLbl="conFgAcc1" presStyleIdx="4" presStyleCnt="6">
        <dgm:presLayoutVars>
          <dgm:bulletEnabled val="1"/>
        </dgm:presLayoutVars>
      </dgm:prSet>
      <dgm:spPr>
        <a:ln>
          <a:solidFill>
            <a:schemeClr val="bg1"/>
          </a:solidFill>
        </a:ln>
      </dgm:spPr>
    </dgm:pt>
    <dgm:pt modelId="{5D9B8C72-BBFD-4A50-B6A8-2921092965A7}" type="pres">
      <dgm:prSet presAssocID="{D9AF4ADA-DD7D-4DDD-A6C1-F8B3A4CBE1F5}" presName="spaceBetweenRectangles" presStyleCnt="0"/>
      <dgm:spPr/>
    </dgm:pt>
    <dgm:pt modelId="{B400B978-FC58-4D64-9E11-8F2598A8219A}" type="pres">
      <dgm:prSet presAssocID="{562AB396-B9C2-4E6C-8733-A24651102CDB}" presName="parentLin" presStyleCnt="0"/>
      <dgm:spPr/>
    </dgm:pt>
    <dgm:pt modelId="{69839831-0FB3-48B6-8B29-F425D733AAD1}" type="pres">
      <dgm:prSet presAssocID="{562AB396-B9C2-4E6C-8733-A24651102CDB}" presName="parentLeftMargin" presStyleLbl="node1" presStyleIdx="4" presStyleCnt="6"/>
      <dgm:spPr/>
    </dgm:pt>
    <dgm:pt modelId="{286C5362-FA38-4E67-9ACA-828C6AED5502}" type="pres">
      <dgm:prSet presAssocID="{562AB396-B9C2-4E6C-8733-A24651102CDB}" presName="parentText" presStyleLbl="node1" presStyleIdx="5" presStyleCnt="6">
        <dgm:presLayoutVars>
          <dgm:chMax val="0"/>
          <dgm:bulletEnabled val="1"/>
        </dgm:presLayoutVars>
      </dgm:prSet>
      <dgm:spPr>
        <a:xfrm>
          <a:off x="585711" y="4111692"/>
          <a:ext cx="8199959" cy="531360"/>
        </a:xfrm>
        <a:prstGeom prst="roundRect">
          <a:avLst/>
        </a:prstGeom>
      </dgm:spPr>
    </dgm:pt>
    <dgm:pt modelId="{F0B612BD-F787-41A6-BFD1-0335E5900D51}" type="pres">
      <dgm:prSet presAssocID="{562AB396-B9C2-4E6C-8733-A24651102CDB}" presName="negativeSpace" presStyleCnt="0"/>
      <dgm:spPr/>
    </dgm:pt>
    <dgm:pt modelId="{95BDDACF-39ED-44E3-BD2B-83A6DFB453EE}" type="pres">
      <dgm:prSet presAssocID="{562AB396-B9C2-4E6C-8733-A24651102CDB}" presName="childText" presStyleLbl="conFgAcc1" presStyleIdx="5" presStyleCnt="6" custLinFactNeighborY="-13672">
        <dgm:presLayoutVars>
          <dgm:bulletEnabled val="1"/>
        </dgm:presLayoutVars>
      </dgm:prSet>
      <dgm:spPr>
        <a:ln>
          <a:solidFill>
            <a:schemeClr val="bg1"/>
          </a:solidFill>
        </a:ln>
      </dgm:spPr>
    </dgm:pt>
  </dgm:ptLst>
  <dgm:cxnLst>
    <dgm:cxn modelId="{2F48080A-D398-4978-AC31-49879E4027EA}" type="presOf" srcId="{CE041735-7DFE-4FAB-9A92-6693D185423A}" destId="{3AE51AEA-63C9-4579-8810-019D7A299E33}" srcOrd="1" destOrd="0" presId="urn:microsoft.com/office/officeart/2005/8/layout/list1"/>
    <dgm:cxn modelId="{D7151213-3A60-4C72-8203-FD1F8446F900}" type="presOf" srcId="{562AB396-B9C2-4E6C-8733-A24651102CDB}" destId="{69839831-0FB3-48B6-8B29-F425D733AAD1}" srcOrd="0" destOrd="0" presId="urn:microsoft.com/office/officeart/2005/8/layout/list1"/>
    <dgm:cxn modelId="{AD638E1A-97AF-4084-8144-AE35DE703AE6}" type="presOf" srcId="{277DB177-BA05-4694-B898-567BFA39D9E4}" destId="{283E6D24-9473-4789-91DB-8C283B60452A}" srcOrd="0" destOrd="0" presId="urn:microsoft.com/office/officeart/2005/8/layout/list1"/>
    <dgm:cxn modelId="{54165521-9238-4473-8554-357B17A1B541}" type="presOf" srcId="{5C04A133-CA0E-49C5-8550-EF19B218736C}" destId="{176A4677-81F4-41D1-BD33-EAFEF8542608}" srcOrd="1" destOrd="0" presId="urn:microsoft.com/office/officeart/2005/8/layout/list1"/>
    <dgm:cxn modelId="{BBDD6B35-8CA7-4693-997E-ACB2BA3F86E2}" type="presOf" srcId="{562AB396-B9C2-4E6C-8733-A24651102CDB}" destId="{286C5362-FA38-4E67-9ACA-828C6AED5502}" srcOrd="1" destOrd="0" presId="urn:microsoft.com/office/officeart/2005/8/layout/list1"/>
    <dgm:cxn modelId="{1D5EF63E-294B-4C8E-A306-43CCA66A7EA4}" srcId="{1197B1CE-2AFA-4DDD-956E-C25312E0B764}" destId="{562AB396-B9C2-4E6C-8733-A24651102CDB}" srcOrd="5" destOrd="0" parTransId="{06FCB69E-2ABF-4BA8-B88D-A9D178E6D413}" sibTransId="{A1E2B83F-9EFC-480B-995E-7B3B589B50C1}"/>
    <dgm:cxn modelId="{070A4144-5E2C-4F76-8131-9931E95A46EF}" type="presOf" srcId="{5C04A133-CA0E-49C5-8550-EF19B218736C}" destId="{E5931A42-D1FC-4DCB-8E6A-E12033AC0818}" srcOrd="0" destOrd="0" presId="urn:microsoft.com/office/officeart/2005/8/layout/list1"/>
    <dgm:cxn modelId="{8263F966-460B-4096-9431-156F566E0280}" type="presOf" srcId="{C656539E-16F0-4B81-8511-A9EEACFBA239}" destId="{D61EDC83-DEA4-427A-92FD-9FFE7F96422F}" srcOrd="0" destOrd="0" presId="urn:microsoft.com/office/officeart/2005/8/layout/list1"/>
    <dgm:cxn modelId="{A07ABF58-2C8E-4CDD-BFAB-41761DD8EA1D}" srcId="{1197B1CE-2AFA-4DDD-956E-C25312E0B764}" destId="{CE041735-7DFE-4FAB-9A92-6693D185423A}" srcOrd="3" destOrd="0" parTransId="{D733FED4-5E0D-4906-8E16-C397D302F528}" sibTransId="{63C76D4E-2A34-46CF-A861-4985A14DE116}"/>
    <dgm:cxn modelId="{C8C2DF96-F087-4004-BEE7-EF7FF4C4F829}" srcId="{1197B1CE-2AFA-4DDD-956E-C25312E0B764}" destId="{C656539E-16F0-4B81-8511-A9EEACFBA239}" srcOrd="0" destOrd="0" parTransId="{59F74EF1-72F0-4582-A6B0-D229D412E89A}" sibTransId="{0B6936FF-5EE7-4761-A7C9-D86F0C6AEEB1}"/>
    <dgm:cxn modelId="{7A960D9C-C768-483F-A17C-E3FC07678096}" type="presOf" srcId="{1197B1CE-2AFA-4DDD-956E-C25312E0B764}" destId="{F5155B8F-3923-40C7-8DCE-78F694BEAC35}" srcOrd="0" destOrd="0" presId="urn:microsoft.com/office/officeart/2005/8/layout/list1"/>
    <dgm:cxn modelId="{6A4222B4-4CFD-49FB-AB0B-D2F695226DE4}" srcId="{1197B1CE-2AFA-4DDD-956E-C25312E0B764}" destId="{277DB177-BA05-4694-B898-567BFA39D9E4}" srcOrd="4" destOrd="0" parTransId="{49DE71D2-A490-4D6B-9042-05FD683F023E}" sibTransId="{D9AF4ADA-DD7D-4DDD-A6C1-F8B3A4CBE1F5}"/>
    <dgm:cxn modelId="{3737B3B7-0863-4D6B-9D9A-A1483FBD2BEE}" type="presOf" srcId="{CE041735-7DFE-4FAB-9A92-6693D185423A}" destId="{1C9E368A-EFFA-42F9-AD30-106611FBA88B}" srcOrd="0" destOrd="0" presId="urn:microsoft.com/office/officeart/2005/8/layout/list1"/>
    <dgm:cxn modelId="{3C5B20BC-80C2-470B-93D2-CE4C957785C9}" srcId="{1197B1CE-2AFA-4DDD-956E-C25312E0B764}" destId="{A5C2393B-7712-42C0-92E6-C9D48C1A5A7C}" srcOrd="2" destOrd="0" parTransId="{43AE3C4B-5260-4A13-A620-FC71A3AB52C6}" sibTransId="{555E6795-3C96-47FB-AAB7-331039E34807}"/>
    <dgm:cxn modelId="{74DD9BBC-1EF8-4ACB-A46B-78FD756A8895}" type="presOf" srcId="{A5C2393B-7712-42C0-92E6-C9D48C1A5A7C}" destId="{3D746327-0EDC-41C5-B105-DB53EA133566}" srcOrd="1" destOrd="0" presId="urn:microsoft.com/office/officeart/2005/8/layout/list1"/>
    <dgm:cxn modelId="{01ACEFD6-20E6-4090-959B-3EEB9FB76B2A}" type="presOf" srcId="{C656539E-16F0-4B81-8511-A9EEACFBA239}" destId="{708A5E59-12A3-4A3F-9FB3-3AEBFB1AE0B4}" srcOrd="1" destOrd="0" presId="urn:microsoft.com/office/officeart/2005/8/layout/list1"/>
    <dgm:cxn modelId="{50E5C7EA-29A3-49A6-A070-1059BEB471B5}" type="presOf" srcId="{A5C2393B-7712-42C0-92E6-C9D48C1A5A7C}" destId="{9B7A4DD2-FB06-410F-BA67-4A9A6E3B09A7}" srcOrd="0" destOrd="0" presId="urn:microsoft.com/office/officeart/2005/8/layout/list1"/>
    <dgm:cxn modelId="{B467D4F3-AE7B-466E-8F06-CD786719E8DC}" type="presOf" srcId="{277DB177-BA05-4694-B898-567BFA39D9E4}" destId="{8AB3B5AC-A182-4D77-96D4-5598D9B3A074}" srcOrd="1" destOrd="0" presId="urn:microsoft.com/office/officeart/2005/8/layout/list1"/>
    <dgm:cxn modelId="{920F79FC-9DEC-4F8E-A229-59A387798589}" srcId="{1197B1CE-2AFA-4DDD-956E-C25312E0B764}" destId="{5C04A133-CA0E-49C5-8550-EF19B218736C}" srcOrd="1" destOrd="0" parTransId="{4DDD72A4-5198-4DCD-80FC-054A68B7FEE4}" sibTransId="{B450577B-491D-479B-B4AA-8C9396D54EEB}"/>
    <dgm:cxn modelId="{4EFE729D-2E83-4ED1-B4EA-C2C2DEF301C4}" type="presParOf" srcId="{F5155B8F-3923-40C7-8DCE-78F694BEAC35}" destId="{67FC3014-AC4D-40C9-8E90-A17CDC83C860}" srcOrd="0" destOrd="0" presId="urn:microsoft.com/office/officeart/2005/8/layout/list1"/>
    <dgm:cxn modelId="{358FB661-9B92-4131-99E2-7B43B298B5FF}" type="presParOf" srcId="{67FC3014-AC4D-40C9-8E90-A17CDC83C860}" destId="{D61EDC83-DEA4-427A-92FD-9FFE7F96422F}" srcOrd="0" destOrd="0" presId="urn:microsoft.com/office/officeart/2005/8/layout/list1"/>
    <dgm:cxn modelId="{46B74AF1-0C3D-4EF2-80B5-2FBC117D39D8}" type="presParOf" srcId="{67FC3014-AC4D-40C9-8E90-A17CDC83C860}" destId="{708A5E59-12A3-4A3F-9FB3-3AEBFB1AE0B4}" srcOrd="1" destOrd="0" presId="urn:microsoft.com/office/officeart/2005/8/layout/list1"/>
    <dgm:cxn modelId="{74A96D04-0A22-44C6-8E51-2F05C1B82C92}" type="presParOf" srcId="{F5155B8F-3923-40C7-8DCE-78F694BEAC35}" destId="{095A1408-A4E2-47C1-8A97-08A6A082AD2F}" srcOrd="1" destOrd="0" presId="urn:microsoft.com/office/officeart/2005/8/layout/list1"/>
    <dgm:cxn modelId="{77C15058-7D6B-4C95-9BFF-2244D703C5EC}" type="presParOf" srcId="{F5155B8F-3923-40C7-8DCE-78F694BEAC35}" destId="{14963528-2841-4E00-974C-680F6B2A407E}" srcOrd="2" destOrd="0" presId="urn:microsoft.com/office/officeart/2005/8/layout/list1"/>
    <dgm:cxn modelId="{F771318F-CA67-4174-9B25-DECFA7728BA6}" type="presParOf" srcId="{F5155B8F-3923-40C7-8DCE-78F694BEAC35}" destId="{EA237B8C-3DB7-4011-A5B8-0450AAF19BD6}" srcOrd="3" destOrd="0" presId="urn:microsoft.com/office/officeart/2005/8/layout/list1"/>
    <dgm:cxn modelId="{026C738F-B58F-4AFD-A7D8-50AEDD13EB44}" type="presParOf" srcId="{F5155B8F-3923-40C7-8DCE-78F694BEAC35}" destId="{6253BC3D-AB5E-4075-AA6A-05D5A5D8919E}" srcOrd="4" destOrd="0" presId="urn:microsoft.com/office/officeart/2005/8/layout/list1"/>
    <dgm:cxn modelId="{504EC8F5-3AF0-45BA-B103-31B5C9073484}" type="presParOf" srcId="{6253BC3D-AB5E-4075-AA6A-05D5A5D8919E}" destId="{E5931A42-D1FC-4DCB-8E6A-E12033AC0818}" srcOrd="0" destOrd="0" presId="urn:microsoft.com/office/officeart/2005/8/layout/list1"/>
    <dgm:cxn modelId="{4AB0EBE8-96C6-490C-904D-B5E169CBD444}" type="presParOf" srcId="{6253BC3D-AB5E-4075-AA6A-05D5A5D8919E}" destId="{176A4677-81F4-41D1-BD33-EAFEF8542608}" srcOrd="1" destOrd="0" presId="urn:microsoft.com/office/officeart/2005/8/layout/list1"/>
    <dgm:cxn modelId="{035B0B0F-B146-41C4-A181-D7A33FE63E13}" type="presParOf" srcId="{F5155B8F-3923-40C7-8DCE-78F694BEAC35}" destId="{0B939912-7FE5-487E-BA99-3101F21DF28C}" srcOrd="5" destOrd="0" presId="urn:microsoft.com/office/officeart/2005/8/layout/list1"/>
    <dgm:cxn modelId="{A4632290-2EA7-403B-9EB5-9B91E0996E52}" type="presParOf" srcId="{F5155B8F-3923-40C7-8DCE-78F694BEAC35}" destId="{E644E9E6-033D-433C-9DE5-953EAF1D14CC}" srcOrd="6" destOrd="0" presId="urn:microsoft.com/office/officeart/2005/8/layout/list1"/>
    <dgm:cxn modelId="{3B0BDC01-E065-454B-BC5A-7457247F15B8}" type="presParOf" srcId="{F5155B8F-3923-40C7-8DCE-78F694BEAC35}" destId="{38D00255-205C-4600-A101-9598C8559D21}" srcOrd="7" destOrd="0" presId="urn:microsoft.com/office/officeart/2005/8/layout/list1"/>
    <dgm:cxn modelId="{28261C64-4DC4-4520-A112-41A669FCDB09}" type="presParOf" srcId="{F5155B8F-3923-40C7-8DCE-78F694BEAC35}" destId="{8260198E-3799-411D-AE35-63880E32F297}" srcOrd="8" destOrd="0" presId="urn:microsoft.com/office/officeart/2005/8/layout/list1"/>
    <dgm:cxn modelId="{ABF3BD1D-DCA8-402E-A483-53F68E0B1609}" type="presParOf" srcId="{8260198E-3799-411D-AE35-63880E32F297}" destId="{9B7A4DD2-FB06-410F-BA67-4A9A6E3B09A7}" srcOrd="0" destOrd="0" presId="urn:microsoft.com/office/officeart/2005/8/layout/list1"/>
    <dgm:cxn modelId="{D44E003B-6832-4439-A236-7216348633D5}" type="presParOf" srcId="{8260198E-3799-411D-AE35-63880E32F297}" destId="{3D746327-0EDC-41C5-B105-DB53EA133566}" srcOrd="1" destOrd="0" presId="urn:microsoft.com/office/officeart/2005/8/layout/list1"/>
    <dgm:cxn modelId="{F8FDD4AB-D07D-40B5-8FF6-EC7202230C4B}" type="presParOf" srcId="{F5155B8F-3923-40C7-8DCE-78F694BEAC35}" destId="{F1BC5CF3-CB30-422C-ADDC-06E173A9EDEB}" srcOrd="9" destOrd="0" presId="urn:microsoft.com/office/officeart/2005/8/layout/list1"/>
    <dgm:cxn modelId="{7D58C29A-C588-4506-B74B-27C911D81EE8}" type="presParOf" srcId="{F5155B8F-3923-40C7-8DCE-78F694BEAC35}" destId="{57F35328-8286-4E17-BB18-6CC612A8AD18}" srcOrd="10" destOrd="0" presId="urn:microsoft.com/office/officeart/2005/8/layout/list1"/>
    <dgm:cxn modelId="{D6BC1AE1-4EFC-45F9-B51C-1806F44A4BE3}" type="presParOf" srcId="{F5155B8F-3923-40C7-8DCE-78F694BEAC35}" destId="{393FBF0C-1BE5-498A-849B-156135ED69D0}" srcOrd="11" destOrd="0" presId="urn:microsoft.com/office/officeart/2005/8/layout/list1"/>
    <dgm:cxn modelId="{5D4F8303-A00F-4B79-8ED2-98A5E2DFC052}" type="presParOf" srcId="{F5155B8F-3923-40C7-8DCE-78F694BEAC35}" destId="{661E443A-C81F-41C5-96F7-B569FE62A8FF}" srcOrd="12" destOrd="0" presId="urn:microsoft.com/office/officeart/2005/8/layout/list1"/>
    <dgm:cxn modelId="{8B719FD6-BB55-49D7-84E4-9FA952B15D7A}" type="presParOf" srcId="{661E443A-C81F-41C5-96F7-B569FE62A8FF}" destId="{1C9E368A-EFFA-42F9-AD30-106611FBA88B}" srcOrd="0" destOrd="0" presId="urn:microsoft.com/office/officeart/2005/8/layout/list1"/>
    <dgm:cxn modelId="{9F31BECD-A908-463B-BF0F-6B74C6F11E90}" type="presParOf" srcId="{661E443A-C81F-41C5-96F7-B569FE62A8FF}" destId="{3AE51AEA-63C9-4579-8810-019D7A299E33}" srcOrd="1" destOrd="0" presId="urn:microsoft.com/office/officeart/2005/8/layout/list1"/>
    <dgm:cxn modelId="{86BAB9DE-32C1-40F0-83F9-921EB8B7677D}" type="presParOf" srcId="{F5155B8F-3923-40C7-8DCE-78F694BEAC35}" destId="{5DC27D28-F846-4E81-A6C0-EE2DE56B988F}" srcOrd="13" destOrd="0" presId="urn:microsoft.com/office/officeart/2005/8/layout/list1"/>
    <dgm:cxn modelId="{B2F81CEF-A2F9-4FE3-854C-90C55B8DC23A}" type="presParOf" srcId="{F5155B8F-3923-40C7-8DCE-78F694BEAC35}" destId="{35D7533B-A35A-4F07-A591-5F2B7A03317B}" srcOrd="14" destOrd="0" presId="urn:microsoft.com/office/officeart/2005/8/layout/list1"/>
    <dgm:cxn modelId="{A0DB1751-0D03-4E4B-88DA-A4BECD502A6B}" type="presParOf" srcId="{F5155B8F-3923-40C7-8DCE-78F694BEAC35}" destId="{DC8AF786-B683-4D1D-88A4-D32C352F8AE1}" srcOrd="15" destOrd="0" presId="urn:microsoft.com/office/officeart/2005/8/layout/list1"/>
    <dgm:cxn modelId="{671EE1C9-7745-48BB-B2FD-E10CBF8C810F}" type="presParOf" srcId="{F5155B8F-3923-40C7-8DCE-78F694BEAC35}" destId="{3BB25F01-B0F1-474C-9494-ADAC1A9DD3B3}" srcOrd="16" destOrd="0" presId="urn:microsoft.com/office/officeart/2005/8/layout/list1"/>
    <dgm:cxn modelId="{8E21522A-D861-44F4-9035-288EC963A455}" type="presParOf" srcId="{3BB25F01-B0F1-474C-9494-ADAC1A9DD3B3}" destId="{283E6D24-9473-4789-91DB-8C283B60452A}" srcOrd="0" destOrd="0" presId="urn:microsoft.com/office/officeart/2005/8/layout/list1"/>
    <dgm:cxn modelId="{1FF6D875-E653-4FA4-828A-2282290BDF74}" type="presParOf" srcId="{3BB25F01-B0F1-474C-9494-ADAC1A9DD3B3}" destId="{8AB3B5AC-A182-4D77-96D4-5598D9B3A074}" srcOrd="1" destOrd="0" presId="urn:microsoft.com/office/officeart/2005/8/layout/list1"/>
    <dgm:cxn modelId="{38E2E20B-CBC4-47BD-86D2-6270A158C9A1}" type="presParOf" srcId="{F5155B8F-3923-40C7-8DCE-78F694BEAC35}" destId="{43FA81E6-B6DD-4423-9EAD-718BC466B942}" srcOrd="17" destOrd="0" presId="urn:microsoft.com/office/officeart/2005/8/layout/list1"/>
    <dgm:cxn modelId="{6BA78773-D481-4E0F-88AB-A0C8578FA72B}" type="presParOf" srcId="{F5155B8F-3923-40C7-8DCE-78F694BEAC35}" destId="{034C7349-C2E3-45EC-AE5B-84291D620895}" srcOrd="18" destOrd="0" presId="urn:microsoft.com/office/officeart/2005/8/layout/list1"/>
    <dgm:cxn modelId="{C933388D-5FE3-4E4D-9CFF-96FF0AD6082F}" type="presParOf" srcId="{F5155B8F-3923-40C7-8DCE-78F694BEAC35}" destId="{5D9B8C72-BBFD-4A50-B6A8-2921092965A7}" srcOrd="19" destOrd="0" presId="urn:microsoft.com/office/officeart/2005/8/layout/list1"/>
    <dgm:cxn modelId="{D3BF602E-40C4-4226-A3D5-FBFD7ACE37BE}" type="presParOf" srcId="{F5155B8F-3923-40C7-8DCE-78F694BEAC35}" destId="{B400B978-FC58-4D64-9E11-8F2598A8219A}" srcOrd="20" destOrd="0" presId="urn:microsoft.com/office/officeart/2005/8/layout/list1"/>
    <dgm:cxn modelId="{5ECB1583-A674-4AF5-BBC6-1CB2DAB97AE0}" type="presParOf" srcId="{B400B978-FC58-4D64-9E11-8F2598A8219A}" destId="{69839831-0FB3-48B6-8B29-F425D733AAD1}" srcOrd="0" destOrd="0" presId="urn:microsoft.com/office/officeart/2005/8/layout/list1"/>
    <dgm:cxn modelId="{D1B4ECAA-F7FF-4C9C-86D8-0EE2A672BD5C}" type="presParOf" srcId="{B400B978-FC58-4D64-9E11-8F2598A8219A}" destId="{286C5362-FA38-4E67-9ACA-828C6AED5502}" srcOrd="1" destOrd="0" presId="urn:microsoft.com/office/officeart/2005/8/layout/list1"/>
    <dgm:cxn modelId="{761F7DA0-E991-42DA-BFF4-EE6B75E29D31}" type="presParOf" srcId="{F5155B8F-3923-40C7-8DCE-78F694BEAC35}" destId="{F0B612BD-F787-41A6-BFD1-0335E5900D51}" srcOrd="21" destOrd="0" presId="urn:microsoft.com/office/officeart/2005/8/layout/list1"/>
    <dgm:cxn modelId="{FAA5CA4F-DE74-45FA-BF3A-98C9DC3EAD75}" type="presParOf" srcId="{F5155B8F-3923-40C7-8DCE-78F694BEAC35}" destId="{95BDDACF-39ED-44E3-BD2B-83A6DFB453EE}" srcOrd="22" destOrd="0" presId="urn:microsoft.com/office/officeart/2005/8/layout/list1"/>
  </dgm:cxnLst>
  <dgm:bg/>
  <dgm:whole>
    <a:ln>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4FDD64-3267-4FDE-86A0-8FF503E621DF}"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A9A70E2F-CA87-4B21-AA17-26D6F36E7CB8}">
      <dgm:prSet/>
      <dgm:spPr>
        <a:ln>
          <a:solidFill>
            <a:schemeClr val="bg1">
              <a:lumMod val="50000"/>
            </a:schemeClr>
          </a:solidFill>
        </a:ln>
      </dgm:spPr>
      <dgm:t>
        <a:bodyPr/>
        <a:lstStyle/>
        <a:p>
          <a:r>
            <a:rPr lang="en-US" dirty="0"/>
            <a:t>C</a:t>
          </a:r>
          <a:r>
            <a:rPr lang="en-GB" dirty="0" err="1"/>
            <a:t>lient</a:t>
          </a:r>
          <a:r>
            <a:rPr lang="en-GB" dirty="0"/>
            <a:t> and matter risk assessments</a:t>
          </a:r>
          <a:endParaRPr lang="en-US" dirty="0"/>
        </a:p>
      </dgm:t>
    </dgm:pt>
    <dgm:pt modelId="{D85EC71B-A200-473A-9671-E8196C954C46}" type="parTrans" cxnId="{6FB21608-1F38-44B7-895E-CA1523B48056}">
      <dgm:prSet/>
      <dgm:spPr/>
      <dgm:t>
        <a:bodyPr/>
        <a:lstStyle/>
        <a:p>
          <a:endParaRPr lang="en-US"/>
        </a:p>
      </dgm:t>
    </dgm:pt>
    <dgm:pt modelId="{89BD6D13-FAD2-472E-8F2D-2F07D997BC2A}" type="sibTrans" cxnId="{6FB21608-1F38-44B7-895E-CA1523B48056}">
      <dgm:prSet/>
      <dgm:spPr/>
      <dgm:t>
        <a:bodyPr/>
        <a:lstStyle/>
        <a:p>
          <a:endParaRPr lang="en-US"/>
        </a:p>
      </dgm:t>
    </dgm:pt>
    <dgm:pt modelId="{DAEF81D8-58E7-4E1D-BB64-B6145E280319}">
      <dgm:prSet/>
      <dgm:spPr>
        <a:ln>
          <a:solidFill>
            <a:schemeClr val="bg1">
              <a:lumMod val="50000"/>
            </a:schemeClr>
          </a:solidFill>
        </a:ln>
      </dgm:spPr>
      <dgm:t>
        <a:bodyPr/>
        <a:lstStyle/>
        <a:p>
          <a:r>
            <a:rPr lang="en-GB"/>
            <a:t>On-going proactive sanctions compliance</a:t>
          </a:r>
          <a:endParaRPr lang="en-US"/>
        </a:p>
      </dgm:t>
    </dgm:pt>
    <dgm:pt modelId="{5787EE0C-4B74-486F-AB97-D788718397AA}" type="parTrans" cxnId="{5862F8FA-FD55-42E9-8841-15E7B39FAF81}">
      <dgm:prSet/>
      <dgm:spPr/>
      <dgm:t>
        <a:bodyPr/>
        <a:lstStyle/>
        <a:p>
          <a:endParaRPr lang="en-US"/>
        </a:p>
      </dgm:t>
    </dgm:pt>
    <dgm:pt modelId="{8FA1D2D4-CE69-4F41-90BD-E85F41780BF2}" type="sibTrans" cxnId="{5862F8FA-FD55-42E9-8841-15E7B39FAF81}">
      <dgm:prSet/>
      <dgm:spPr/>
      <dgm:t>
        <a:bodyPr/>
        <a:lstStyle/>
        <a:p>
          <a:endParaRPr lang="en-US"/>
        </a:p>
      </dgm:t>
    </dgm:pt>
    <dgm:pt modelId="{32ECF28E-D856-4A30-8C90-9FAFF1C2A1A6}">
      <dgm:prSet/>
      <dgm:spPr>
        <a:ln>
          <a:solidFill>
            <a:schemeClr val="bg1">
              <a:lumMod val="50000"/>
            </a:schemeClr>
          </a:solidFill>
        </a:ln>
      </dgm:spPr>
      <dgm:t>
        <a:bodyPr/>
        <a:lstStyle/>
        <a:p>
          <a:r>
            <a:rPr lang="en-GB"/>
            <a:t>Source of funds </a:t>
          </a:r>
          <a:endParaRPr lang="en-US"/>
        </a:p>
      </dgm:t>
    </dgm:pt>
    <dgm:pt modelId="{B1FE4FDB-4686-454F-B93B-4D3FF4363A1F}" type="parTrans" cxnId="{5B727010-FCF8-42E7-82CD-CC38656A7C64}">
      <dgm:prSet/>
      <dgm:spPr/>
      <dgm:t>
        <a:bodyPr/>
        <a:lstStyle/>
        <a:p>
          <a:endParaRPr lang="en-US"/>
        </a:p>
      </dgm:t>
    </dgm:pt>
    <dgm:pt modelId="{D528B496-EE7C-44AB-99AD-322F74B182D7}" type="sibTrans" cxnId="{5B727010-FCF8-42E7-82CD-CC38656A7C64}">
      <dgm:prSet/>
      <dgm:spPr/>
      <dgm:t>
        <a:bodyPr/>
        <a:lstStyle/>
        <a:p>
          <a:endParaRPr lang="en-US"/>
        </a:p>
      </dgm:t>
    </dgm:pt>
    <dgm:pt modelId="{F4FE09C8-8E27-46FA-A687-C6396B45474D}" type="pres">
      <dgm:prSet presAssocID="{554FDD64-3267-4FDE-86A0-8FF503E621DF}" presName="hierChild1" presStyleCnt="0">
        <dgm:presLayoutVars>
          <dgm:chPref val="1"/>
          <dgm:dir/>
          <dgm:animOne val="branch"/>
          <dgm:animLvl val="lvl"/>
          <dgm:resizeHandles/>
        </dgm:presLayoutVars>
      </dgm:prSet>
      <dgm:spPr/>
    </dgm:pt>
    <dgm:pt modelId="{3C3C9BF2-F12A-4576-B612-DF0292054237}" type="pres">
      <dgm:prSet presAssocID="{A9A70E2F-CA87-4B21-AA17-26D6F36E7CB8}" presName="hierRoot1" presStyleCnt="0"/>
      <dgm:spPr/>
    </dgm:pt>
    <dgm:pt modelId="{AB5831BD-8129-42B1-B353-E0BA2B21D6D3}" type="pres">
      <dgm:prSet presAssocID="{A9A70E2F-CA87-4B21-AA17-26D6F36E7CB8}" presName="composite" presStyleCnt="0"/>
      <dgm:spPr/>
    </dgm:pt>
    <dgm:pt modelId="{0306C8F1-CC67-41CA-BF92-806ED3E525AB}" type="pres">
      <dgm:prSet presAssocID="{A9A70E2F-CA87-4B21-AA17-26D6F36E7CB8}" presName="background" presStyleLbl="node0" presStyleIdx="0" presStyleCnt="3"/>
      <dgm:spPr>
        <a:solidFill>
          <a:schemeClr val="bg1">
            <a:lumMod val="50000"/>
          </a:schemeClr>
        </a:solidFill>
      </dgm:spPr>
    </dgm:pt>
    <dgm:pt modelId="{1D1326A4-9E9D-4E9D-9256-444489A749C6}" type="pres">
      <dgm:prSet presAssocID="{A9A70E2F-CA87-4B21-AA17-26D6F36E7CB8}" presName="text" presStyleLbl="fgAcc0" presStyleIdx="0" presStyleCnt="3">
        <dgm:presLayoutVars>
          <dgm:chPref val="3"/>
        </dgm:presLayoutVars>
      </dgm:prSet>
      <dgm:spPr/>
    </dgm:pt>
    <dgm:pt modelId="{5DB8B214-4EE6-4BA4-9721-27EC1686BF14}" type="pres">
      <dgm:prSet presAssocID="{A9A70E2F-CA87-4B21-AA17-26D6F36E7CB8}" presName="hierChild2" presStyleCnt="0"/>
      <dgm:spPr/>
    </dgm:pt>
    <dgm:pt modelId="{45EE8372-2CA6-4683-9E10-C73EDA1CA84B}" type="pres">
      <dgm:prSet presAssocID="{DAEF81D8-58E7-4E1D-BB64-B6145E280319}" presName="hierRoot1" presStyleCnt="0"/>
      <dgm:spPr/>
    </dgm:pt>
    <dgm:pt modelId="{88D4EC65-A9C5-488C-84C8-8E24DAC7E2B6}" type="pres">
      <dgm:prSet presAssocID="{DAEF81D8-58E7-4E1D-BB64-B6145E280319}" presName="composite" presStyleCnt="0"/>
      <dgm:spPr/>
    </dgm:pt>
    <dgm:pt modelId="{8026AD3A-46C4-4F62-90E8-1F5427732873}" type="pres">
      <dgm:prSet presAssocID="{DAEF81D8-58E7-4E1D-BB64-B6145E280319}" presName="background" presStyleLbl="node0" presStyleIdx="1" presStyleCnt="3"/>
      <dgm:spPr>
        <a:solidFill>
          <a:schemeClr val="bg1">
            <a:lumMod val="50000"/>
          </a:schemeClr>
        </a:solidFill>
      </dgm:spPr>
    </dgm:pt>
    <dgm:pt modelId="{0471BE09-EA3D-44DF-AC46-3322E4614F1A}" type="pres">
      <dgm:prSet presAssocID="{DAEF81D8-58E7-4E1D-BB64-B6145E280319}" presName="text" presStyleLbl="fgAcc0" presStyleIdx="1" presStyleCnt="3">
        <dgm:presLayoutVars>
          <dgm:chPref val="3"/>
        </dgm:presLayoutVars>
      </dgm:prSet>
      <dgm:spPr/>
    </dgm:pt>
    <dgm:pt modelId="{B698D2A5-AA22-45DB-944A-D793EFA8C6BE}" type="pres">
      <dgm:prSet presAssocID="{DAEF81D8-58E7-4E1D-BB64-B6145E280319}" presName="hierChild2" presStyleCnt="0"/>
      <dgm:spPr/>
    </dgm:pt>
    <dgm:pt modelId="{A4B2B830-5FE6-4BFE-95EE-C9B8AE392049}" type="pres">
      <dgm:prSet presAssocID="{32ECF28E-D856-4A30-8C90-9FAFF1C2A1A6}" presName="hierRoot1" presStyleCnt="0"/>
      <dgm:spPr/>
    </dgm:pt>
    <dgm:pt modelId="{1D7C9658-C98A-41FF-BB7F-E4111CFC91FE}" type="pres">
      <dgm:prSet presAssocID="{32ECF28E-D856-4A30-8C90-9FAFF1C2A1A6}" presName="composite" presStyleCnt="0"/>
      <dgm:spPr/>
    </dgm:pt>
    <dgm:pt modelId="{059D7D41-4B04-4046-B9B4-E805DC149616}" type="pres">
      <dgm:prSet presAssocID="{32ECF28E-D856-4A30-8C90-9FAFF1C2A1A6}" presName="background" presStyleLbl="node0" presStyleIdx="2" presStyleCnt="3"/>
      <dgm:spPr>
        <a:solidFill>
          <a:schemeClr val="bg1">
            <a:lumMod val="50000"/>
          </a:schemeClr>
        </a:solidFill>
      </dgm:spPr>
    </dgm:pt>
    <dgm:pt modelId="{C0EBEA9E-F475-4AE7-B409-0D48F947C19A}" type="pres">
      <dgm:prSet presAssocID="{32ECF28E-D856-4A30-8C90-9FAFF1C2A1A6}" presName="text" presStyleLbl="fgAcc0" presStyleIdx="2" presStyleCnt="3">
        <dgm:presLayoutVars>
          <dgm:chPref val="3"/>
        </dgm:presLayoutVars>
      </dgm:prSet>
      <dgm:spPr/>
    </dgm:pt>
    <dgm:pt modelId="{F2675AE7-F9CE-4BAF-AAE7-F0F2CE4D5FA8}" type="pres">
      <dgm:prSet presAssocID="{32ECF28E-D856-4A30-8C90-9FAFF1C2A1A6}" presName="hierChild2" presStyleCnt="0"/>
      <dgm:spPr/>
    </dgm:pt>
  </dgm:ptLst>
  <dgm:cxnLst>
    <dgm:cxn modelId="{6FB21608-1F38-44B7-895E-CA1523B48056}" srcId="{554FDD64-3267-4FDE-86A0-8FF503E621DF}" destId="{A9A70E2F-CA87-4B21-AA17-26D6F36E7CB8}" srcOrd="0" destOrd="0" parTransId="{D85EC71B-A200-473A-9671-E8196C954C46}" sibTransId="{89BD6D13-FAD2-472E-8F2D-2F07D997BC2A}"/>
    <dgm:cxn modelId="{5B727010-FCF8-42E7-82CD-CC38656A7C64}" srcId="{554FDD64-3267-4FDE-86A0-8FF503E621DF}" destId="{32ECF28E-D856-4A30-8C90-9FAFF1C2A1A6}" srcOrd="2" destOrd="0" parTransId="{B1FE4FDB-4686-454F-B93B-4D3FF4363A1F}" sibTransId="{D528B496-EE7C-44AB-99AD-322F74B182D7}"/>
    <dgm:cxn modelId="{BFCE2143-8E26-4749-B422-D321E7B45800}" type="presOf" srcId="{32ECF28E-D856-4A30-8C90-9FAFF1C2A1A6}" destId="{C0EBEA9E-F475-4AE7-B409-0D48F947C19A}" srcOrd="0" destOrd="0" presId="urn:microsoft.com/office/officeart/2005/8/layout/hierarchy1"/>
    <dgm:cxn modelId="{185F6165-6650-436E-BD0F-F9DE2BE2D7E0}" type="presOf" srcId="{A9A70E2F-CA87-4B21-AA17-26D6F36E7CB8}" destId="{1D1326A4-9E9D-4E9D-9256-444489A749C6}" srcOrd="0" destOrd="0" presId="urn:microsoft.com/office/officeart/2005/8/layout/hierarchy1"/>
    <dgm:cxn modelId="{91F9DD4B-E50C-473F-B5C5-3FB43CC3785F}" type="presOf" srcId="{DAEF81D8-58E7-4E1D-BB64-B6145E280319}" destId="{0471BE09-EA3D-44DF-AC46-3322E4614F1A}" srcOrd="0" destOrd="0" presId="urn:microsoft.com/office/officeart/2005/8/layout/hierarchy1"/>
    <dgm:cxn modelId="{9D6F42EC-85D1-42C3-B727-7E06272951AB}" type="presOf" srcId="{554FDD64-3267-4FDE-86A0-8FF503E621DF}" destId="{F4FE09C8-8E27-46FA-A687-C6396B45474D}" srcOrd="0" destOrd="0" presId="urn:microsoft.com/office/officeart/2005/8/layout/hierarchy1"/>
    <dgm:cxn modelId="{5862F8FA-FD55-42E9-8841-15E7B39FAF81}" srcId="{554FDD64-3267-4FDE-86A0-8FF503E621DF}" destId="{DAEF81D8-58E7-4E1D-BB64-B6145E280319}" srcOrd="1" destOrd="0" parTransId="{5787EE0C-4B74-486F-AB97-D788718397AA}" sibTransId="{8FA1D2D4-CE69-4F41-90BD-E85F41780BF2}"/>
    <dgm:cxn modelId="{48A06105-B39A-447A-9A39-A27C705F563B}" type="presParOf" srcId="{F4FE09C8-8E27-46FA-A687-C6396B45474D}" destId="{3C3C9BF2-F12A-4576-B612-DF0292054237}" srcOrd="0" destOrd="0" presId="urn:microsoft.com/office/officeart/2005/8/layout/hierarchy1"/>
    <dgm:cxn modelId="{AFC7FC15-8C29-422F-A6EC-B21A8C961AC5}" type="presParOf" srcId="{3C3C9BF2-F12A-4576-B612-DF0292054237}" destId="{AB5831BD-8129-42B1-B353-E0BA2B21D6D3}" srcOrd="0" destOrd="0" presId="urn:microsoft.com/office/officeart/2005/8/layout/hierarchy1"/>
    <dgm:cxn modelId="{9599FFE1-10B7-4901-9115-FBA66BA6B2C3}" type="presParOf" srcId="{AB5831BD-8129-42B1-B353-E0BA2B21D6D3}" destId="{0306C8F1-CC67-41CA-BF92-806ED3E525AB}" srcOrd="0" destOrd="0" presId="urn:microsoft.com/office/officeart/2005/8/layout/hierarchy1"/>
    <dgm:cxn modelId="{6891FA8D-8551-4B02-8235-32850847AD26}" type="presParOf" srcId="{AB5831BD-8129-42B1-B353-E0BA2B21D6D3}" destId="{1D1326A4-9E9D-4E9D-9256-444489A749C6}" srcOrd="1" destOrd="0" presId="urn:microsoft.com/office/officeart/2005/8/layout/hierarchy1"/>
    <dgm:cxn modelId="{8905B506-2CAB-4D6E-BD17-260CB08CDE25}" type="presParOf" srcId="{3C3C9BF2-F12A-4576-B612-DF0292054237}" destId="{5DB8B214-4EE6-4BA4-9721-27EC1686BF14}" srcOrd="1" destOrd="0" presId="urn:microsoft.com/office/officeart/2005/8/layout/hierarchy1"/>
    <dgm:cxn modelId="{154ED87E-8945-405F-A964-2ADFC56F8F61}" type="presParOf" srcId="{F4FE09C8-8E27-46FA-A687-C6396B45474D}" destId="{45EE8372-2CA6-4683-9E10-C73EDA1CA84B}" srcOrd="1" destOrd="0" presId="urn:microsoft.com/office/officeart/2005/8/layout/hierarchy1"/>
    <dgm:cxn modelId="{1269FB18-56D8-4660-B5D2-9AEC1ED7AF78}" type="presParOf" srcId="{45EE8372-2CA6-4683-9E10-C73EDA1CA84B}" destId="{88D4EC65-A9C5-488C-84C8-8E24DAC7E2B6}" srcOrd="0" destOrd="0" presId="urn:microsoft.com/office/officeart/2005/8/layout/hierarchy1"/>
    <dgm:cxn modelId="{8A3AEE19-BD12-4208-AABB-69781C5BC552}" type="presParOf" srcId="{88D4EC65-A9C5-488C-84C8-8E24DAC7E2B6}" destId="{8026AD3A-46C4-4F62-90E8-1F5427732873}" srcOrd="0" destOrd="0" presId="urn:microsoft.com/office/officeart/2005/8/layout/hierarchy1"/>
    <dgm:cxn modelId="{0B5715D6-BF77-4EB3-8E37-593BEC3DB15F}" type="presParOf" srcId="{88D4EC65-A9C5-488C-84C8-8E24DAC7E2B6}" destId="{0471BE09-EA3D-44DF-AC46-3322E4614F1A}" srcOrd="1" destOrd="0" presId="urn:microsoft.com/office/officeart/2005/8/layout/hierarchy1"/>
    <dgm:cxn modelId="{C26B77B5-41FC-4368-BC51-CD7115E694EC}" type="presParOf" srcId="{45EE8372-2CA6-4683-9E10-C73EDA1CA84B}" destId="{B698D2A5-AA22-45DB-944A-D793EFA8C6BE}" srcOrd="1" destOrd="0" presId="urn:microsoft.com/office/officeart/2005/8/layout/hierarchy1"/>
    <dgm:cxn modelId="{6016FA2E-772D-450A-B220-28F780B19D15}" type="presParOf" srcId="{F4FE09C8-8E27-46FA-A687-C6396B45474D}" destId="{A4B2B830-5FE6-4BFE-95EE-C9B8AE392049}" srcOrd="2" destOrd="0" presId="urn:microsoft.com/office/officeart/2005/8/layout/hierarchy1"/>
    <dgm:cxn modelId="{4FEBAE0E-833A-4724-A9D5-62248FC41EDC}" type="presParOf" srcId="{A4B2B830-5FE6-4BFE-95EE-C9B8AE392049}" destId="{1D7C9658-C98A-41FF-BB7F-E4111CFC91FE}" srcOrd="0" destOrd="0" presId="urn:microsoft.com/office/officeart/2005/8/layout/hierarchy1"/>
    <dgm:cxn modelId="{9F834020-F050-47AF-9922-B6A276D07DC7}" type="presParOf" srcId="{1D7C9658-C98A-41FF-BB7F-E4111CFC91FE}" destId="{059D7D41-4B04-4046-B9B4-E805DC149616}" srcOrd="0" destOrd="0" presId="urn:microsoft.com/office/officeart/2005/8/layout/hierarchy1"/>
    <dgm:cxn modelId="{ED92EC4E-5EE7-4233-A46B-ED95D8AC988D}" type="presParOf" srcId="{1D7C9658-C98A-41FF-BB7F-E4111CFC91FE}" destId="{C0EBEA9E-F475-4AE7-B409-0D48F947C19A}" srcOrd="1" destOrd="0" presId="urn:microsoft.com/office/officeart/2005/8/layout/hierarchy1"/>
    <dgm:cxn modelId="{8199E9A6-6550-4378-BA0E-B84DBCEFBAD0}" type="presParOf" srcId="{A4B2B830-5FE6-4BFE-95EE-C9B8AE392049}" destId="{F2675AE7-F9CE-4BAF-AAE7-F0F2CE4D5FA8}" srcOrd="1" destOrd="0" presId="urn:microsoft.com/office/officeart/2005/8/layout/hierarchy1"/>
  </dgm:cxnLst>
  <dgm:bg/>
  <dgm:whole>
    <a:ln>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63528-2841-4E00-974C-680F6B2A407E}">
      <dsp:nvSpPr>
        <dsp:cNvPr id="0" name=""/>
        <dsp:cNvSpPr/>
      </dsp:nvSpPr>
      <dsp:spPr>
        <a:xfrm>
          <a:off x="0" y="277289"/>
          <a:ext cx="8322959" cy="327600"/>
        </a:xfrm>
        <a:prstGeom prst="rect">
          <a:avLst/>
        </a:prstGeom>
        <a:solidFill>
          <a:schemeClr val="lt1">
            <a:alpha val="90000"/>
            <a:hueOff val="0"/>
            <a:satOff val="0"/>
            <a:lumOff val="0"/>
            <a:alphaOff val="0"/>
          </a:schemeClr>
        </a:solid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08A5E59-12A3-4A3F-9FB3-3AEBFB1AE0B4}">
      <dsp:nvSpPr>
        <dsp:cNvPr id="0" name=""/>
        <dsp:cNvSpPr/>
      </dsp:nvSpPr>
      <dsp:spPr>
        <a:xfrm>
          <a:off x="416147" y="49563"/>
          <a:ext cx="5826071" cy="383760"/>
        </a:xfrm>
        <a:prstGeom prst="roundRect">
          <a:avLst/>
        </a:prstGeom>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2454" tIns="0" rIns="232454" bIns="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000000"/>
              </a:solidFill>
              <a:latin typeface="Arial"/>
              <a:ea typeface="+mn-ea"/>
              <a:cs typeface="+mn-cs"/>
            </a:rPr>
            <a:t>Themes we are seeing</a:t>
          </a:r>
          <a:endParaRPr lang="en-US" sz="1600" kern="1200" dirty="0">
            <a:solidFill>
              <a:srgbClr val="000000"/>
            </a:solidFill>
            <a:latin typeface="Arial"/>
            <a:ea typeface="+mn-ea"/>
            <a:cs typeface="+mn-cs"/>
          </a:endParaRPr>
        </a:p>
      </dsp:txBody>
      <dsp:txXfrm>
        <a:off x="434881" y="68297"/>
        <a:ext cx="5788603" cy="346292"/>
      </dsp:txXfrm>
    </dsp:sp>
    <dsp:sp modelId="{E644E9E6-033D-433C-9DE5-953EAF1D14CC}">
      <dsp:nvSpPr>
        <dsp:cNvPr id="0" name=""/>
        <dsp:cNvSpPr/>
      </dsp:nvSpPr>
      <dsp:spPr>
        <a:xfrm>
          <a:off x="0" y="831123"/>
          <a:ext cx="8322959" cy="327600"/>
        </a:xfrm>
        <a:prstGeom prst="rect">
          <a:avLst/>
        </a:prstGeom>
        <a:solidFill>
          <a:schemeClr val="lt1">
            <a:alpha val="90000"/>
            <a:hueOff val="0"/>
            <a:satOff val="0"/>
            <a:lumOff val="0"/>
            <a:alphaOff val="0"/>
          </a:schemeClr>
        </a:solid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76A4677-81F4-41D1-BD33-EAFEF8542608}">
      <dsp:nvSpPr>
        <dsp:cNvPr id="0" name=""/>
        <dsp:cNvSpPr/>
      </dsp:nvSpPr>
      <dsp:spPr>
        <a:xfrm>
          <a:off x="416147" y="639243"/>
          <a:ext cx="5826071" cy="383760"/>
        </a:xfrm>
        <a:prstGeom prst="roundRect">
          <a:avLst/>
        </a:prstGeom>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2454" tIns="0" rIns="232454" bIns="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000000"/>
              </a:solidFill>
              <a:latin typeface="Arial"/>
              <a:ea typeface="+mn-ea"/>
              <a:cs typeface="+mn-cs"/>
            </a:rPr>
            <a:t>Focus for the year ahead</a:t>
          </a:r>
          <a:endParaRPr lang="en-US" sz="1600" kern="1200" dirty="0">
            <a:solidFill>
              <a:srgbClr val="000000"/>
            </a:solidFill>
            <a:latin typeface="Arial"/>
            <a:ea typeface="+mn-ea"/>
            <a:cs typeface="+mn-cs"/>
          </a:endParaRPr>
        </a:p>
      </dsp:txBody>
      <dsp:txXfrm>
        <a:off x="434881" y="657977"/>
        <a:ext cx="5788603" cy="346292"/>
      </dsp:txXfrm>
    </dsp:sp>
    <dsp:sp modelId="{57F35328-8286-4E17-BB18-6CC612A8AD18}">
      <dsp:nvSpPr>
        <dsp:cNvPr id="0" name=""/>
        <dsp:cNvSpPr/>
      </dsp:nvSpPr>
      <dsp:spPr>
        <a:xfrm>
          <a:off x="0" y="1420803"/>
          <a:ext cx="8322959" cy="327600"/>
        </a:xfrm>
        <a:prstGeom prst="rect">
          <a:avLst/>
        </a:prstGeom>
        <a:solidFill>
          <a:schemeClr val="lt1">
            <a:alpha val="90000"/>
            <a:hueOff val="0"/>
            <a:satOff val="0"/>
            <a:lumOff val="0"/>
            <a:alphaOff val="0"/>
          </a:schemeClr>
        </a:solid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D746327-0EDC-41C5-B105-DB53EA133566}">
      <dsp:nvSpPr>
        <dsp:cNvPr id="0" name=""/>
        <dsp:cNvSpPr/>
      </dsp:nvSpPr>
      <dsp:spPr>
        <a:xfrm>
          <a:off x="416147" y="1228923"/>
          <a:ext cx="5826071" cy="38376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2454" tIns="0" rIns="232454" bIns="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latin typeface="Arial"/>
              <a:ea typeface="+mn-ea"/>
              <a:cs typeface="+mn-cs"/>
            </a:rPr>
            <a:t>Findings from proactive supervision</a:t>
          </a:r>
          <a:endParaRPr lang="en-US" sz="1600" kern="1200" dirty="0">
            <a:solidFill>
              <a:schemeClr val="tx1"/>
            </a:solidFill>
            <a:latin typeface="Arial"/>
            <a:ea typeface="+mn-ea"/>
            <a:cs typeface="+mn-cs"/>
          </a:endParaRPr>
        </a:p>
      </dsp:txBody>
      <dsp:txXfrm>
        <a:off x="434881" y="1247657"/>
        <a:ext cx="5788603" cy="346292"/>
      </dsp:txXfrm>
    </dsp:sp>
    <dsp:sp modelId="{35D7533B-A35A-4F07-A591-5F2B7A03317B}">
      <dsp:nvSpPr>
        <dsp:cNvPr id="0" name=""/>
        <dsp:cNvSpPr/>
      </dsp:nvSpPr>
      <dsp:spPr>
        <a:xfrm>
          <a:off x="0" y="2010483"/>
          <a:ext cx="8322959" cy="327600"/>
        </a:xfrm>
        <a:prstGeom prst="rect">
          <a:avLst/>
        </a:prstGeom>
        <a:solidFill>
          <a:schemeClr val="lt1">
            <a:alpha val="90000"/>
            <a:hueOff val="0"/>
            <a:satOff val="0"/>
            <a:lumOff val="0"/>
            <a:alphaOff val="0"/>
          </a:schemeClr>
        </a:solid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AE51AEA-63C9-4579-8810-019D7A299E33}">
      <dsp:nvSpPr>
        <dsp:cNvPr id="0" name=""/>
        <dsp:cNvSpPr/>
      </dsp:nvSpPr>
      <dsp:spPr>
        <a:xfrm>
          <a:off x="416147" y="1818603"/>
          <a:ext cx="5826071" cy="383760"/>
        </a:xfrm>
        <a:prstGeom prst="roundRect">
          <a:avLst/>
        </a:prstGeom>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2454" tIns="0" rIns="232454" bIns="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000000"/>
              </a:solidFill>
              <a:latin typeface="Arial"/>
              <a:ea typeface="+mn-ea"/>
              <a:cs typeface="+mn-cs"/>
            </a:rPr>
            <a:t>Trends in enforcement</a:t>
          </a:r>
          <a:endParaRPr lang="en-US" sz="1600" kern="1200" dirty="0">
            <a:solidFill>
              <a:srgbClr val="000000"/>
            </a:solidFill>
            <a:latin typeface="Arial"/>
            <a:ea typeface="+mn-ea"/>
            <a:cs typeface="+mn-cs"/>
          </a:endParaRPr>
        </a:p>
      </dsp:txBody>
      <dsp:txXfrm>
        <a:off x="434881" y="1837337"/>
        <a:ext cx="5788603" cy="346292"/>
      </dsp:txXfrm>
    </dsp:sp>
    <dsp:sp modelId="{034C7349-C2E3-45EC-AE5B-84291D620895}">
      <dsp:nvSpPr>
        <dsp:cNvPr id="0" name=""/>
        <dsp:cNvSpPr/>
      </dsp:nvSpPr>
      <dsp:spPr>
        <a:xfrm>
          <a:off x="0" y="2600163"/>
          <a:ext cx="8322959" cy="327600"/>
        </a:xfrm>
        <a:prstGeom prst="rect">
          <a:avLst/>
        </a:prstGeom>
        <a:solidFill>
          <a:schemeClr val="lt1">
            <a:alpha val="90000"/>
            <a:hueOff val="0"/>
            <a:satOff val="0"/>
            <a:lumOff val="0"/>
            <a:alphaOff val="0"/>
          </a:schemeClr>
        </a:solid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AB3B5AC-A182-4D77-96D4-5598D9B3A074}">
      <dsp:nvSpPr>
        <dsp:cNvPr id="0" name=""/>
        <dsp:cNvSpPr/>
      </dsp:nvSpPr>
      <dsp:spPr>
        <a:xfrm>
          <a:off x="416147" y="2408283"/>
          <a:ext cx="5826071" cy="383760"/>
        </a:xfrm>
        <a:prstGeom prst="roundRect">
          <a:avLst/>
        </a:prstGeom>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2454" tIns="0" rIns="232454" bIns="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000000"/>
              </a:solidFill>
              <a:latin typeface="Arial"/>
              <a:ea typeface="+mn-ea"/>
              <a:cs typeface="+mn-cs"/>
            </a:rPr>
            <a:t>Law</a:t>
          </a:r>
          <a:r>
            <a:rPr lang="en-GB" sz="1600" kern="1200" dirty="0"/>
            <a:t> </a:t>
          </a:r>
          <a:r>
            <a:rPr lang="en-GB" sz="1600" kern="1200" dirty="0">
              <a:solidFill>
                <a:srgbClr val="000000"/>
              </a:solidFill>
              <a:latin typeface="Arial"/>
              <a:ea typeface="+mn-ea"/>
              <a:cs typeface="+mn-cs"/>
            </a:rPr>
            <a:t>firm</a:t>
          </a:r>
          <a:r>
            <a:rPr lang="en-GB" sz="1600" kern="1200" dirty="0"/>
            <a:t> </a:t>
          </a:r>
          <a:r>
            <a:rPr lang="en-GB" sz="1600" kern="1200" dirty="0">
              <a:solidFill>
                <a:srgbClr val="000000"/>
              </a:solidFill>
              <a:latin typeface="Arial"/>
              <a:ea typeface="+mn-ea"/>
              <a:cs typeface="+mn-cs"/>
            </a:rPr>
            <a:t>perspective</a:t>
          </a:r>
          <a:r>
            <a:rPr lang="en-GB" sz="1600" kern="1200" dirty="0"/>
            <a:t> </a:t>
          </a:r>
          <a:endParaRPr lang="en-US" sz="1600" kern="1200" dirty="0"/>
        </a:p>
      </dsp:txBody>
      <dsp:txXfrm>
        <a:off x="434881" y="2427017"/>
        <a:ext cx="5788603" cy="346292"/>
      </dsp:txXfrm>
    </dsp:sp>
    <dsp:sp modelId="{95BDDACF-39ED-44E3-BD2B-83A6DFB453EE}">
      <dsp:nvSpPr>
        <dsp:cNvPr id="0" name=""/>
        <dsp:cNvSpPr/>
      </dsp:nvSpPr>
      <dsp:spPr>
        <a:xfrm>
          <a:off x="0" y="3163609"/>
          <a:ext cx="8322959" cy="327600"/>
        </a:xfrm>
        <a:prstGeom prst="rect">
          <a:avLst/>
        </a:prstGeom>
        <a:solidFill>
          <a:schemeClr val="lt1">
            <a:alpha val="90000"/>
            <a:hueOff val="0"/>
            <a:satOff val="0"/>
            <a:lumOff val="0"/>
            <a:alphaOff val="0"/>
          </a:schemeClr>
        </a:solid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86C5362-FA38-4E67-9ACA-828C6AED5502}">
      <dsp:nvSpPr>
        <dsp:cNvPr id="0" name=""/>
        <dsp:cNvSpPr/>
      </dsp:nvSpPr>
      <dsp:spPr>
        <a:xfrm>
          <a:off x="416147" y="2997963"/>
          <a:ext cx="5826071" cy="383760"/>
        </a:xfrm>
        <a:prstGeom prst="roundRect">
          <a:avLst/>
        </a:prstGeom>
        <a:solidFill>
          <a:srgbClr val="FFFFFF">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2454" tIns="0" rIns="232454" bIns="0" numCol="1" spcCol="1270" anchor="ctr" anchorCtr="0">
          <a:noAutofit/>
        </a:bodyPr>
        <a:lstStyle/>
        <a:p>
          <a:pPr marL="0" lvl="0" indent="0" algn="l" defTabSz="711200">
            <a:lnSpc>
              <a:spcPct val="90000"/>
            </a:lnSpc>
            <a:spcBef>
              <a:spcPct val="0"/>
            </a:spcBef>
            <a:spcAft>
              <a:spcPct val="35000"/>
            </a:spcAft>
            <a:buNone/>
          </a:pPr>
          <a:r>
            <a:rPr lang="en-GB" sz="1600" kern="1200">
              <a:solidFill>
                <a:srgbClr val="000000"/>
              </a:solidFill>
              <a:latin typeface="Arial"/>
              <a:ea typeface="+mn-ea"/>
              <a:cs typeface="+mn-cs"/>
            </a:rPr>
            <a:t>Q&amp;A </a:t>
          </a:r>
          <a:endParaRPr lang="en-US" sz="1600" kern="1200">
            <a:solidFill>
              <a:srgbClr val="000000"/>
            </a:solidFill>
            <a:latin typeface="Arial"/>
            <a:ea typeface="+mn-ea"/>
            <a:cs typeface="+mn-cs"/>
          </a:endParaRPr>
        </a:p>
      </dsp:txBody>
      <dsp:txXfrm>
        <a:off x="434881" y="3016697"/>
        <a:ext cx="5788603"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C8F1-CC67-41CA-BF92-806ED3E525AB}">
      <dsp:nvSpPr>
        <dsp:cNvPr id="0" name=""/>
        <dsp:cNvSpPr/>
      </dsp:nvSpPr>
      <dsp:spPr>
        <a:xfrm>
          <a:off x="0" y="778761"/>
          <a:ext cx="2430660" cy="1543469"/>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D1326A4-9E9D-4E9D-9256-444489A749C6}">
      <dsp:nvSpPr>
        <dsp:cNvPr id="0" name=""/>
        <dsp:cNvSpPr/>
      </dsp:nvSpPr>
      <dsp:spPr>
        <a:xfrm>
          <a:off x="270073" y="1035331"/>
          <a:ext cx="2430660" cy="1543469"/>
        </a:xfrm>
        <a:prstGeom prst="roundRect">
          <a:avLst>
            <a:gd name="adj" fmla="val 10000"/>
          </a:avLst>
        </a:prstGeom>
        <a:solidFill>
          <a:schemeClr val="lt1">
            <a:alpha val="90000"/>
            <a:hueOff val="0"/>
            <a:satOff val="0"/>
            <a:lumOff val="0"/>
            <a:alphaOff val="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t>
          </a:r>
          <a:r>
            <a:rPr lang="en-GB" sz="2400" kern="1200" dirty="0" err="1"/>
            <a:t>lient</a:t>
          </a:r>
          <a:r>
            <a:rPr lang="en-GB" sz="2400" kern="1200" dirty="0"/>
            <a:t> and matter risk assessments</a:t>
          </a:r>
          <a:endParaRPr lang="en-US" sz="2400" kern="1200" dirty="0"/>
        </a:p>
      </dsp:txBody>
      <dsp:txXfrm>
        <a:off x="315280" y="1080538"/>
        <a:ext cx="2340246" cy="1453055"/>
      </dsp:txXfrm>
    </dsp:sp>
    <dsp:sp modelId="{8026AD3A-46C4-4F62-90E8-1F5427732873}">
      <dsp:nvSpPr>
        <dsp:cNvPr id="0" name=""/>
        <dsp:cNvSpPr/>
      </dsp:nvSpPr>
      <dsp:spPr>
        <a:xfrm>
          <a:off x="2970807" y="778761"/>
          <a:ext cx="2430660" cy="1543469"/>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471BE09-EA3D-44DF-AC46-3322E4614F1A}">
      <dsp:nvSpPr>
        <dsp:cNvPr id="0" name=""/>
        <dsp:cNvSpPr/>
      </dsp:nvSpPr>
      <dsp:spPr>
        <a:xfrm>
          <a:off x="3240881" y="1035331"/>
          <a:ext cx="2430660" cy="1543469"/>
        </a:xfrm>
        <a:prstGeom prst="roundRect">
          <a:avLst>
            <a:gd name="adj" fmla="val 10000"/>
          </a:avLst>
        </a:prstGeom>
        <a:solidFill>
          <a:schemeClr val="lt1">
            <a:alpha val="90000"/>
            <a:hueOff val="0"/>
            <a:satOff val="0"/>
            <a:lumOff val="0"/>
            <a:alphaOff val="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On-going proactive sanctions compliance</a:t>
          </a:r>
          <a:endParaRPr lang="en-US" sz="2400" kern="1200"/>
        </a:p>
      </dsp:txBody>
      <dsp:txXfrm>
        <a:off x="3286088" y="1080538"/>
        <a:ext cx="2340246" cy="1453055"/>
      </dsp:txXfrm>
    </dsp:sp>
    <dsp:sp modelId="{059D7D41-4B04-4046-B9B4-E805DC149616}">
      <dsp:nvSpPr>
        <dsp:cNvPr id="0" name=""/>
        <dsp:cNvSpPr/>
      </dsp:nvSpPr>
      <dsp:spPr>
        <a:xfrm>
          <a:off x="5941615" y="778761"/>
          <a:ext cx="2430660" cy="1543469"/>
        </a:xfrm>
        <a:prstGeom prst="roundRect">
          <a:avLst>
            <a:gd name="adj" fmla="val 10000"/>
          </a:avLst>
        </a:prstGeom>
        <a:solidFill>
          <a:schemeClr val="bg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0EBEA9E-F475-4AE7-B409-0D48F947C19A}">
      <dsp:nvSpPr>
        <dsp:cNvPr id="0" name=""/>
        <dsp:cNvSpPr/>
      </dsp:nvSpPr>
      <dsp:spPr>
        <a:xfrm>
          <a:off x="6211689" y="1035331"/>
          <a:ext cx="2430660" cy="1543469"/>
        </a:xfrm>
        <a:prstGeom prst="roundRect">
          <a:avLst>
            <a:gd name="adj" fmla="val 10000"/>
          </a:avLst>
        </a:prstGeom>
        <a:solidFill>
          <a:schemeClr val="lt1">
            <a:alpha val="90000"/>
            <a:hueOff val="0"/>
            <a:satOff val="0"/>
            <a:lumOff val="0"/>
            <a:alphaOff val="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Source of funds </a:t>
          </a:r>
          <a:endParaRPr lang="en-US" sz="2400" kern="1200"/>
        </a:p>
      </dsp:txBody>
      <dsp:txXfrm>
        <a:off x="6256896" y="1080538"/>
        <a:ext cx="2340246" cy="14530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CB829-3688-47E7-80D5-9A9A65DCF907}" type="datetimeFigureOut">
              <a:rPr lang="en-GB" smtClean="0"/>
              <a:t>02/12/2022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69660-78C1-4AD6-B834-587E2C1FDE4A}" type="slidenum">
              <a:rPr lang="en-GB" smtClean="0"/>
              <a:t>‹#›</a:t>
            </a:fld>
            <a:endParaRPr lang="en-GB"/>
          </a:p>
        </p:txBody>
      </p:sp>
    </p:spTree>
    <p:extLst>
      <p:ext uri="{BB962C8B-B14F-4D97-AF65-F5344CB8AC3E}">
        <p14:creationId xmlns:p14="http://schemas.microsoft.com/office/powerpoint/2010/main" val="118415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ra.org.uk/sra/news/events/on-demand-events/aml-reporting-concerns-suspicious-activ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tf-gafi.org/media/fatf/documents/recommendations/Virtual-Assets-Red-Flag-Indicator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tf-gafi.org/media/fatf/documents/recommendations/Virtual-Assets-Red-Flag-Indicator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Liz, </a:t>
            </a:r>
          </a:p>
          <a:p>
            <a:endParaRPr lang="en-US" dirty="0"/>
          </a:p>
          <a:p>
            <a:r>
              <a:rPr lang="en-US" dirty="0"/>
              <a:t>Our report on findings from the last financial year, has recently been published, and I am going to focus on the key themes we are seeing, with a particular focus on the improvements compared with the previous reporting year. </a:t>
            </a:r>
          </a:p>
          <a:p>
            <a:endParaRPr lang="en-US" dirty="0"/>
          </a:p>
          <a:p>
            <a:r>
              <a:rPr lang="en-US" dirty="0"/>
              <a:t>I will then look forward and talk about the focus of the team for the year ahead, and hand over to Zoe who will talk in a bit more detail about what we have seen, and the areas that need improvement. She will share some practical suggestions as she covers the findings.</a:t>
            </a:r>
          </a:p>
          <a:p>
            <a:endParaRPr lang="en-US" dirty="0"/>
          </a:p>
          <a:p>
            <a:r>
              <a:rPr lang="en-US" dirty="0"/>
              <a:t>We will then consider the enforcement action taken in this place, and detail some of our decisions in this area, in the hope of assisting firms in avoiding systemic </a:t>
            </a:r>
            <a:r>
              <a:rPr lang="en-US" dirty="0" err="1"/>
              <a:t>aml</a:t>
            </a:r>
            <a:r>
              <a:rPr lang="en-US" dirty="0"/>
              <a:t> issues in your businesses. </a:t>
            </a:r>
          </a:p>
          <a:p>
            <a:endParaRPr lang="en-US" dirty="0"/>
          </a:p>
          <a:p>
            <a:r>
              <a:rPr lang="en-US" dirty="0"/>
              <a:t>Then we are delighted to have Sue Hatton, who will provide her perspective on compliance with AML regime, having received an inspection during the last reporting period, and share her key take aways and practical tips.</a:t>
            </a:r>
          </a:p>
          <a:p>
            <a:endParaRPr lang="en-US" dirty="0"/>
          </a:p>
          <a:p>
            <a:r>
              <a:rPr lang="en-US" dirty="0"/>
              <a:t>There will then be a chance to ask questions to the panel, we will cover off questions received in advanced, but do get involved if there is something you would like us to cover. </a:t>
            </a:r>
          </a:p>
          <a:p>
            <a:r>
              <a:rPr lang="en-US" dirty="0"/>
              <a:t>Option to speak to staff on the stand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7CDB7C-352F-4C1A-AFF1-87CABBA030C1}"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8082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92313-A36E-4E84-BC9B-1C2EB214E4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6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92313-A36E-4E84-BC9B-1C2EB214E4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62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92313-A36E-4E84-BC9B-1C2EB214E4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55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Arial" panose="020B0604020202020204" pitchFamily="34" charset="0"/>
              <a:ea typeface="Calibri" panose="020F0502020204030204" pitchFamily="34" charset="0"/>
            </a:endParaRPr>
          </a:p>
          <a:p>
            <a:r>
              <a:rPr lang="en-GB" dirty="0"/>
              <a:t>All this covered in annual report – more detail on themes and areas for improvement </a:t>
            </a:r>
          </a:p>
          <a:p>
            <a:r>
              <a:rPr lang="en-US" dirty="0"/>
              <a:t>thank you to all the firms involved in our inspections and desk-based reviews over the last reporting year. While we have a responsibility to undertake this work, and firms have a duty to co-operate, we do appreciate the disruption this can cause, and flexibility required. I’m pleased to report that the majority of firms continue to find these exercises useful and in particular, the feedback they receive and assistance in improving their controls if necessary. </a:t>
            </a:r>
          </a:p>
          <a:p>
            <a:endParaRPr lang="en-GB" dirty="0"/>
          </a:p>
          <a:p>
            <a:r>
              <a:rPr lang="en-GB" dirty="0"/>
              <a:t>126 rolling inspections</a:t>
            </a:r>
          </a:p>
          <a:p>
            <a:r>
              <a:rPr lang="en-GB" dirty="0"/>
              <a:t>13 FI</a:t>
            </a:r>
          </a:p>
          <a:p>
            <a:r>
              <a:rPr lang="en-GB" dirty="0"/>
              <a:t>25 thematic </a:t>
            </a:r>
          </a:p>
          <a:p>
            <a:r>
              <a:rPr lang="en-GB" dirty="0"/>
              <a:t>109 DBRs</a:t>
            </a:r>
          </a:p>
          <a:p>
            <a:endParaRPr lang="en-GB" dirty="0"/>
          </a:p>
          <a:p>
            <a:r>
              <a:rPr lang="en-GB" dirty="0"/>
              <a:t>LSAG guidance been updated, waiting for HMT approval. Includes guidance on PF </a:t>
            </a:r>
          </a:p>
          <a:p>
            <a:r>
              <a:rPr lang="en-GB" dirty="0"/>
              <a:t>In the last year have published guidance for MLROs/MLCOs </a:t>
            </a:r>
          </a:p>
          <a:p>
            <a:r>
              <a:rPr lang="en-GB" dirty="0"/>
              <a:t>Guidance on who the regs apply to </a:t>
            </a:r>
          </a:p>
          <a:p>
            <a:r>
              <a:rPr lang="en-GB" dirty="0"/>
              <a:t>Lots of webinars online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4962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panose="020B0606030504020204" pitchFamily="34" charset="0"/>
              </a:rPr>
              <a:t>FWRAs</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We are pleased to see an improvement in FWRAs in this reporting period compared with previous years. This reflects the thought, effort and time that many firms put into these documents.</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In some of the best examples we saw it was clear the person undertaking the FWRA had worked closely with various teams and partners across the business to assess the risks. On more than one occasion, we saw firms had undertaken separate AML risk assessments for separate business areas/offices within their practice.</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The advantage of this was that all areas of the business were feeding into the FWRA. It also helped to demonstrate a risk-based approach, as something which would be low risk in one business area may be considered high risk elsewhere</a:t>
            </a: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Although we saw a reduction, there are still a very significant proportion of firms with FWRAs that are not compliant, so we would urge firms to review and update this key document.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There were several themes which featured within the non-compliant FWRAs. These include:</a:t>
            </a:r>
          </a:p>
          <a:p>
            <a:pPr algn="l"/>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0" i="0" dirty="0">
                <a:solidFill>
                  <a:srgbClr val="333333"/>
                </a:solidFill>
                <a:effectLst/>
                <a:latin typeface="open-sans"/>
              </a:rPr>
              <a:t>Several firms only put in place a FWRA after we asked to see it. This is despite each of these firms confirming it had a compliant FWRA in place in January 2021.</a:t>
            </a:r>
          </a:p>
          <a:p>
            <a:pPr algn="l">
              <a:buFont typeface="Arial" panose="020B0604020202020204" pitchFamily="34" charset="0"/>
              <a:buChar char="•"/>
            </a:pPr>
            <a:r>
              <a:rPr lang="en-US" b="0" i="0" dirty="0">
                <a:solidFill>
                  <a:srgbClr val="333333"/>
                </a:solidFill>
                <a:effectLst/>
                <a:latin typeface="open-sans"/>
              </a:rPr>
              <a:t>Providing an alternative document, such as an AML policy.</a:t>
            </a:r>
          </a:p>
          <a:p>
            <a:pPr algn="l">
              <a:buFont typeface="Arial" panose="020B0604020202020204" pitchFamily="34" charset="0"/>
              <a:buChar char="•"/>
            </a:pPr>
            <a:r>
              <a:rPr lang="en-US" b="0" i="0" dirty="0">
                <a:solidFill>
                  <a:srgbClr val="333333"/>
                </a:solidFill>
                <a:effectLst/>
                <a:latin typeface="open-sans"/>
              </a:rPr>
              <a:t>Providing an operational risk assessment, which looks at business risks as a whole, not AML risks.</a:t>
            </a:r>
          </a:p>
          <a:p>
            <a:pPr algn="l">
              <a:buFont typeface="Arial" panose="020B0604020202020204" pitchFamily="34" charset="0"/>
              <a:buChar char="•"/>
            </a:pPr>
            <a:r>
              <a:rPr lang="en-US" b="0" i="0" dirty="0">
                <a:solidFill>
                  <a:srgbClr val="333333"/>
                </a:solidFill>
                <a:effectLst/>
                <a:latin typeface="open-sans"/>
              </a:rPr>
              <a:t>Using a template but not completing it correctly (for example, using a checklist or not including enough detail).</a:t>
            </a:r>
          </a:p>
          <a:p>
            <a:pPr algn="l">
              <a:buFont typeface="Arial" panose="020B0604020202020204" pitchFamily="34" charset="0"/>
              <a:buChar char="•"/>
            </a:pPr>
            <a:r>
              <a:rPr lang="en-US" b="0" i="0" dirty="0">
                <a:solidFill>
                  <a:srgbClr val="333333"/>
                </a:solidFill>
                <a:effectLst/>
                <a:latin typeface="open-sans"/>
              </a:rPr>
              <a:t>Failing to consider all services the firm provides.</a:t>
            </a:r>
          </a:p>
          <a:p>
            <a:pPr algn="l">
              <a:buFont typeface="Arial" panose="020B0604020202020204" pitchFamily="34" charset="0"/>
              <a:buChar char="•"/>
            </a:pPr>
            <a:r>
              <a:rPr lang="en-US" b="0" i="0" dirty="0">
                <a:solidFill>
                  <a:srgbClr val="333333"/>
                </a:solidFill>
                <a:effectLst/>
                <a:latin typeface="open-sans"/>
              </a:rPr>
              <a:t>Many firms failed to expand on the risks identified, for example, we saw firms stating they often operated in high-risk jurisdictions but not setting out and assessing the applicable jurisdictions.</a:t>
            </a:r>
          </a:p>
          <a:p>
            <a:pPr algn="l">
              <a:buFont typeface="Arial" panose="020B0604020202020204" pitchFamily="34" charset="0"/>
              <a:buChar char="•"/>
            </a:pPr>
            <a:r>
              <a:rPr lang="en-US" b="0" i="0" dirty="0">
                <a:solidFill>
                  <a:srgbClr val="333333"/>
                </a:solidFill>
                <a:effectLst/>
                <a:latin typeface="open-sans"/>
              </a:rPr>
              <a:t>Many documents focused on what the firm does not do (for example, setting out that the firm does not offer trust formation services or act for PEPs), instead of focusing on the AML risks present in its day-to-day business</a:t>
            </a: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highlight>
                <a:srgbClr val="FFFF00"/>
              </a:highlight>
              <a:latin typeface="Open sans" panose="020B0606030504020204" pitchFamily="34" charset="0"/>
            </a:endParaRPr>
          </a:p>
          <a:p>
            <a:pPr algn="l"/>
            <a:endParaRPr lang="en-US" b="0" i="0" u="sng"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t>Note: new requirement proliferation financing RA reg 18A</a:t>
            </a:r>
          </a:p>
          <a:p>
            <a:pPr algn="l"/>
            <a:endParaRPr lang="en-US" b="0" i="0" u="sng" dirty="0">
              <a:solidFill>
                <a:srgbClr val="333333"/>
              </a:solidFill>
              <a:effectLst/>
              <a:latin typeface="Open sans" panose="020B0606030504020204" pitchFamily="34" charset="0"/>
            </a:endParaRPr>
          </a:p>
          <a:p>
            <a:pPr algn="l"/>
            <a:r>
              <a:rPr lang="en-US" b="0" i="0" u="sng" dirty="0">
                <a:solidFill>
                  <a:srgbClr val="333333"/>
                </a:solidFill>
                <a:effectLst/>
                <a:latin typeface="Open sans" panose="020B0606030504020204" pitchFamily="34" charset="0"/>
              </a:rPr>
              <a:t>Can we point to any helpful information here, or flag guidance will be coming? </a:t>
            </a: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SARs</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Where we conducted an inspection onsite during the reporting period we have also reviewed a sample of SARs submitted by the firm to the NCA over the past two years.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Our findings after one year have not been indicative of significant quality issues in SARs submitted by firms.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Most of the SARs we reviewed were written in a comprehensible manner. They clearly identified what the reporter thought to be the proceeds of crime and describing the legal work involved, the parties involved and the transaction.</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Room for improvement: </a:t>
            </a:r>
          </a:p>
          <a:p>
            <a:pPr marL="171450" indent="-171450" algn="l">
              <a:buFont typeface="Arial" panose="020B0604020202020204" pitchFamily="34" charset="0"/>
              <a:buChar char="•"/>
            </a:pPr>
            <a:r>
              <a:rPr lang="en-US" b="0" i="0" dirty="0">
                <a:solidFill>
                  <a:srgbClr val="333333"/>
                </a:solidFill>
                <a:effectLst/>
                <a:latin typeface="Open sans" panose="020B0606030504020204" pitchFamily="34" charset="0"/>
              </a:rPr>
              <a:t>Our most consistent finding is that firms did not include glossary codes in their SAR narratives as recommended by the NCA. The inclusion of glossary codes helps triage SARs to the correct area of law enforcement.</a:t>
            </a:r>
          </a:p>
          <a:p>
            <a:pPr marL="171450" indent="-171450" algn="l">
              <a:buFont typeface="Arial" panose="020B0604020202020204" pitchFamily="34" charset="0"/>
              <a:buChar char="•"/>
            </a:pPr>
            <a:r>
              <a:rPr lang="en-US" b="0" i="0" dirty="0">
                <a:solidFill>
                  <a:srgbClr val="333333"/>
                </a:solidFill>
                <a:effectLst/>
                <a:latin typeface="Open sans" panose="020B0606030504020204" pitchFamily="34" charset="0"/>
              </a:rPr>
              <a:t>A quarter of DAML SARs firms did not describe the criminal act that they were seeking a </a:t>
            </a:r>
            <a:r>
              <a:rPr lang="en-US" b="0" i="0" dirty="0" err="1">
                <a:solidFill>
                  <a:srgbClr val="333333"/>
                </a:solidFill>
                <a:effectLst/>
                <a:latin typeface="Open sans" panose="020B0606030504020204" pitchFamily="34" charset="0"/>
              </a:rPr>
              <a:t>defence</a:t>
            </a:r>
            <a:r>
              <a:rPr lang="en-US" b="0" i="0" dirty="0">
                <a:solidFill>
                  <a:srgbClr val="333333"/>
                </a:solidFill>
                <a:effectLst/>
                <a:latin typeface="Open sans" panose="020B0606030504020204" pitchFamily="34" charset="0"/>
              </a:rPr>
              <a:t> against. This demonstrates a lack of understanding around the purpose of DAML SARs.</a:t>
            </a:r>
          </a:p>
          <a:p>
            <a:pPr marL="171450" indent="-171450" algn="l">
              <a:buFont typeface="Arial" panose="020B0604020202020204" pitchFamily="34" charset="0"/>
              <a:buChar char="•"/>
            </a:pPr>
            <a:r>
              <a:rPr lang="en-US" b="0" i="0" dirty="0">
                <a:solidFill>
                  <a:srgbClr val="333333"/>
                </a:solidFill>
                <a:effectLst/>
                <a:latin typeface="Open sans" panose="020B0606030504020204" pitchFamily="34" charset="0"/>
              </a:rPr>
              <a:t>Firms also missed out phone number and email address details in around a quarter of submissions. This information is useful to law enforcement in investigating crime. Where available firms should include this information when submitting SARs.</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In autumn 2021 we broadcast a </a:t>
            </a:r>
            <a:r>
              <a:rPr lang="en-US" b="0" i="0" u="sng" dirty="0">
                <a:solidFill>
                  <a:srgbClr val="333333"/>
                </a:solidFill>
                <a:effectLst/>
                <a:latin typeface="Open sans" panose="020B0606030504020204" pitchFamily="34" charset="0"/>
                <a:hlinkClick r:id="rId3"/>
              </a:rPr>
              <a:t>webinar with the NCA</a:t>
            </a:r>
            <a:r>
              <a:rPr lang="en-US" b="0" i="0" dirty="0">
                <a:solidFill>
                  <a:srgbClr val="333333"/>
                </a:solidFill>
                <a:effectLst/>
                <a:latin typeface="Open sans" panose="020B0606030504020204" pitchFamily="34" charset="0"/>
              </a:rPr>
              <a:t> to help firms understand when they should report concerns to us and how to submit a good quality SAR.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50E7DF-400C-43B8-BF48-1F499866060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68226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panose="020B0606030504020204" pitchFamily="34" charset="0"/>
              </a:rPr>
              <a:t>Client and matter risk assessments:</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Flowing from FWRA, client/matter risk assessments prevent money laundering by making sure firms consider the risks posed by each, and whether firms can perform the correct level of CDD to mitigate those risks. Client and matter risk assessments are required under regulation 28(12) and 28(13).</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We had concerns about whether firms were undertaking client/matter risk assessments during the reporting period, as well as the quality of those assessments and whether they led to risk-based CDD.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Zoe is going to talk more about our findings in this area, but we found significant numbers of ineffective matter risk assessments, or files where these were not present at all.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Failure to appropriately assess a client and their matter, is not only a significant breach of the regulations that could result in action from us, but if not appropriately rated could lead to insufficient due diligence and facilitation of money laundering.</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Due to the importance of this provision, and poor compliance in this area, we are looking to do a thematic next year.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Sanctions compliance</a:t>
            </a:r>
          </a:p>
          <a:p>
            <a:pPr algn="l"/>
            <a:endParaRPr lang="en-US" b="0" i="0" dirty="0">
              <a:solidFill>
                <a:srgbClr val="333333"/>
              </a:solidFill>
              <a:effectLst/>
              <a:latin typeface="Open sans" panose="020B0606030504020204" pitchFamily="34" charset="0"/>
            </a:endParaRPr>
          </a:p>
          <a:p>
            <a:pPr algn="l"/>
            <a:r>
              <a:rPr lang="en-US" b="0" i="0" u="sng" dirty="0">
                <a:solidFill>
                  <a:srgbClr val="333333"/>
                </a:solidFill>
                <a:effectLst/>
                <a:latin typeface="Open sans" panose="020B0606030504020204" pitchFamily="34" charset="0"/>
              </a:rPr>
              <a:t>May want to cross refer to your other main stage session</a:t>
            </a:r>
          </a:p>
          <a:p>
            <a:pPr algn="l"/>
            <a:endParaRPr lang="en-US" b="0" i="0" u="sng"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The pace and complexity of the changes to the sanctions regime over the past year have presented challenges for some firms.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This is an important regime and the consequences of non-compliance are high because of the strict liability enforcement by the Office of Financial Sanctions Implementation. Firms must, therefore, make sure they are fully compliant at all times.</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For most firms this comes down to:</a:t>
            </a:r>
          </a:p>
          <a:p>
            <a:pPr algn="l">
              <a:buFont typeface="Arial" panose="020B0604020202020204" pitchFamily="34" charset="0"/>
              <a:buChar char="•"/>
            </a:pPr>
            <a:r>
              <a:rPr lang="en-US" b="0" i="0" dirty="0">
                <a:solidFill>
                  <a:srgbClr val="333333"/>
                </a:solidFill>
                <a:effectLst/>
                <a:latin typeface="open-sans"/>
              </a:rPr>
              <a:t>correctly identifying designated persons</a:t>
            </a:r>
          </a:p>
          <a:p>
            <a:pPr algn="l">
              <a:buFont typeface="Arial" panose="020B0604020202020204" pitchFamily="34" charset="0"/>
              <a:buChar char="•"/>
            </a:pPr>
            <a:r>
              <a:rPr lang="en-US" b="0" i="0" dirty="0">
                <a:solidFill>
                  <a:srgbClr val="333333"/>
                </a:solidFill>
                <a:effectLst/>
                <a:latin typeface="open-sans"/>
              </a:rPr>
              <a:t>avoiding providing them with prohibited services without proper licensing from the Office of Financial Sanctions Implementation</a:t>
            </a:r>
          </a:p>
          <a:p>
            <a:pPr algn="l">
              <a:buFont typeface="Arial" panose="020B0604020202020204" pitchFamily="34" charset="0"/>
              <a:buChar char="•"/>
            </a:pPr>
            <a:r>
              <a:rPr lang="en-US" b="0" i="0" dirty="0">
                <a:solidFill>
                  <a:srgbClr val="333333"/>
                </a:solidFill>
                <a:effectLst/>
                <a:latin typeface="open-sans"/>
              </a:rPr>
              <a:t>making sure all reporting obligations are fulfilled</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As well as setting out our expectations of firms, the guidance we will publish in the coming year will help firms to comply with these obligations</a:t>
            </a:r>
          </a:p>
          <a:p>
            <a:pPr algn="l"/>
            <a:endParaRPr lang="en-US" b="0" i="0" u="sng" dirty="0">
              <a:solidFill>
                <a:srgbClr val="333333"/>
              </a:solidFill>
              <a:effectLst/>
              <a:latin typeface="Open sans" panose="020B0606030504020204" pitchFamily="34" charset="0"/>
            </a:endParaRPr>
          </a:p>
          <a:p>
            <a:pPr algn="l"/>
            <a:r>
              <a:rPr lang="en-US" b="0" i="0" u="none" dirty="0">
                <a:solidFill>
                  <a:srgbClr val="333333"/>
                </a:solidFill>
                <a:effectLst/>
                <a:latin typeface="Open sans" panose="020B0606030504020204" pitchFamily="34" charset="0"/>
              </a:rPr>
              <a:t>We are increasing the scope of our work in the team and this will include a rolling </a:t>
            </a:r>
            <a:r>
              <a:rPr lang="en-US" b="0" i="0" u="none" dirty="0" err="1">
                <a:solidFill>
                  <a:srgbClr val="333333"/>
                </a:solidFill>
                <a:effectLst/>
                <a:latin typeface="Open sans" panose="020B0606030504020204" pitchFamily="34" charset="0"/>
              </a:rPr>
              <a:t>programme</a:t>
            </a:r>
            <a:r>
              <a:rPr lang="en-US" b="0" i="0" u="none" dirty="0">
                <a:solidFill>
                  <a:srgbClr val="333333"/>
                </a:solidFill>
                <a:effectLst/>
                <a:latin typeface="Open sans" panose="020B0606030504020204" pitchFamily="34" charset="0"/>
              </a:rPr>
              <a:t> of proactive work around compliance with the sanctions regime.</a:t>
            </a:r>
          </a:p>
          <a:p>
            <a:pPr algn="l"/>
            <a:endParaRPr lang="en-US" b="0" i="0" u="none" dirty="0">
              <a:solidFill>
                <a:srgbClr val="333333"/>
              </a:solidFill>
              <a:effectLst/>
              <a:latin typeface="Open sans" panose="020B0606030504020204" pitchFamily="34" charset="0"/>
            </a:endParaRPr>
          </a:p>
          <a:p>
            <a:pPr algn="l"/>
            <a:r>
              <a:rPr lang="en-US" b="0" i="0" u="none" dirty="0">
                <a:solidFill>
                  <a:srgbClr val="333333"/>
                </a:solidFill>
                <a:effectLst/>
                <a:latin typeface="Open sans" panose="020B0606030504020204" pitchFamily="34" charset="0"/>
              </a:rPr>
              <a:t>[we have already undertaken a screening exercise with a selection of firms with exposure to the Russian market, and then a wider thematic piece speaking with firms that undertake work in the sanctions space, such as advising on this area, trade, shipping </a:t>
            </a:r>
            <a:r>
              <a:rPr lang="en-US" b="0" i="0" u="none" dirty="0" err="1">
                <a:solidFill>
                  <a:srgbClr val="333333"/>
                </a:solidFill>
                <a:effectLst/>
                <a:latin typeface="Open sans" panose="020B0606030504020204" pitchFamily="34" charset="0"/>
              </a:rPr>
              <a:t>etc</a:t>
            </a:r>
            <a:r>
              <a:rPr lang="en-US" b="0" i="0" u="none" dirty="0">
                <a:solidFill>
                  <a:srgbClr val="333333"/>
                </a:solidFill>
                <a:effectLst/>
                <a:latin typeface="Open sans" panose="020B0606030504020204" pitchFamily="34" charset="0"/>
              </a:rPr>
              <a:t>]</a:t>
            </a:r>
          </a:p>
          <a:p>
            <a:pPr algn="l"/>
            <a:endParaRPr lang="en-US" b="0" i="0" u="none" dirty="0">
              <a:solidFill>
                <a:srgbClr val="333333"/>
              </a:solidFill>
              <a:effectLst/>
              <a:latin typeface="Open sans" panose="020B0606030504020204" pitchFamily="34" charset="0"/>
            </a:endParaRPr>
          </a:p>
          <a:p>
            <a:pPr algn="l"/>
            <a:r>
              <a:rPr lang="en-US" b="0" i="0" u="none" dirty="0">
                <a:solidFill>
                  <a:srgbClr val="333333"/>
                </a:solidFill>
                <a:effectLst/>
                <a:latin typeface="Open sans" panose="020B0606030504020204" pitchFamily="34" charset="0"/>
              </a:rPr>
              <a:t>The work we do in this area will not just be with firms in scope of the AML regulations, but cover the whole sector, and firms will need to consider the controls they have in place to prevent breaches of the regime and assisting designated persons. </a:t>
            </a:r>
          </a:p>
          <a:p>
            <a:pPr algn="l"/>
            <a:endParaRPr lang="en-US" b="0" i="0" u="none" dirty="0">
              <a:solidFill>
                <a:srgbClr val="333333"/>
              </a:solidFill>
              <a:effectLst/>
              <a:latin typeface="Open sans" panose="020B0606030504020204" pitchFamily="34" charset="0"/>
            </a:endParaRPr>
          </a:p>
          <a:p>
            <a:pPr algn="l"/>
            <a:endParaRPr lang="en-US" b="0" i="0" u="none" dirty="0">
              <a:solidFill>
                <a:srgbClr val="333333"/>
              </a:solidFill>
              <a:effectLst/>
              <a:latin typeface="Open sans" panose="020B0606030504020204" pitchFamily="34" charset="0"/>
            </a:endParaRPr>
          </a:p>
          <a:p>
            <a:pPr algn="l"/>
            <a:r>
              <a:rPr lang="en-US" b="0" i="0" u="none" dirty="0">
                <a:solidFill>
                  <a:srgbClr val="333333"/>
                </a:solidFill>
                <a:effectLst/>
                <a:latin typeface="Open sans" panose="020B0606030504020204" pitchFamily="34" charset="0"/>
              </a:rPr>
              <a:t>Source of funds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While the latest LSAG guidance provides significantly more information on this and supervisors expectations, there is still a challenge for firms around when are these checks necessary and a misunderstanding on what firms should be checking and evidencing. </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We recognize this is a difficult area and where the risk based approach is essential. We see some firms collecting documents such as bank statements, but it clear they are not reading them or asking appropriate questions where the statements show very low income and lump payments with unclear sources. </a:t>
            </a: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F30AF-DF9D-4FD4-9F68-559E4844A32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4905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panose="020B0606030504020204" pitchFamily="34" charset="0"/>
              </a:rPr>
              <a:t>During the reporting period we reviewed 1,325 files. Of these, 20% did not contain a client/matter risk assessment, as necessary under the regulations. Where firms failed to undertake client/matter risk assessments, they were referred for an investigation. There were a few exceptions, such as where EDD was being carried out. Other key findings were:</a:t>
            </a:r>
          </a:p>
          <a:p>
            <a:pPr algn="l">
              <a:buFont typeface="Arial" panose="020B0604020202020204" pitchFamily="34" charset="0"/>
              <a:buChar char="•"/>
            </a:pPr>
            <a:r>
              <a:rPr lang="en-US" b="0" i="0" dirty="0">
                <a:solidFill>
                  <a:srgbClr val="333333"/>
                </a:solidFill>
                <a:effectLst/>
                <a:latin typeface="open-sans"/>
              </a:rPr>
              <a:t>20% of client/matter risk assessments did not reflect the firm’s FWRA</a:t>
            </a:r>
          </a:p>
          <a:p>
            <a:pPr algn="l">
              <a:buFont typeface="Arial" panose="020B0604020202020204" pitchFamily="34" charset="0"/>
              <a:buChar char="•"/>
            </a:pPr>
            <a:r>
              <a:rPr lang="en-US" b="0" i="0" dirty="0">
                <a:solidFill>
                  <a:srgbClr val="333333"/>
                </a:solidFill>
                <a:effectLst/>
                <a:latin typeface="open-sans"/>
              </a:rPr>
              <a:t>30% of client/matter risk assessments did not clearly show when EDD was necessary</a:t>
            </a:r>
          </a:p>
          <a:p>
            <a:pPr algn="l">
              <a:buFont typeface="Arial" panose="020B0604020202020204" pitchFamily="34" charset="0"/>
              <a:buChar char="•"/>
            </a:pPr>
            <a:r>
              <a:rPr lang="en-US" b="0" i="0" dirty="0">
                <a:solidFill>
                  <a:srgbClr val="333333"/>
                </a:solidFill>
                <a:effectLst/>
                <a:latin typeface="open-sans"/>
              </a:rPr>
              <a:t>42% of client/matter risk assessments reviewed were ineffective</a:t>
            </a:r>
          </a:p>
          <a:p>
            <a:pPr algn="l"/>
            <a:r>
              <a:rPr lang="en-US" b="0" i="0" dirty="0">
                <a:solidFill>
                  <a:srgbClr val="333333"/>
                </a:solidFill>
                <a:effectLst/>
                <a:latin typeface="Open sans" panose="020B0606030504020204" pitchFamily="34" charset="0"/>
              </a:rPr>
              <a:t>Again, this is an area where improvement is needed and we provide insight below that should help firms to take the necessary steps.</a:t>
            </a:r>
          </a:p>
          <a:p>
            <a:pPr algn="l"/>
            <a:r>
              <a:rPr lang="en-US" b="1" dirty="0">
                <a:solidFill>
                  <a:srgbClr val="333333"/>
                </a:solidFill>
                <a:effectLst/>
              </a:rPr>
              <a:t>Poor practice</a:t>
            </a:r>
          </a:p>
          <a:p>
            <a:pPr algn="l"/>
            <a:r>
              <a:rPr lang="en-US" b="0" i="0" dirty="0">
                <a:solidFill>
                  <a:srgbClr val="333333"/>
                </a:solidFill>
                <a:effectLst/>
                <a:latin typeface="Open sans" panose="020B0606030504020204" pitchFamily="34" charset="0"/>
              </a:rPr>
              <a:t>In some cases, firms had a template matter risk assessment form, but this was not being completed correctly, or even used at all.</a:t>
            </a:r>
          </a:p>
          <a:p>
            <a:pPr algn="l"/>
            <a:r>
              <a:rPr lang="en-US" b="0" i="0" dirty="0">
                <a:solidFill>
                  <a:srgbClr val="333333"/>
                </a:solidFill>
                <a:effectLst/>
                <a:latin typeface="Open sans" panose="020B0606030504020204" pitchFamily="34" charset="0"/>
              </a:rPr>
              <a:t>Many of the forms we saw were very basic and tick box in nature, where fee earners only had to mark whether a file was high risk, medium risk, or low risk. Often, these forms did not feature any commentary or justification where the fee earner could input how they had arrived at the risk level.</a:t>
            </a:r>
          </a:p>
          <a:p>
            <a:pPr algn="l"/>
            <a:r>
              <a:rPr lang="en-US" b="0" i="0" dirty="0">
                <a:solidFill>
                  <a:srgbClr val="333333"/>
                </a:solidFill>
                <a:effectLst/>
                <a:latin typeface="Open sans" panose="020B0606030504020204" pitchFamily="34" charset="0"/>
              </a:rPr>
              <a:t>Similarly, many forms we looked at failed to set out high-risk factors, which fee earners need to consider when assessing the level of risk with the client or matter. These forms also failed to notify the fee earner when EDD was required. This is concerning, as matters subject to EDD are typically the highest risk.</a:t>
            </a:r>
          </a:p>
          <a:p>
            <a:pPr algn="l"/>
            <a:r>
              <a:rPr lang="en-US" b="0" i="0" dirty="0">
                <a:solidFill>
                  <a:srgbClr val="333333"/>
                </a:solidFill>
                <a:effectLst/>
                <a:latin typeface="Open sans" panose="020B0606030504020204" pitchFamily="34" charset="0"/>
              </a:rPr>
              <a:t>Many matter risk assessment forms we looked at did not reflect their FWRA. For example, one firm considered all cash purchases in property matters to be considered high risk in the FWRA. When we reviewed the matter risk assessment, this was assessed to be low risk by the fee earner.</a:t>
            </a:r>
          </a:p>
          <a:p>
            <a:pPr algn="l"/>
            <a:r>
              <a:rPr lang="en-US" b="0" i="0" dirty="0">
                <a:solidFill>
                  <a:srgbClr val="333333"/>
                </a:solidFill>
                <a:effectLst/>
                <a:latin typeface="Open sans" panose="020B0606030504020204" pitchFamily="34" charset="0"/>
              </a:rPr>
              <a:t>We also reviewed a number of risk assessment forms which assessed the wider risk to the business as a whole. For example, reputational risk and whether the client had the ability to pay fees, as opposed to the AML risk. These forms would not constitute a client or matter risk assessment as needed under the regulations.</a:t>
            </a:r>
          </a:p>
          <a:p>
            <a:pPr algn="l"/>
            <a:r>
              <a:rPr lang="en-US" b="1" dirty="0">
                <a:solidFill>
                  <a:srgbClr val="333333"/>
                </a:solidFill>
                <a:effectLst/>
              </a:rPr>
              <a:t>Good practice - best examples</a:t>
            </a:r>
          </a:p>
          <a:p>
            <a:pPr algn="l"/>
            <a:r>
              <a:rPr lang="en-US" b="0" i="0" dirty="0">
                <a:solidFill>
                  <a:srgbClr val="333333"/>
                </a:solidFill>
                <a:effectLst/>
                <a:latin typeface="Open sans" panose="020B0606030504020204" pitchFamily="34" charset="0"/>
              </a:rPr>
              <a:t>Some of the best examples we saw were where the matter risk assessment form set out factors which fee earners must consider when making an assessment of client or matter risk.</a:t>
            </a:r>
          </a:p>
          <a:p>
            <a:pPr algn="l"/>
            <a:r>
              <a:rPr lang="en-US" b="0" i="0" dirty="0">
                <a:solidFill>
                  <a:srgbClr val="333333"/>
                </a:solidFill>
                <a:effectLst/>
                <a:latin typeface="Open sans" panose="020B0606030504020204" pitchFamily="34" charset="0"/>
              </a:rPr>
              <a:t>We also saw some good examples where firms used different matter risk assessment templates, depending on the type of work being carried out. For example, whether the matter was transactional or non-transactional. These templates contained guidance for fee earners around the various risks that could be present.</a:t>
            </a:r>
          </a:p>
          <a:p>
            <a:pPr algn="l"/>
            <a:r>
              <a:rPr lang="en-US" b="0" i="0" dirty="0">
                <a:solidFill>
                  <a:srgbClr val="333333"/>
                </a:solidFill>
                <a:effectLst/>
                <a:latin typeface="Open sans" panose="020B0606030504020204" pitchFamily="34" charset="0"/>
              </a:rPr>
              <a:t>One firm adopted a client or matter risk assessment form that set out various risk factors which must be considered by fee earners. Each of these factors provided a risk weighting. Where a certain risk threshold was met the fee earners had to gain approval from the MLCO to proceed with the matter.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32B2B-D9D9-45F8-AF67-5812B995D5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42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In 2021/22 there were 252 money laundering-related reports with 393 reasons attached. Often, reports have more than one suspected breach that need investigating and these can change during the life of an investigation as we get more information.</a:t>
            </a:r>
          </a:p>
          <a:p>
            <a:endParaRPr lang="en-US" b="0" i="0" dirty="0">
              <a:solidFill>
                <a:srgbClr val="333333"/>
              </a:solidFill>
              <a:effectLst/>
              <a:latin typeface="Open sans" panose="020B0606030504020204" pitchFamily="34" charset="0"/>
            </a:endParaRPr>
          </a:p>
          <a:p>
            <a:r>
              <a:rPr lang="en-US" dirty="0">
                <a:effectLst/>
                <a:latin typeface="Open sans" panose="020B0606030504020204" pitchFamily="34" charset="0"/>
              </a:rPr>
              <a:t>Specific matter reason:</a:t>
            </a:r>
          </a:p>
          <a:p>
            <a:pPr algn="l" fontAlgn="t"/>
            <a:r>
              <a:rPr lang="en-US" dirty="0">
                <a:effectLst/>
                <a:latin typeface="Open sans" panose="020B0606030504020204" pitchFamily="34" charset="0"/>
              </a:rPr>
              <a:t>Failure to carry out/complete initial CDD-49</a:t>
            </a:r>
          </a:p>
          <a:p>
            <a:pPr algn="l" fontAlgn="t"/>
            <a:r>
              <a:rPr lang="en-US" dirty="0">
                <a:effectLst/>
                <a:latin typeface="Open sans" panose="020B0606030504020204" pitchFamily="34" charset="0"/>
              </a:rPr>
              <a:t>Failure to carry out a money laundering risk assessment-40</a:t>
            </a:r>
          </a:p>
          <a:p>
            <a:pPr algn="l" fontAlgn="t"/>
            <a:r>
              <a:rPr lang="en-US" dirty="0">
                <a:effectLst/>
                <a:latin typeface="Open sans" panose="020B0606030504020204" pitchFamily="34" charset="0"/>
              </a:rPr>
              <a:t>Failure to carry out a source of funds check-39</a:t>
            </a:r>
          </a:p>
          <a:p>
            <a:pPr algn="l" fontAlgn="t"/>
            <a:r>
              <a:rPr lang="en-US" dirty="0">
                <a:effectLst/>
                <a:latin typeface="Open sans" panose="020B0606030504020204" pitchFamily="34" charset="0"/>
              </a:rPr>
              <a:t>Failure to identify client-28</a:t>
            </a:r>
          </a:p>
          <a:p>
            <a:pPr algn="l" fontAlgn="t"/>
            <a:r>
              <a:rPr lang="en-US" dirty="0">
                <a:effectLst/>
                <a:latin typeface="Open sans" panose="020B0606030504020204" pitchFamily="34" charset="0"/>
              </a:rPr>
              <a:t>Failure to have proper AML procedures-26</a:t>
            </a:r>
          </a:p>
          <a:p>
            <a:pPr algn="l" fontAlgn="t"/>
            <a:endParaRPr lang="en-US" dirty="0">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In total, there were 51 enforcement outcomes in relation to money laundering.</a:t>
            </a:r>
          </a:p>
          <a:p>
            <a:pPr algn="l"/>
            <a:r>
              <a:rPr lang="en-US" b="0" i="0" dirty="0">
                <a:solidFill>
                  <a:srgbClr val="333333"/>
                </a:solidFill>
                <a:effectLst/>
                <a:latin typeface="Open sans" panose="020B0606030504020204" pitchFamily="34" charset="0"/>
              </a:rPr>
              <a:t>In around half of the cases the most common area for breaches related to firms failing to respond to us and failing to provide declarations about AML compliance. These amounted to 26 fines where firms failed to declare to us whether they had a compliant firm-wide risk assessment in place.</a:t>
            </a:r>
          </a:p>
          <a:p>
            <a:pPr algn="l"/>
            <a:r>
              <a:rPr lang="en-US" b="0" i="0" dirty="0">
                <a:solidFill>
                  <a:srgbClr val="333333"/>
                </a:solidFill>
                <a:effectLst/>
                <a:latin typeface="Open sans" panose="020B0606030504020204" pitchFamily="34" charset="0"/>
              </a:rPr>
              <a:t>Of the remaining outcomes the majority related to the buying and selling of property and poor customer due diligence (CDD). These concerned inadequate identification and verification of clients (both individual and corporate) and source of funds checks.</a:t>
            </a:r>
          </a:p>
          <a:p>
            <a:pPr algn="l"/>
            <a:r>
              <a:rPr lang="en-US" b="0" i="0" dirty="0">
                <a:solidFill>
                  <a:srgbClr val="333333"/>
                </a:solidFill>
                <a:effectLst/>
                <a:latin typeface="Open sans" panose="020B0606030504020204" pitchFamily="34" charset="0"/>
              </a:rPr>
              <a:t>Understanding the source of funds to be used in a transaction is a fundamental part of the risk-based approach. If you are clear around the legitimacy of the source of funds, the risk of money laundering is greatly reduced. While we have seen a slight improvement, firms need to do more in this </a:t>
            </a:r>
            <a:r>
              <a:rPr lang="en-US" b="0" i="0" dirty="0" err="1">
                <a:solidFill>
                  <a:srgbClr val="333333"/>
                </a:solidFill>
                <a:effectLst/>
                <a:latin typeface="Open sans" panose="020B0606030504020204" pitchFamily="34" charset="0"/>
              </a:rPr>
              <a:t>area.Other</a:t>
            </a:r>
            <a:r>
              <a:rPr lang="en-US" b="0" i="0" dirty="0">
                <a:solidFill>
                  <a:srgbClr val="333333"/>
                </a:solidFill>
                <a:effectLst/>
                <a:latin typeface="Open sans" panose="020B0606030504020204" pitchFamily="34" charset="0"/>
              </a:rPr>
              <a:t> issues we identified were:</a:t>
            </a:r>
          </a:p>
          <a:p>
            <a:pPr algn="l">
              <a:buFont typeface="Arial" panose="020B0604020202020204" pitchFamily="34" charset="0"/>
              <a:buChar char="•"/>
            </a:pPr>
            <a:r>
              <a:rPr lang="en-US" b="0" i="0" dirty="0">
                <a:solidFill>
                  <a:srgbClr val="333333"/>
                </a:solidFill>
                <a:effectLst/>
                <a:latin typeface="open-sans"/>
              </a:rPr>
              <a:t>Failures to apply enhanced customer due diligence (EDD).</a:t>
            </a:r>
          </a:p>
          <a:p>
            <a:pPr algn="l">
              <a:buFont typeface="Arial" panose="020B0604020202020204" pitchFamily="34" charset="0"/>
              <a:buChar char="•"/>
            </a:pPr>
            <a:r>
              <a:rPr lang="en-US" b="0" i="0" dirty="0">
                <a:solidFill>
                  <a:srgbClr val="333333"/>
                </a:solidFill>
                <a:effectLst/>
                <a:latin typeface="open-sans"/>
              </a:rPr>
              <a:t>Failure to have a firm-wide risk assessments (FWRA) or having a FWRA that was inadequate.</a:t>
            </a:r>
          </a:p>
          <a:p>
            <a:pPr algn="l">
              <a:buFont typeface="Arial" panose="020B0604020202020204" pitchFamily="34" charset="0"/>
              <a:buChar char="•"/>
            </a:pPr>
            <a:r>
              <a:rPr lang="en-US" b="0" i="0" dirty="0">
                <a:solidFill>
                  <a:srgbClr val="333333"/>
                </a:solidFill>
                <a:effectLst/>
                <a:latin typeface="open-sans"/>
              </a:rPr>
              <a:t>Poor policies, controls and procedures.</a:t>
            </a:r>
          </a:p>
          <a:p>
            <a:pPr algn="l">
              <a:buFont typeface="Arial" panose="020B0604020202020204" pitchFamily="34" charset="0"/>
              <a:buChar char="•"/>
            </a:pPr>
            <a:r>
              <a:rPr lang="en-US" b="0" i="0" dirty="0">
                <a:solidFill>
                  <a:srgbClr val="333333"/>
                </a:solidFill>
                <a:effectLst/>
                <a:latin typeface="open-sans"/>
              </a:rPr>
              <a:t>Failure to notify us of the appointments of money laundering reporting and compliance officers or seeking approval as a manager (BOOM).</a:t>
            </a:r>
          </a:p>
          <a:p>
            <a:pPr algn="l">
              <a:buFont typeface="Arial" panose="020B0604020202020204" pitchFamily="34" charset="0"/>
              <a:buChar char="•"/>
            </a:pPr>
            <a:r>
              <a:rPr lang="en-US" b="0" i="0" dirty="0">
                <a:solidFill>
                  <a:srgbClr val="333333"/>
                </a:solidFill>
                <a:effectLst/>
                <a:latin typeface="open-sans"/>
              </a:rPr>
              <a:t>Failing to have sufficient regard for issued warning notices and red flag indicators (</a:t>
            </a:r>
            <a:r>
              <a:rPr lang="en-US" b="0" i="0" u="sng" dirty="0">
                <a:solidFill>
                  <a:srgbClr val="333333"/>
                </a:solidFill>
                <a:effectLst/>
                <a:latin typeface="open-sans"/>
                <a:hlinkClick r:id="rId3"/>
              </a:rPr>
              <a:t>as highlighted in a FATF report</a:t>
            </a:r>
            <a:r>
              <a:rPr lang="en-US" b="0" i="0" dirty="0">
                <a:solidFill>
                  <a:srgbClr val="333333"/>
                </a:solidFill>
                <a:effectLst/>
                <a:latin typeface="open-sans"/>
              </a:rPr>
              <a:t>) in transactions.</a:t>
            </a:r>
          </a:p>
          <a:p>
            <a:pPr algn="l"/>
            <a:r>
              <a:rPr lang="en-US" b="0" i="0" dirty="0">
                <a:solidFill>
                  <a:srgbClr val="333333"/>
                </a:solidFill>
                <a:effectLst/>
                <a:latin typeface="Open sans" panose="020B0606030504020204" pitchFamily="34" charset="0"/>
              </a:rPr>
              <a:t>We have identified three key themes that we believe contributed to these breaches:</a:t>
            </a:r>
          </a:p>
          <a:p>
            <a:pPr algn="l">
              <a:buFont typeface="Arial" panose="020B0604020202020204" pitchFamily="34" charset="0"/>
              <a:buChar char="•"/>
            </a:pPr>
            <a:r>
              <a:rPr lang="en-US" b="0" i="0" dirty="0">
                <a:solidFill>
                  <a:srgbClr val="333333"/>
                </a:solidFill>
                <a:effectLst/>
                <a:latin typeface="open-sans"/>
              </a:rPr>
              <a:t>Lack of understanding of the importance of our role as a professional body supervisor and complying with data requests from us.</a:t>
            </a:r>
          </a:p>
          <a:p>
            <a:pPr algn="l">
              <a:buFont typeface="Arial" panose="020B0604020202020204" pitchFamily="34" charset="0"/>
              <a:buChar char="•"/>
            </a:pPr>
            <a:r>
              <a:rPr lang="en-US" b="0" i="0" dirty="0">
                <a:solidFill>
                  <a:srgbClr val="333333"/>
                </a:solidFill>
                <a:effectLst/>
                <a:latin typeface="open-sans"/>
              </a:rPr>
              <a:t>Inadequate supervision or training of fee earners on firms’ policies, controls and procedures.</a:t>
            </a:r>
          </a:p>
          <a:p>
            <a:pPr algn="l">
              <a:buFont typeface="Arial" panose="020B0604020202020204" pitchFamily="34" charset="0"/>
              <a:buChar char="•"/>
            </a:pPr>
            <a:r>
              <a:rPr lang="en-US" b="0" i="0" dirty="0">
                <a:solidFill>
                  <a:srgbClr val="333333"/>
                </a:solidFill>
                <a:effectLst/>
                <a:latin typeface="open-sans"/>
              </a:rPr>
              <a:t>Having poor policies, controls and procedures, such as poor processes which allow the receipt of funds from clients when no checks had been carried out. We expect to see an increase in the number of sanctions for such failings. This is on top of the historic common themes of failings relating to adequacy of CDD measures on individual transactions</a:t>
            </a:r>
          </a:p>
          <a:p>
            <a:pPr algn="l">
              <a:buFont typeface="Arial" panose="020B0604020202020204" pitchFamily="34" charset="0"/>
              <a:buChar char="•"/>
            </a:pPr>
            <a:endParaRPr lang="en-US" b="1" i="0" dirty="0">
              <a:solidFill>
                <a:srgbClr val="333333"/>
              </a:solidFill>
              <a:effectLst/>
              <a:latin typeface="open-sans"/>
            </a:endParaRPr>
          </a:p>
          <a:p>
            <a:pPr algn="l">
              <a:buFont typeface="Arial" panose="020B0604020202020204" pitchFamily="34" charset="0"/>
              <a:buNone/>
            </a:pPr>
            <a:r>
              <a:rPr lang="en-US" b="1" i="0" dirty="0">
                <a:solidFill>
                  <a:srgbClr val="333333"/>
                </a:solidFill>
                <a:effectLst/>
                <a:latin typeface="open-sans"/>
              </a:rPr>
              <a:t>DRAW OUT CASE STUDIES </a:t>
            </a:r>
          </a:p>
          <a:p>
            <a:pPr algn="l" fontAlgn="t"/>
            <a:endParaRPr lang="en-US" dirty="0">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32B2B-D9D9-45F8-AF67-5812B995D5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617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In 2021/22 there were 252 money laundering-related reports with 393 reasons attached. Often, reports have more than one suspected breach that need investigating and these can change during the life of an investigation as we get more information.</a:t>
            </a:r>
          </a:p>
          <a:p>
            <a:endParaRPr lang="en-US" b="0" i="0" dirty="0">
              <a:solidFill>
                <a:srgbClr val="333333"/>
              </a:solidFill>
              <a:effectLst/>
              <a:latin typeface="Open sans" panose="020B0606030504020204" pitchFamily="34" charset="0"/>
            </a:endParaRPr>
          </a:p>
          <a:p>
            <a:r>
              <a:rPr lang="en-US" dirty="0">
                <a:effectLst/>
                <a:latin typeface="Open sans" panose="020B0606030504020204" pitchFamily="34" charset="0"/>
              </a:rPr>
              <a:t>Specific matter reason:</a:t>
            </a:r>
          </a:p>
          <a:p>
            <a:pPr algn="l" fontAlgn="t"/>
            <a:r>
              <a:rPr lang="en-US" dirty="0">
                <a:effectLst/>
                <a:latin typeface="Open sans" panose="020B0606030504020204" pitchFamily="34" charset="0"/>
              </a:rPr>
              <a:t>Failure to carry out/complete initial CDD-49</a:t>
            </a:r>
          </a:p>
          <a:p>
            <a:pPr algn="l" fontAlgn="t"/>
            <a:r>
              <a:rPr lang="en-US" dirty="0">
                <a:effectLst/>
                <a:latin typeface="Open sans" panose="020B0606030504020204" pitchFamily="34" charset="0"/>
              </a:rPr>
              <a:t>Failure to carry out a money laundering risk assessment-40</a:t>
            </a:r>
          </a:p>
          <a:p>
            <a:pPr algn="l" fontAlgn="t"/>
            <a:r>
              <a:rPr lang="en-US" dirty="0">
                <a:effectLst/>
                <a:latin typeface="Open sans" panose="020B0606030504020204" pitchFamily="34" charset="0"/>
              </a:rPr>
              <a:t>Failure to carry out a source of funds check-39</a:t>
            </a:r>
          </a:p>
          <a:p>
            <a:pPr algn="l" fontAlgn="t"/>
            <a:r>
              <a:rPr lang="en-US" dirty="0">
                <a:effectLst/>
                <a:latin typeface="Open sans" panose="020B0606030504020204" pitchFamily="34" charset="0"/>
              </a:rPr>
              <a:t>Failure to identify client-28</a:t>
            </a:r>
          </a:p>
          <a:p>
            <a:pPr algn="l" fontAlgn="t"/>
            <a:r>
              <a:rPr lang="en-US" dirty="0">
                <a:effectLst/>
                <a:latin typeface="Open sans" panose="020B0606030504020204" pitchFamily="34" charset="0"/>
              </a:rPr>
              <a:t>Failure to have proper AML procedures-26</a:t>
            </a:r>
          </a:p>
          <a:p>
            <a:pPr algn="l" fontAlgn="t"/>
            <a:endParaRPr lang="en-US" dirty="0">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In total, there were 51 enforcement outcomes in relation to money laundering.</a:t>
            </a:r>
          </a:p>
          <a:p>
            <a:pPr algn="l"/>
            <a:r>
              <a:rPr lang="en-US" b="0" i="0" dirty="0">
                <a:solidFill>
                  <a:srgbClr val="333333"/>
                </a:solidFill>
                <a:effectLst/>
                <a:latin typeface="Open sans" panose="020B0606030504020204" pitchFamily="34" charset="0"/>
              </a:rPr>
              <a:t>In around half of the cases the most common area for breaches related to firms failing to respond to us and failing to provide declarations about AML compliance. These amounted to 26 fines where firms failed to declare to us whether they had a compliant firm-wide risk assessment in place.</a:t>
            </a:r>
          </a:p>
          <a:p>
            <a:pPr algn="l"/>
            <a:r>
              <a:rPr lang="en-US" b="0" i="0" dirty="0">
                <a:solidFill>
                  <a:srgbClr val="333333"/>
                </a:solidFill>
                <a:effectLst/>
                <a:latin typeface="Open sans" panose="020B0606030504020204" pitchFamily="34" charset="0"/>
              </a:rPr>
              <a:t>Of the remaining outcomes the majority related to the buying and selling of property and poor customer due diligence (CDD). These concerned inadequate identification and verification of clients (both individual and corporate) and source of funds checks.</a:t>
            </a:r>
          </a:p>
          <a:p>
            <a:pPr algn="l"/>
            <a:r>
              <a:rPr lang="en-US" b="0" i="0" dirty="0">
                <a:solidFill>
                  <a:srgbClr val="333333"/>
                </a:solidFill>
                <a:effectLst/>
                <a:latin typeface="Open sans" panose="020B0606030504020204" pitchFamily="34" charset="0"/>
              </a:rPr>
              <a:t>Understanding the source of funds to be used in a transaction is a fundamental part of the risk-based approach. If you are clear around the legitimacy of the source of funds, the risk of money laundering is greatly reduced. While we have seen a slight improvement, firms need to do more in this </a:t>
            </a:r>
            <a:r>
              <a:rPr lang="en-US" b="0" i="0" dirty="0" err="1">
                <a:solidFill>
                  <a:srgbClr val="333333"/>
                </a:solidFill>
                <a:effectLst/>
                <a:latin typeface="Open sans" panose="020B0606030504020204" pitchFamily="34" charset="0"/>
              </a:rPr>
              <a:t>area.Other</a:t>
            </a:r>
            <a:r>
              <a:rPr lang="en-US" b="0" i="0" dirty="0">
                <a:solidFill>
                  <a:srgbClr val="333333"/>
                </a:solidFill>
                <a:effectLst/>
                <a:latin typeface="Open sans" panose="020B0606030504020204" pitchFamily="34" charset="0"/>
              </a:rPr>
              <a:t> issues we identified were:</a:t>
            </a:r>
          </a:p>
          <a:p>
            <a:pPr algn="l">
              <a:buFont typeface="Arial" panose="020B0604020202020204" pitchFamily="34" charset="0"/>
              <a:buChar char="•"/>
            </a:pPr>
            <a:r>
              <a:rPr lang="en-US" b="0" i="0" dirty="0">
                <a:solidFill>
                  <a:srgbClr val="333333"/>
                </a:solidFill>
                <a:effectLst/>
                <a:latin typeface="open-sans"/>
              </a:rPr>
              <a:t>Failures to apply enhanced customer due diligence (EDD).</a:t>
            </a:r>
          </a:p>
          <a:p>
            <a:pPr algn="l">
              <a:buFont typeface="Arial" panose="020B0604020202020204" pitchFamily="34" charset="0"/>
              <a:buChar char="•"/>
            </a:pPr>
            <a:r>
              <a:rPr lang="en-US" b="0" i="0" dirty="0">
                <a:solidFill>
                  <a:srgbClr val="333333"/>
                </a:solidFill>
                <a:effectLst/>
                <a:latin typeface="open-sans"/>
              </a:rPr>
              <a:t>Failure to have a firm-wide risk assessments (FWRA) or having a FWRA that was inadequate.</a:t>
            </a:r>
          </a:p>
          <a:p>
            <a:pPr algn="l">
              <a:buFont typeface="Arial" panose="020B0604020202020204" pitchFamily="34" charset="0"/>
              <a:buChar char="•"/>
            </a:pPr>
            <a:r>
              <a:rPr lang="en-US" b="0" i="0" dirty="0">
                <a:solidFill>
                  <a:srgbClr val="333333"/>
                </a:solidFill>
                <a:effectLst/>
                <a:latin typeface="open-sans"/>
              </a:rPr>
              <a:t>Poor policies, controls and procedures.</a:t>
            </a:r>
          </a:p>
          <a:p>
            <a:pPr algn="l">
              <a:buFont typeface="Arial" panose="020B0604020202020204" pitchFamily="34" charset="0"/>
              <a:buChar char="•"/>
            </a:pPr>
            <a:r>
              <a:rPr lang="en-US" b="0" i="0" dirty="0">
                <a:solidFill>
                  <a:srgbClr val="333333"/>
                </a:solidFill>
                <a:effectLst/>
                <a:latin typeface="open-sans"/>
              </a:rPr>
              <a:t>Failure to notify us of the appointments of money laundering reporting and compliance officers or seeking approval as a manager (BOOM).</a:t>
            </a:r>
          </a:p>
          <a:p>
            <a:pPr algn="l">
              <a:buFont typeface="Arial" panose="020B0604020202020204" pitchFamily="34" charset="0"/>
              <a:buChar char="•"/>
            </a:pPr>
            <a:r>
              <a:rPr lang="en-US" b="0" i="0" dirty="0">
                <a:solidFill>
                  <a:srgbClr val="333333"/>
                </a:solidFill>
                <a:effectLst/>
                <a:latin typeface="open-sans"/>
              </a:rPr>
              <a:t>Failing to have sufficient regard for issued warning notices and red flag indicators (</a:t>
            </a:r>
            <a:r>
              <a:rPr lang="en-US" b="0" i="0" u="sng" dirty="0">
                <a:solidFill>
                  <a:srgbClr val="333333"/>
                </a:solidFill>
                <a:effectLst/>
                <a:latin typeface="open-sans"/>
                <a:hlinkClick r:id="rId3"/>
              </a:rPr>
              <a:t>as highlighted in a FATF report</a:t>
            </a:r>
            <a:r>
              <a:rPr lang="en-US" b="0" i="0" dirty="0">
                <a:solidFill>
                  <a:srgbClr val="333333"/>
                </a:solidFill>
                <a:effectLst/>
                <a:latin typeface="open-sans"/>
              </a:rPr>
              <a:t>) in transactions.</a:t>
            </a:r>
          </a:p>
          <a:p>
            <a:pPr algn="l"/>
            <a:r>
              <a:rPr lang="en-US" b="0" i="0" dirty="0">
                <a:solidFill>
                  <a:srgbClr val="333333"/>
                </a:solidFill>
                <a:effectLst/>
                <a:latin typeface="Open sans" panose="020B0606030504020204" pitchFamily="34" charset="0"/>
              </a:rPr>
              <a:t>We have identified three key themes that we believe contributed to these breaches:</a:t>
            </a:r>
          </a:p>
          <a:p>
            <a:pPr algn="l">
              <a:buFont typeface="Arial" panose="020B0604020202020204" pitchFamily="34" charset="0"/>
              <a:buChar char="•"/>
            </a:pPr>
            <a:r>
              <a:rPr lang="en-US" b="0" i="0" dirty="0">
                <a:solidFill>
                  <a:srgbClr val="333333"/>
                </a:solidFill>
                <a:effectLst/>
                <a:latin typeface="open-sans"/>
              </a:rPr>
              <a:t>Lack of understanding of the importance of our role as a professional body supervisor and complying with data requests from us.</a:t>
            </a:r>
          </a:p>
          <a:p>
            <a:pPr algn="l">
              <a:buFont typeface="Arial" panose="020B0604020202020204" pitchFamily="34" charset="0"/>
              <a:buChar char="•"/>
            </a:pPr>
            <a:r>
              <a:rPr lang="en-US" b="0" i="0" dirty="0">
                <a:solidFill>
                  <a:srgbClr val="333333"/>
                </a:solidFill>
                <a:effectLst/>
                <a:latin typeface="open-sans"/>
              </a:rPr>
              <a:t>Inadequate supervision or training of fee earners on firms’ policies, controls and procedures.</a:t>
            </a:r>
          </a:p>
          <a:p>
            <a:pPr algn="l">
              <a:buFont typeface="Arial" panose="020B0604020202020204" pitchFamily="34" charset="0"/>
              <a:buChar char="•"/>
            </a:pPr>
            <a:r>
              <a:rPr lang="en-US" b="0" i="0" dirty="0">
                <a:solidFill>
                  <a:srgbClr val="333333"/>
                </a:solidFill>
                <a:effectLst/>
                <a:latin typeface="open-sans"/>
              </a:rPr>
              <a:t>Having poor policies, controls and procedures, such as poor processes which allow the receipt of funds from clients when no checks had been carried out. We expect to see an increase in the number of sanctions for such failings. This is on top of the historic common themes of failings relating to adequacy of CDD measures on individual transactions</a:t>
            </a:r>
          </a:p>
          <a:p>
            <a:pPr algn="l">
              <a:buFont typeface="Arial" panose="020B0604020202020204" pitchFamily="34" charset="0"/>
              <a:buChar char="•"/>
            </a:pPr>
            <a:endParaRPr lang="en-US" b="1" i="0" dirty="0">
              <a:solidFill>
                <a:srgbClr val="333333"/>
              </a:solidFill>
              <a:effectLst/>
              <a:latin typeface="open-sans"/>
            </a:endParaRPr>
          </a:p>
          <a:p>
            <a:pPr algn="l">
              <a:buFont typeface="Arial" panose="020B0604020202020204" pitchFamily="34" charset="0"/>
              <a:buNone/>
            </a:pPr>
            <a:r>
              <a:rPr lang="en-US" b="1" i="0" dirty="0">
                <a:solidFill>
                  <a:srgbClr val="333333"/>
                </a:solidFill>
                <a:effectLst/>
                <a:latin typeface="open-sans"/>
              </a:rPr>
              <a:t>DRAW OUT CASE STUDIES </a:t>
            </a:r>
          </a:p>
          <a:p>
            <a:pPr algn="l" fontAlgn="t"/>
            <a:endParaRPr lang="en-US" dirty="0">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32B2B-D9D9-45F8-AF67-5812B995D5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35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a:t>As part of our annual report, we have included several case studies to show real life examples of proactive inspection outcomes and enforcement action. </a:t>
            </a:r>
          </a:p>
          <a:p>
            <a:endParaRPr lang="en-GB" dirty="0"/>
          </a:p>
          <a:p>
            <a:r>
              <a:rPr lang="en-GB" dirty="0"/>
              <a:t>I wish to draw out two and the key learnings, that I hope will be of practical use:</a:t>
            </a:r>
          </a:p>
          <a:p>
            <a:endParaRPr lang="en-GB" dirty="0"/>
          </a:p>
          <a:p>
            <a:pPr algn="l"/>
            <a:r>
              <a:rPr lang="en-US" b="1" dirty="0">
                <a:solidFill>
                  <a:srgbClr val="333333"/>
                </a:solidFill>
                <a:effectLst/>
              </a:rPr>
              <a:t>3. Inadequate identity and CDD checks carried out</a:t>
            </a:r>
          </a:p>
          <a:p>
            <a:pPr algn="l"/>
            <a:r>
              <a:rPr lang="en-US" b="0" i="0" dirty="0">
                <a:solidFill>
                  <a:srgbClr val="333333"/>
                </a:solidFill>
                <a:effectLst/>
                <a:latin typeface="Open sans" panose="020B0606030504020204" pitchFamily="34" charset="0"/>
              </a:rPr>
              <a:t>A firm was acting in the sale of a residential property. The person instructing the firm said they were the genuine owner of the property. The firm never met the client in person and relied on copies of identity documents certified by a third party.</a:t>
            </a:r>
          </a:p>
          <a:p>
            <a:pPr algn="l"/>
            <a:r>
              <a:rPr lang="en-US" b="0" i="0" dirty="0">
                <a:solidFill>
                  <a:srgbClr val="333333"/>
                </a:solidFill>
                <a:effectLst/>
                <a:latin typeface="Open sans" panose="020B0606030504020204" pitchFamily="34" charset="0"/>
              </a:rPr>
              <a:t>The firm obtained ID documents from the 'client'. The ID documents were certified as being true copies of the original documents, not that there was a likeness to the client. This meant the identity of the client had not been verified. The property was sold and, shortly after, the police contacted the firm to say it was investigating suspicions that the sale was fraudulent.</a:t>
            </a:r>
          </a:p>
          <a:p>
            <a:pPr algn="l"/>
            <a:r>
              <a:rPr lang="en-US" b="0" i="0" dirty="0">
                <a:solidFill>
                  <a:srgbClr val="333333"/>
                </a:solidFill>
                <a:effectLst/>
                <a:latin typeface="Open sans" panose="020B0606030504020204" pitchFamily="34" charset="0"/>
              </a:rPr>
              <a:t>The firm admitted it had failed to carry out proper CDD We resolved the matter through a regulatory settlement agreement, where firm received a rebuke.</a:t>
            </a:r>
          </a:p>
          <a:p>
            <a:endParaRPr lang="en-GB" dirty="0"/>
          </a:p>
          <a:p>
            <a:endParaRPr lang="en-GB" dirty="0"/>
          </a:p>
          <a:p>
            <a:endParaRPr lang="en-GB" dirty="0"/>
          </a:p>
          <a:p>
            <a:endParaRPr lang="en-GB" dirty="0"/>
          </a:p>
          <a:p>
            <a:endParaRPr lang="en-GB" dirty="0"/>
          </a:p>
          <a:p>
            <a:pPr algn="l"/>
            <a:r>
              <a:rPr lang="en-US" b="1" dirty="0">
                <a:solidFill>
                  <a:srgbClr val="333333"/>
                </a:solidFill>
                <a:effectLst/>
              </a:rPr>
              <a:t>2. Desk based review - referred for lack of client/matter risk assessments</a:t>
            </a:r>
          </a:p>
          <a:p>
            <a:pPr algn="l"/>
            <a:r>
              <a:rPr lang="en-US" b="0" i="0" dirty="0">
                <a:solidFill>
                  <a:srgbClr val="333333"/>
                </a:solidFill>
                <a:effectLst/>
                <a:latin typeface="Open sans" panose="020B0606030504020204" pitchFamily="34" charset="0"/>
              </a:rPr>
              <a:t>We undertook a desk based review of a large firm. The firm has a dedicated client onboarding team based in the USA. The team were responsible for carrying out client due diligence and conflict checks for the London office.</a:t>
            </a:r>
          </a:p>
          <a:p>
            <a:pPr algn="l"/>
            <a:r>
              <a:rPr lang="en-US" b="0" i="0" dirty="0">
                <a:solidFill>
                  <a:srgbClr val="333333"/>
                </a:solidFill>
                <a:effectLst/>
                <a:latin typeface="Open sans" panose="020B0606030504020204" pitchFamily="34" charset="0"/>
              </a:rPr>
              <a:t>None of the files we reviewed contained a client/matter risk assessment, as required under regulation 28(12) and 28(13) MLR. The firm explained this did not form part of their existing process.</a:t>
            </a:r>
          </a:p>
          <a:p>
            <a:pPr algn="l"/>
            <a:r>
              <a:rPr lang="en-US" b="0" i="0" dirty="0">
                <a:solidFill>
                  <a:srgbClr val="333333"/>
                </a:solidFill>
                <a:effectLst/>
                <a:latin typeface="Open sans" panose="020B0606030504020204" pitchFamily="34" charset="0"/>
              </a:rPr>
              <a:t>In addition, several files contained inadequate or missing client due diligence documents. We also identified the firm was not carrying out on-going monitoring on their clients. We identified significant shortcomings in the firm wide risk assessment and policies, controls and procedures.</a:t>
            </a:r>
          </a:p>
          <a:p>
            <a:pPr algn="l"/>
            <a:r>
              <a:rPr lang="en-US" b="0" i="0" dirty="0">
                <a:solidFill>
                  <a:srgbClr val="333333"/>
                </a:solidFill>
                <a:effectLst/>
                <a:latin typeface="Open sans" panose="020B0606030504020204" pitchFamily="34" charset="0"/>
              </a:rPr>
              <a:t>The firm was referred to our AML investigations team in light of these issues.</a:t>
            </a:r>
          </a:p>
          <a:p>
            <a:pPr algn="l"/>
            <a:r>
              <a:rPr lang="en-US" b="0" i="0" dirty="0">
                <a:solidFill>
                  <a:srgbClr val="333333"/>
                </a:solidFill>
                <a:effectLst/>
                <a:latin typeface="Open sans" panose="020B0606030504020204" pitchFamily="34" charset="0"/>
              </a:rPr>
              <a:t>While there are many advantages to having a </a:t>
            </a:r>
            <a:r>
              <a:rPr lang="en-US" b="0" i="0" dirty="0" err="1">
                <a:solidFill>
                  <a:srgbClr val="333333"/>
                </a:solidFill>
                <a:effectLst/>
                <a:latin typeface="Open sans" panose="020B0606030504020204" pitchFamily="34" charset="0"/>
              </a:rPr>
              <a:t>centralised</a:t>
            </a:r>
            <a:r>
              <a:rPr lang="en-US" b="0" i="0" dirty="0">
                <a:solidFill>
                  <a:srgbClr val="333333"/>
                </a:solidFill>
                <a:effectLst/>
                <a:latin typeface="Open sans" panose="020B0606030504020204" pitchFamily="34" charset="0"/>
              </a:rPr>
              <a:t> function to carry out your client onboarding checks this does not absolve fee earners of their responsibilities under the regulations. This includes ensuring fee earners continue to monitor clients for any changes in </a:t>
            </a:r>
            <a:r>
              <a:rPr lang="en-US" b="0" i="0" dirty="0" err="1">
                <a:solidFill>
                  <a:srgbClr val="333333"/>
                </a:solidFill>
                <a:effectLst/>
                <a:latin typeface="Open sans" panose="020B0606030504020204" pitchFamily="34" charset="0"/>
              </a:rPr>
              <a:t>behaviour</a:t>
            </a:r>
            <a:r>
              <a:rPr lang="en-US" b="0" i="0" dirty="0">
                <a:solidFill>
                  <a:srgbClr val="333333"/>
                </a:solidFill>
                <a:effectLst/>
                <a:latin typeface="Open sans" panose="020B0606030504020204" pitchFamily="34" charset="0"/>
              </a:rPr>
              <a:t> throughout the course of the relationship.</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32B2B-D9D9-45F8-AF67-5812B995D5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46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a:t>As part of our annual report, we have included several case studies to show real life examples of proactive inspection outcomes and enforcement action. </a:t>
            </a:r>
          </a:p>
          <a:p>
            <a:endParaRPr lang="en-GB" dirty="0"/>
          </a:p>
          <a:p>
            <a:r>
              <a:rPr lang="en-GB" dirty="0"/>
              <a:t>I wish to draw out two and the key learnings, that I hope will be of practical use:</a:t>
            </a:r>
          </a:p>
          <a:p>
            <a:endParaRPr lang="en-GB" dirty="0"/>
          </a:p>
          <a:p>
            <a:pPr algn="l"/>
            <a:r>
              <a:rPr lang="en-US" b="1" dirty="0">
                <a:solidFill>
                  <a:srgbClr val="333333"/>
                </a:solidFill>
                <a:effectLst/>
              </a:rPr>
              <a:t>3. Inadequate identity and CDD checks carried out</a:t>
            </a:r>
          </a:p>
          <a:p>
            <a:pPr algn="l"/>
            <a:r>
              <a:rPr lang="en-US" b="0" i="0" dirty="0">
                <a:solidFill>
                  <a:srgbClr val="333333"/>
                </a:solidFill>
                <a:effectLst/>
                <a:latin typeface="Open sans" panose="020B0606030504020204" pitchFamily="34" charset="0"/>
              </a:rPr>
              <a:t>A firm was acting in the sale of a residential property. The person instructing the firm said they were the genuine owner of the property. The firm never met the client in person and relied on copies of identity documents certified by a third party.</a:t>
            </a:r>
          </a:p>
          <a:p>
            <a:pPr algn="l"/>
            <a:r>
              <a:rPr lang="en-US" b="0" i="0" dirty="0">
                <a:solidFill>
                  <a:srgbClr val="333333"/>
                </a:solidFill>
                <a:effectLst/>
                <a:latin typeface="Open sans" panose="020B0606030504020204" pitchFamily="34" charset="0"/>
              </a:rPr>
              <a:t>The firm obtained ID documents from the 'client'. The ID documents were certified as being true copies of the original documents, not that there was a likeness to the client. This meant the identity of the client had not been verified. The property was sold and, shortly after, the police contacted the firm to say it was investigating suspicions that the sale was fraudulent.</a:t>
            </a:r>
          </a:p>
          <a:p>
            <a:pPr algn="l"/>
            <a:r>
              <a:rPr lang="en-US" b="0" i="0" dirty="0">
                <a:solidFill>
                  <a:srgbClr val="333333"/>
                </a:solidFill>
                <a:effectLst/>
                <a:latin typeface="Open sans" panose="020B0606030504020204" pitchFamily="34" charset="0"/>
              </a:rPr>
              <a:t>The firm admitted it had failed to carry out proper CDD We resolved the matter through a regulatory settlement agreement, where firm received a rebuke.</a:t>
            </a:r>
          </a:p>
          <a:p>
            <a:endParaRPr lang="en-GB" dirty="0"/>
          </a:p>
          <a:p>
            <a:endParaRPr lang="en-GB" dirty="0"/>
          </a:p>
          <a:p>
            <a:endParaRPr lang="en-GB" dirty="0"/>
          </a:p>
          <a:p>
            <a:endParaRPr lang="en-GB" dirty="0"/>
          </a:p>
          <a:p>
            <a:endParaRPr lang="en-GB" dirty="0"/>
          </a:p>
          <a:p>
            <a:pPr algn="l"/>
            <a:r>
              <a:rPr lang="en-US" b="1" dirty="0">
                <a:solidFill>
                  <a:srgbClr val="333333"/>
                </a:solidFill>
                <a:effectLst/>
              </a:rPr>
              <a:t>2. Desk based review - referred for lack of client/matter risk assessments</a:t>
            </a:r>
          </a:p>
          <a:p>
            <a:pPr algn="l"/>
            <a:r>
              <a:rPr lang="en-US" b="0" i="0" dirty="0">
                <a:solidFill>
                  <a:srgbClr val="333333"/>
                </a:solidFill>
                <a:effectLst/>
                <a:latin typeface="Open sans" panose="020B0606030504020204" pitchFamily="34" charset="0"/>
              </a:rPr>
              <a:t>We undertook a desk based review of a large firm. The firm has a dedicated client onboarding team based in the USA. The team were responsible for carrying out client due diligence and conflict checks for the London office.</a:t>
            </a:r>
          </a:p>
          <a:p>
            <a:pPr algn="l"/>
            <a:r>
              <a:rPr lang="en-US" b="0" i="0" dirty="0">
                <a:solidFill>
                  <a:srgbClr val="333333"/>
                </a:solidFill>
                <a:effectLst/>
                <a:latin typeface="Open sans" panose="020B0606030504020204" pitchFamily="34" charset="0"/>
              </a:rPr>
              <a:t>None of the files we reviewed contained a client/matter risk assessment, as required under regulation 28(12) and 28(13) MLR. The firm explained this did not form part of their existing process.</a:t>
            </a:r>
          </a:p>
          <a:p>
            <a:pPr algn="l"/>
            <a:r>
              <a:rPr lang="en-US" b="0" i="0" dirty="0">
                <a:solidFill>
                  <a:srgbClr val="333333"/>
                </a:solidFill>
                <a:effectLst/>
                <a:latin typeface="Open sans" panose="020B0606030504020204" pitchFamily="34" charset="0"/>
              </a:rPr>
              <a:t>In addition, several files contained inadequate or missing client due diligence documents. We also identified the firm was not carrying out on-going monitoring on their clients. We identified significant shortcomings in the firm wide risk assessment and policies, controls and procedures.</a:t>
            </a:r>
          </a:p>
          <a:p>
            <a:pPr algn="l"/>
            <a:r>
              <a:rPr lang="en-US" b="0" i="0" dirty="0">
                <a:solidFill>
                  <a:srgbClr val="333333"/>
                </a:solidFill>
                <a:effectLst/>
                <a:latin typeface="Open sans" panose="020B0606030504020204" pitchFamily="34" charset="0"/>
              </a:rPr>
              <a:t>The firm was referred to our AML investigations team in light of these issues.</a:t>
            </a:r>
          </a:p>
          <a:p>
            <a:pPr algn="l"/>
            <a:r>
              <a:rPr lang="en-US" b="0" i="0" dirty="0">
                <a:solidFill>
                  <a:srgbClr val="333333"/>
                </a:solidFill>
                <a:effectLst/>
                <a:latin typeface="Open sans" panose="020B0606030504020204" pitchFamily="34" charset="0"/>
              </a:rPr>
              <a:t>While there are many advantages to having a </a:t>
            </a:r>
            <a:r>
              <a:rPr lang="en-US" b="0" i="0" dirty="0" err="1">
                <a:solidFill>
                  <a:srgbClr val="333333"/>
                </a:solidFill>
                <a:effectLst/>
                <a:latin typeface="Open sans" panose="020B0606030504020204" pitchFamily="34" charset="0"/>
              </a:rPr>
              <a:t>centralised</a:t>
            </a:r>
            <a:r>
              <a:rPr lang="en-US" b="0" i="0" dirty="0">
                <a:solidFill>
                  <a:srgbClr val="333333"/>
                </a:solidFill>
                <a:effectLst/>
                <a:latin typeface="Open sans" panose="020B0606030504020204" pitchFamily="34" charset="0"/>
              </a:rPr>
              <a:t> function to carry out your client onboarding checks this does not absolve fee earners of their responsibilities under the regulations. This includes ensuring fee earners continue to monitor clients for any changes in </a:t>
            </a:r>
            <a:r>
              <a:rPr lang="en-US" b="0" i="0" dirty="0" err="1">
                <a:solidFill>
                  <a:srgbClr val="333333"/>
                </a:solidFill>
                <a:effectLst/>
                <a:latin typeface="Open sans" panose="020B0606030504020204" pitchFamily="34" charset="0"/>
              </a:rPr>
              <a:t>behaviour</a:t>
            </a:r>
            <a:r>
              <a:rPr lang="en-US" b="0" i="0" dirty="0">
                <a:solidFill>
                  <a:srgbClr val="333333"/>
                </a:solidFill>
                <a:effectLst/>
                <a:latin typeface="Open sans" panose="020B0606030504020204" pitchFamily="34" charset="0"/>
              </a:rPr>
              <a:t> throughout the course of the relationship.</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32B2B-D9D9-45F8-AF67-5812B995D5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179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F0CB-3052-CA43-FAA8-525C3E5B889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D58B34C-A923-C537-4998-2AED7E573E9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947C02-2395-4C0C-D0B1-B7DECEEFEA4A}"/>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5" name="Footer Placeholder 4">
            <a:extLst>
              <a:ext uri="{FF2B5EF4-FFF2-40B4-BE49-F238E27FC236}">
                <a16:creationId xmlns:a16="http://schemas.microsoft.com/office/drawing/2014/main" id="{ED52A017-2CFF-36E7-2B40-F60BDE3A98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7DC1E-9DC0-1959-0929-CE1C43748AC5}"/>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328417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657A-527C-6F99-9603-08DE34CE33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B20A22-BFAA-EA0D-A760-98E4C4D54E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B7EEA0-C4CF-7EFD-719A-3E45AFA24F05}"/>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5" name="Footer Placeholder 4">
            <a:extLst>
              <a:ext uri="{FF2B5EF4-FFF2-40B4-BE49-F238E27FC236}">
                <a16:creationId xmlns:a16="http://schemas.microsoft.com/office/drawing/2014/main" id="{CF98BFF7-6E9B-6910-B099-DA2F3C53A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6518F3-A5DE-7D1B-456F-A224CF4BEF0E}"/>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60081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7A1A-0488-F748-B595-2C98263F826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D250FA-CD89-E7E8-DE51-BD7542DC763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CA925D-2D54-457F-2571-40E84FD3118D}"/>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5" name="Footer Placeholder 4">
            <a:extLst>
              <a:ext uri="{FF2B5EF4-FFF2-40B4-BE49-F238E27FC236}">
                <a16:creationId xmlns:a16="http://schemas.microsoft.com/office/drawing/2014/main" id="{4BBB50AD-B3DC-1F73-248B-2E507FFF9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21F9B-7BBB-9919-2FE6-FD39AF448AB5}"/>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67764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63A5-CDA4-4D0B-AE44-0FEF3D0669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6DA1ED-3629-F10A-E7CC-1583BBF34A2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C8D4ED-EB72-19DE-259F-3409E73C1DA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0D24A7-20A3-06A5-9D56-B024DCA4B1A4}"/>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6" name="Footer Placeholder 5">
            <a:extLst>
              <a:ext uri="{FF2B5EF4-FFF2-40B4-BE49-F238E27FC236}">
                <a16:creationId xmlns:a16="http://schemas.microsoft.com/office/drawing/2014/main" id="{9E5BCBF8-D9EC-25AD-7C80-C259D25FA1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5FF331-68BC-424B-FC5D-66C2F6E64C5A}"/>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57792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4E5D-76D7-BB3C-525D-9404B5AC8754}"/>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8690F5-B9B4-41BC-E2B4-AD407F4401D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FBF8101-BE58-7DD9-7400-FDC7A75996B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36FD94-8055-68C4-C8E4-42FDC536BC1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C9A8AF-C8BB-116B-DB5D-442F9540751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57C4BA-39F4-AF69-C0B1-A750C4B991EA}"/>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8" name="Footer Placeholder 7">
            <a:extLst>
              <a:ext uri="{FF2B5EF4-FFF2-40B4-BE49-F238E27FC236}">
                <a16:creationId xmlns:a16="http://schemas.microsoft.com/office/drawing/2014/main" id="{152D9F10-F874-7A02-09F2-E759835DC3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49AD37-1AF3-357B-A3B0-2C3F440D5556}"/>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190404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3B66-1EE7-F0D2-6F1F-FC4E7F1D0B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2AEB92-FDD0-9BBA-8773-6A406AC1907C}"/>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4" name="Footer Placeholder 3">
            <a:extLst>
              <a:ext uri="{FF2B5EF4-FFF2-40B4-BE49-F238E27FC236}">
                <a16:creationId xmlns:a16="http://schemas.microsoft.com/office/drawing/2014/main" id="{B22330EA-68E3-139A-9FDE-0516E2968F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102A56-8F48-610F-A60F-4BA70D67B62B}"/>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955010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7FAD2-9BD6-4815-80D8-53BBC89FC259}"/>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3" name="Footer Placeholder 2">
            <a:extLst>
              <a:ext uri="{FF2B5EF4-FFF2-40B4-BE49-F238E27FC236}">
                <a16:creationId xmlns:a16="http://schemas.microsoft.com/office/drawing/2014/main" id="{45D33C2A-08BE-CE78-33B9-21F2C4897D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AAE4CE-09F4-7124-E9C2-E0A52D767EBD}"/>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288841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F654-912F-4EC7-5AEE-1CEBB639B4B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AF55BF-3F0C-8E79-E9FC-0C8DAD429AC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1107E1-BC54-0624-ED5B-6ECFC58824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3F36EE-E6DE-3BC4-FBA0-5350F056433A}"/>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6" name="Footer Placeholder 5">
            <a:extLst>
              <a:ext uri="{FF2B5EF4-FFF2-40B4-BE49-F238E27FC236}">
                <a16:creationId xmlns:a16="http://schemas.microsoft.com/office/drawing/2014/main" id="{6A65BD73-B9BF-5CCE-C30C-61EA0F9332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B6A7D-2BF0-2F90-EB89-88F553799A98}"/>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51604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A93D-8011-B1C5-4DC9-46431230C82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1D8271-0447-8D96-4498-62C2341AC0B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97A1408-5DB4-BC7C-A4AF-4168AE87F8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63B2F8-75E5-E677-5995-469F4A48F4E2}"/>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6" name="Footer Placeholder 5">
            <a:extLst>
              <a:ext uri="{FF2B5EF4-FFF2-40B4-BE49-F238E27FC236}">
                <a16:creationId xmlns:a16="http://schemas.microsoft.com/office/drawing/2014/main" id="{2B73483A-3571-E3D3-6A9D-EB4DA9EDA9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EB0195-0CC0-0DC4-9DBC-D4F6A2F4B980}"/>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2549906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61D8-08BD-8EA9-3584-10FE793B12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E7FD55-FEF5-0AD4-92E2-3DC763F7F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8B5AB-4794-B856-5E6F-560485E745DF}"/>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5" name="Footer Placeholder 4">
            <a:extLst>
              <a:ext uri="{FF2B5EF4-FFF2-40B4-BE49-F238E27FC236}">
                <a16:creationId xmlns:a16="http://schemas.microsoft.com/office/drawing/2014/main" id="{0DC92AEB-EF50-917A-57C6-9BFF5F098B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B312E-4E42-3FC8-AF97-EC805663094D}"/>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2750690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C58F4-26F2-D12D-FC05-37A6751432FD}"/>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010442-5F29-9150-978D-3FA86306739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836A23-9951-0F2A-856E-C59290FFFCC1}"/>
              </a:ext>
            </a:extLst>
          </p:cNvPr>
          <p:cNvSpPr>
            <a:spLocks noGrp="1"/>
          </p:cNvSpPr>
          <p:nvPr>
            <p:ph type="dt" sz="half" idx="10"/>
          </p:nvPr>
        </p:nvSpPr>
        <p:spPr/>
        <p:txBody>
          <a:bodyPr/>
          <a:lstStyle/>
          <a:p>
            <a:fld id="{6F040F65-1BDC-4F35-82AD-78360447D08D}" type="datetimeFigureOut">
              <a:rPr lang="en-GB" smtClean="0"/>
              <a:t>02/12/2022</a:t>
            </a:fld>
            <a:endParaRPr lang="en-GB"/>
          </a:p>
        </p:txBody>
      </p:sp>
      <p:sp>
        <p:nvSpPr>
          <p:cNvPr id="5" name="Footer Placeholder 4">
            <a:extLst>
              <a:ext uri="{FF2B5EF4-FFF2-40B4-BE49-F238E27FC236}">
                <a16:creationId xmlns:a16="http://schemas.microsoft.com/office/drawing/2014/main" id="{2A708970-9B7E-C627-4DBA-619DE0E0E7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D2C484-2FD5-0E09-175E-7E7BC5A1D963}"/>
              </a:ext>
            </a:extLst>
          </p:cNvPr>
          <p:cNvSpPr>
            <a:spLocks noGrp="1"/>
          </p:cNvSpPr>
          <p:nvPr>
            <p:ph type="sldNum" sz="quarter" idx="12"/>
          </p:nvPr>
        </p:nvSpPr>
        <p:spPr/>
        <p:txBody>
          <a:bodyPr/>
          <a:lstStyle/>
          <a:p>
            <a:fld id="{9811041B-ED11-41AC-81F5-9FE6C0F70FC8}" type="slidenum">
              <a:rPr lang="en-GB" smtClean="0"/>
              <a:t>‹#›</a:t>
            </a:fld>
            <a:endParaRPr lang="en-GB"/>
          </a:p>
        </p:txBody>
      </p:sp>
    </p:spTree>
    <p:extLst>
      <p:ext uri="{BB962C8B-B14F-4D97-AF65-F5344CB8AC3E}">
        <p14:creationId xmlns:p14="http://schemas.microsoft.com/office/powerpoint/2010/main" val="672470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1"/>
        </a:solidFill>
        <a:effectLst/>
      </p:bgPr>
    </p:bg>
    <p:spTree>
      <p:nvGrpSpPr>
        <p:cNvPr id="1" name=""/>
        <p:cNvGrpSpPr/>
        <p:nvPr/>
      </p:nvGrpSpPr>
      <p:grpSpPr>
        <a:xfrm>
          <a:off x="0" y="0"/>
          <a:ext cx="0" cy="0"/>
          <a:chOff x="0" y="0"/>
          <a:chExt cx="0" cy="0"/>
        </a:xfrm>
      </p:grpSpPr>
      <p:sp>
        <p:nvSpPr>
          <p:cNvPr id="7" name="Title Placeholder 7"/>
          <p:cNvSpPr>
            <a:spLocks noGrp="1"/>
          </p:cNvSpPr>
          <p:nvPr>
            <p:ph type="title" hasCustomPrompt="1"/>
          </p:nvPr>
        </p:nvSpPr>
        <p:spPr>
          <a:xfrm>
            <a:off x="1185777" y="2156007"/>
            <a:ext cx="6772447" cy="616002"/>
          </a:xfrm>
          <a:prstGeom prst="rect">
            <a:avLst/>
          </a:prstGeom>
        </p:spPr>
        <p:txBody>
          <a:bodyPr vert="horz" lIns="0" tIns="0" rIns="0" bIns="0" rtlCol="0" anchor="b" anchorCtr="0">
            <a:noAutofit/>
          </a:bodyPr>
          <a:lstStyle>
            <a:lvl1pPr>
              <a:defRPr sz="3078" b="1">
                <a:solidFill>
                  <a:schemeClr val="bg1"/>
                </a:solidFill>
              </a:defRPr>
            </a:lvl1pPr>
          </a:lstStyle>
          <a:p>
            <a:r>
              <a:rPr lang="en-GB" noProof="0" dirty="0"/>
              <a:t>Add title here</a:t>
            </a:r>
          </a:p>
        </p:txBody>
      </p:sp>
      <p:sp>
        <p:nvSpPr>
          <p:cNvPr id="9" name="Text Placeholder 8"/>
          <p:cNvSpPr>
            <a:spLocks noGrp="1"/>
          </p:cNvSpPr>
          <p:nvPr>
            <p:ph type="body" sz="quarter" idx="10" hasCustomPrompt="1"/>
          </p:nvPr>
        </p:nvSpPr>
        <p:spPr>
          <a:xfrm>
            <a:off x="1185777" y="2926010"/>
            <a:ext cx="6772447" cy="616002"/>
          </a:xfrm>
          <a:prstGeom prst="rect">
            <a:avLst/>
          </a:prstGeom>
        </p:spPr>
        <p:txBody>
          <a:bodyPr lIns="0" tIns="0" rIns="0" bIns="0" anchor="t"/>
          <a:lstStyle>
            <a:lvl1pPr marL="0" indent="0" algn="ctr">
              <a:buNone/>
              <a:defRPr sz="1710" b="0">
                <a:solidFill>
                  <a:schemeClr val="bg1"/>
                </a:solidFill>
                <a:latin typeface="+mj-lt"/>
              </a:defRPr>
            </a:lvl1pPr>
            <a:lvl2pPr marL="0" indent="0">
              <a:buNone/>
              <a:defRPr sz="1368" i="0">
                <a:solidFill>
                  <a:schemeClr val="bg1"/>
                </a:solidFill>
                <a:latin typeface="Georgia" panose="02040502050405020303" pitchFamily="18" charset="0"/>
              </a:defRPr>
            </a:lvl2pPr>
            <a:lvl3pPr marL="891917" indent="0">
              <a:buNone/>
              <a:defRPr sz="1539">
                <a:latin typeface="Georgia" panose="02040502050405020303" pitchFamily="18" charset="0"/>
              </a:defRPr>
            </a:lvl3pPr>
            <a:lvl4pPr marL="1337876" indent="0">
              <a:buNone/>
              <a:defRPr sz="1539">
                <a:latin typeface="Georgia" panose="02040502050405020303" pitchFamily="18" charset="0"/>
              </a:defRPr>
            </a:lvl4pPr>
            <a:lvl5pPr marL="1783834" indent="0">
              <a:buNone/>
              <a:defRPr sz="1539">
                <a:latin typeface="Georgia" panose="02040502050405020303" pitchFamily="18" charset="0"/>
              </a:defRPr>
            </a:lvl5pPr>
          </a:lstStyle>
          <a:p>
            <a:pPr lvl="0"/>
            <a:r>
              <a:rPr lang="en-GB" noProof="0" dirty="0"/>
              <a:t>Add subtitle here</a:t>
            </a:r>
          </a:p>
        </p:txBody>
      </p:sp>
      <p:sp>
        <p:nvSpPr>
          <p:cNvPr id="5" name="Text Placeholder 4"/>
          <p:cNvSpPr>
            <a:spLocks noGrp="1"/>
          </p:cNvSpPr>
          <p:nvPr>
            <p:ph type="body" sz="quarter" idx="12" hasCustomPrompt="1"/>
          </p:nvPr>
        </p:nvSpPr>
        <p:spPr>
          <a:xfrm>
            <a:off x="1185777" y="3542012"/>
            <a:ext cx="6772447" cy="308001"/>
          </a:xfrm>
          <a:prstGeom prst="rect">
            <a:avLst/>
          </a:prstGeom>
        </p:spPr>
        <p:txBody>
          <a:bodyPr anchor="t"/>
          <a:lstStyle>
            <a:lvl1pPr algn="ctr">
              <a:defRPr sz="1539" b="0">
                <a:solidFill>
                  <a:schemeClr val="bg1"/>
                </a:solidFill>
                <a:latin typeface="+mn-lt"/>
              </a:defRPr>
            </a:lvl1pPr>
            <a:lvl2pPr>
              <a:defRPr sz="1539" b="0">
                <a:solidFill>
                  <a:schemeClr val="bg1"/>
                </a:solidFill>
                <a:latin typeface="+mn-lt"/>
              </a:defRPr>
            </a:lvl2pPr>
            <a:lvl3pPr>
              <a:defRPr sz="1539" b="0">
                <a:solidFill>
                  <a:schemeClr val="bg1"/>
                </a:solidFill>
                <a:latin typeface="+mn-lt"/>
              </a:defRPr>
            </a:lvl3pPr>
            <a:lvl4pPr>
              <a:defRPr sz="1539" b="0">
                <a:solidFill>
                  <a:schemeClr val="bg1"/>
                </a:solidFill>
                <a:latin typeface="+mn-lt"/>
              </a:defRPr>
            </a:lvl4pPr>
            <a:lvl5pPr>
              <a:defRPr sz="1539" b="0">
                <a:solidFill>
                  <a:schemeClr val="bg1"/>
                </a:solidFill>
                <a:latin typeface="+mn-lt"/>
              </a:defRPr>
            </a:lvl5pPr>
          </a:lstStyle>
          <a:p>
            <a:pPr lvl="0"/>
            <a:r>
              <a:rPr lang="en-US" dirty="0"/>
              <a:t>Add name, date and location here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4566" y="4478711"/>
            <a:ext cx="2154869" cy="455494"/>
          </a:xfrm>
          <a:prstGeom prst="rect">
            <a:avLst/>
          </a:prstGeom>
          <a:noFill/>
          <a:ln>
            <a:noFill/>
          </a:ln>
        </p:spPr>
      </p:pic>
    </p:spTree>
    <p:extLst>
      <p:ext uri="{BB962C8B-B14F-4D97-AF65-F5344CB8AC3E}">
        <p14:creationId xmlns:p14="http://schemas.microsoft.com/office/powerpoint/2010/main" val="1635417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7" name="Title Placeholder 7"/>
          <p:cNvSpPr>
            <a:spLocks noGrp="1"/>
          </p:cNvSpPr>
          <p:nvPr>
            <p:ph type="title" hasCustomPrompt="1"/>
          </p:nvPr>
        </p:nvSpPr>
        <p:spPr>
          <a:xfrm>
            <a:off x="1185777" y="2156007"/>
            <a:ext cx="6772447" cy="616002"/>
          </a:xfrm>
          <a:prstGeom prst="rect">
            <a:avLst/>
          </a:prstGeom>
        </p:spPr>
        <p:txBody>
          <a:bodyPr vert="horz" lIns="0" tIns="0" rIns="0" bIns="0" rtlCol="0" anchor="b" anchorCtr="0">
            <a:noAutofit/>
          </a:bodyPr>
          <a:lstStyle>
            <a:lvl1pPr>
              <a:defRPr sz="3078" b="1">
                <a:solidFill>
                  <a:schemeClr val="bg1"/>
                </a:solidFill>
              </a:defRPr>
            </a:lvl1pPr>
          </a:lstStyle>
          <a:p>
            <a:r>
              <a:rPr lang="en-GB" noProof="0" dirty="0"/>
              <a:t>Add title here</a:t>
            </a:r>
          </a:p>
        </p:txBody>
      </p:sp>
      <p:sp>
        <p:nvSpPr>
          <p:cNvPr id="8" name="Text Placeholder 8"/>
          <p:cNvSpPr>
            <a:spLocks noGrp="1"/>
          </p:cNvSpPr>
          <p:nvPr>
            <p:ph type="body" sz="quarter" idx="10" hasCustomPrompt="1"/>
          </p:nvPr>
        </p:nvSpPr>
        <p:spPr>
          <a:xfrm>
            <a:off x="1185777" y="2926010"/>
            <a:ext cx="6772447" cy="616002"/>
          </a:xfrm>
          <a:prstGeom prst="rect">
            <a:avLst/>
          </a:prstGeom>
        </p:spPr>
        <p:txBody>
          <a:bodyPr lIns="0" tIns="0" rIns="0" bIns="0" anchor="t"/>
          <a:lstStyle>
            <a:lvl1pPr marL="0" indent="0" algn="ctr">
              <a:buNone/>
              <a:defRPr sz="1710" b="0">
                <a:solidFill>
                  <a:schemeClr val="bg1"/>
                </a:solidFill>
                <a:latin typeface="+mj-lt"/>
              </a:defRPr>
            </a:lvl1pPr>
            <a:lvl2pPr marL="0" indent="0">
              <a:buNone/>
              <a:defRPr sz="1368" i="0">
                <a:solidFill>
                  <a:schemeClr val="bg1"/>
                </a:solidFill>
                <a:latin typeface="Georgia" panose="02040502050405020303" pitchFamily="18" charset="0"/>
              </a:defRPr>
            </a:lvl2pPr>
            <a:lvl3pPr marL="891917" indent="0">
              <a:buNone/>
              <a:defRPr sz="1539">
                <a:latin typeface="Georgia" panose="02040502050405020303" pitchFamily="18" charset="0"/>
              </a:defRPr>
            </a:lvl3pPr>
            <a:lvl4pPr marL="1337876" indent="0">
              <a:buNone/>
              <a:defRPr sz="1539">
                <a:latin typeface="Georgia" panose="02040502050405020303" pitchFamily="18" charset="0"/>
              </a:defRPr>
            </a:lvl4pPr>
            <a:lvl5pPr marL="1783834" indent="0">
              <a:buNone/>
              <a:defRPr sz="1539">
                <a:latin typeface="Georgia" panose="02040502050405020303" pitchFamily="18" charset="0"/>
              </a:defRPr>
            </a:lvl5pPr>
          </a:lstStyle>
          <a:p>
            <a:pPr lvl="0"/>
            <a:r>
              <a:rPr lang="en-GB" noProof="0" dirty="0"/>
              <a:t>Add subtitle here</a:t>
            </a:r>
          </a:p>
        </p:txBody>
      </p:sp>
      <p:sp>
        <p:nvSpPr>
          <p:cNvPr id="12" name="Text Placeholder 4"/>
          <p:cNvSpPr>
            <a:spLocks noGrp="1"/>
          </p:cNvSpPr>
          <p:nvPr>
            <p:ph type="body" sz="quarter" idx="12" hasCustomPrompt="1"/>
          </p:nvPr>
        </p:nvSpPr>
        <p:spPr>
          <a:xfrm>
            <a:off x="1185777" y="3542012"/>
            <a:ext cx="6772447" cy="308001"/>
          </a:xfrm>
          <a:prstGeom prst="rect">
            <a:avLst/>
          </a:prstGeom>
        </p:spPr>
        <p:txBody>
          <a:bodyPr anchor="t"/>
          <a:lstStyle>
            <a:lvl1pPr algn="ctr">
              <a:defRPr sz="1539" b="0">
                <a:solidFill>
                  <a:schemeClr val="bg1"/>
                </a:solidFill>
                <a:latin typeface="+mn-lt"/>
              </a:defRPr>
            </a:lvl1pPr>
            <a:lvl2pPr>
              <a:defRPr sz="1539" b="0">
                <a:solidFill>
                  <a:schemeClr val="bg1"/>
                </a:solidFill>
                <a:latin typeface="+mn-lt"/>
              </a:defRPr>
            </a:lvl2pPr>
            <a:lvl3pPr>
              <a:defRPr sz="1539" b="0">
                <a:solidFill>
                  <a:schemeClr val="bg1"/>
                </a:solidFill>
                <a:latin typeface="+mn-lt"/>
              </a:defRPr>
            </a:lvl3pPr>
            <a:lvl4pPr>
              <a:defRPr sz="1539" b="0">
                <a:solidFill>
                  <a:schemeClr val="bg1"/>
                </a:solidFill>
                <a:latin typeface="+mn-lt"/>
              </a:defRPr>
            </a:lvl4pPr>
            <a:lvl5pPr>
              <a:defRPr sz="1539" b="0">
                <a:solidFill>
                  <a:schemeClr val="bg1"/>
                </a:solidFill>
                <a:latin typeface="+mn-lt"/>
              </a:defRPr>
            </a:lvl5pPr>
          </a:lstStyle>
          <a:p>
            <a:pPr lvl="0"/>
            <a:r>
              <a:rPr lang="en-GB" dirty="0"/>
              <a:t>Add name, date and location here</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4566" y="4478711"/>
            <a:ext cx="2154869" cy="455494"/>
          </a:xfrm>
          <a:prstGeom prst="rect">
            <a:avLst/>
          </a:prstGeom>
          <a:noFill/>
          <a:ln>
            <a:noFill/>
          </a:ln>
        </p:spPr>
      </p:pic>
    </p:spTree>
    <p:extLst>
      <p:ext uri="{BB962C8B-B14F-4D97-AF65-F5344CB8AC3E}">
        <p14:creationId xmlns:p14="http://schemas.microsoft.com/office/powerpoint/2010/main" val="1681454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10" name="Title Placeholder 7"/>
          <p:cNvSpPr>
            <a:spLocks noGrp="1"/>
          </p:cNvSpPr>
          <p:nvPr>
            <p:ph type="title" hasCustomPrompt="1"/>
          </p:nvPr>
        </p:nvSpPr>
        <p:spPr>
          <a:xfrm>
            <a:off x="1185777" y="2156007"/>
            <a:ext cx="6772447" cy="616002"/>
          </a:xfrm>
          <a:prstGeom prst="rect">
            <a:avLst/>
          </a:prstGeom>
        </p:spPr>
        <p:txBody>
          <a:bodyPr vert="horz" lIns="0" tIns="0" rIns="0" bIns="0" rtlCol="0" anchor="b" anchorCtr="0">
            <a:noAutofit/>
          </a:bodyPr>
          <a:lstStyle>
            <a:lvl1pPr>
              <a:defRPr sz="3078" b="1">
                <a:solidFill>
                  <a:schemeClr val="accent1"/>
                </a:solidFill>
              </a:defRPr>
            </a:lvl1pPr>
          </a:lstStyle>
          <a:p>
            <a:r>
              <a:rPr lang="en-GB" noProof="0" dirty="0"/>
              <a:t>Add title here</a:t>
            </a:r>
          </a:p>
        </p:txBody>
      </p:sp>
      <p:sp>
        <p:nvSpPr>
          <p:cNvPr id="11" name="Text Placeholder 8"/>
          <p:cNvSpPr>
            <a:spLocks noGrp="1"/>
          </p:cNvSpPr>
          <p:nvPr>
            <p:ph type="body" sz="quarter" idx="10" hasCustomPrompt="1"/>
          </p:nvPr>
        </p:nvSpPr>
        <p:spPr>
          <a:xfrm>
            <a:off x="1185777" y="2926010"/>
            <a:ext cx="6772447" cy="616002"/>
          </a:xfrm>
          <a:prstGeom prst="rect">
            <a:avLst/>
          </a:prstGeom>
        </p:spPr>
        <p:txBody>
          <a:bodyPr lIns="0" tIns="0" rIns="0" bIns="0" anchor="t"/>
          <a:lstStyle>
            <a:lvl1pPr marL="0" indent="0" algn="ctr">
              <a:buNone/>
              <a:defRPr sz="1710" b="0">
                <a:solidFill>
                  <a:schemeClr val="accent1"/>
                </a:solidFill>
                <a:latin typeface="+mj-lt"/>
              </a:defRPr>
            </a:lvl1pPr>
            <a:lvl2pPr marL="0" indent="0">
              <a:buNone/>
              <a:defRPr sz="1368" i="0">
                <a:solidFill>
                  <a:schemeClr val="bg1"/>
                </a:solidFill>
                <a:latin typeface="Georgia" panose="02040502050405020303" pitchFamily="18" charset="0"/>
              </a:defRPr>
            </a:lvl2pPr>
            <a:lvl3pPr marL="891917" indent="0">
              <a:buNone/>
              <a:defRPr sz="1539">
                <a:latin typeface="Georgia" panose="02040502050405020303" pitchFamily="18" charset="0"/>
              </a:defRPr>
            </a:lvl3pPr>
            <a:lvl4pPr marL="1337876" indent="0">
              <a:buNone/>
              <a:defRPr sz="1539">
                <a:latin typeface="Georgia" panose="02040502050405020303" pitchFamily="18" charset="0"/>
              </a:defRPr>
            </a:lvl4pPr>
            <a:lvl5pPr marL="1783834" indent="0">
              <a:buNone/>
              <a:defRPr sz="1539">
                <a:latin typeface="Georgia" panose="02040502050405020303" pitchFamily="18" charset="0"/>
              </a:defRPr>
            </a:lvl5pPr>
          </a:lstStyle>
          <a:p>
            <a:pPr lvl="0"/>
            <a:r>
              <a:rPr lang="en-GB" noProof="0" dirty="0"/>
              <a:t>Add subtitle here</a:t>
            </a:r>
          </a:p>
        </p:txBody>
      </p:sp>
      <p:sp>
        <p:nvSpPr>
          <p:cNvPr id="12" name="Text Placeholder 4"/>
          <p:cNvSpPr>
            <a:spLocks noGrp="1"/>
          </p:cNvSpPr>
          <p:nvPr>
            <p:ph type="body" sz="quarter" idx="12" hasCustomPrompt="1"/>
          </p:nvPr>
        </p:nvSpPr>
        <p:spPr>
          <a:xfrm>
            <a:off x="1185777" y="3542012"/>
            <a:ext cx="6772447" cy="308001"/>
          </a:xfrm>
          <a:prstGeom prst="rect">
            <a:avLst/>
          </a:prstGeom>
        </p:spPr>
        <p:txBody>
          <a:bodyPr anchor="t"/>
          <a:lstStyle>
            <a:lvl1pPr algn="ctr">
              <a:defRPr sz="1539" b="0">
                <a:solidFill>
                  <a:schemeClr val="accent1"/>
                </a:solidFill>
                <a:latin typeface="+mn-lt"/>
              </a:defRPr>
            </a:lvl1pPr>
            <a:lvl2pPr>
              <a:defRPr sz="1539" b="0">
                <a:solidFill>
                  <a:schemeClr val="bg1"/>
                </a:solidFill>
                <a:latin typeface="+mn-lt"/>
              </a:defRPr>
            </a:lvl2pPr>
            <a:lvl3pPr>
              <a:defRPr sz="1539" b="0">
                <a:solidFill>
                  <a:schemeClr val="bg1"/>
                </a:solidFill>
                <a:latin typeface="+mn-lt"/>
              </a:defRPr>
            </a:lvl3pPr>
            <a:lvl4pPr>
              <a:defRPr sz="1539" b="0">
                <a:solidFill>
                  <a:schemeClr val="bg1"/>
                </a:solidFill>
                <a:latin typeface="+mn-lt"/>
              </a:defRPr>
            </a:lvl4pPr>
            <a:lvl5pPr>
              <a:defRPr sz="1539" b="0">
                <a:solidFill>
                  <a:schemeClr val="bg1"/>
                </a:solidFill>
                <a:latin typeface="+mn-lt"/>
              </a:defRPr>
            </a:lvl5pPr>
          </a:lstStyle>
          <a:p>
            <a:pPr lvl="0"/>
            <a:r>
              <a:rPr lang="en-GB" dirty="0"/>
              <a:t>Add name, date and location here</a:t>
            </a:r>
          </a:p>
        </p:txBody>
      </p:sp>
      <p:pic>
        <p:nvPicPr>
          <p:cNvPr id="6" name="Logo"/>
          <p:cNvPicPr>
            <a:picLocks noChangeAspect="1"/>
          </p:cNvPicPr>
          <p:nvPr userDrawn="1"/>
        </p:nvPicPr>
        <p:blipFill>
          <a:blip r:embed="rId2"/>
          <a:srcRect/>
          <a:stretch/>
        </p:blipFill>
        <p:spPr>
          <a:xfrm>
            <a:off x="3494566" y="4478751"/>
            <a:ext cx="2154869" cy="455777"/>
          </a:xfrm>
          <a:prstGeom prst="rect">
            <a:avLst/>
          </a:prstGeom>
          <a:noFill/>
          <a:ln>
            <a:noFill/>
          </a:ln>
        </p:spPr>
      </p:pic>
    </p:spTree>
    <p:extLst>
      <p:ext uri="{BB962C8B-B14F-4D97-AF65-F5344CB8AC3E}">
        <p14:creationId xmlns:p14="http://schemas.microsoft.com/office/powerpoint/2010/main" val="659568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3" name="Title Placeholder 7"/>
          <p:cNvSpPr>
            <a:spLocks noGrp="1"/>
          </p:cNvSpPr>
          <p:nvPr>
            <p:ph type="title" hasCustomPrompt="1"/>
          </p:nvPr>
        </p:nvSpPr>
        <p:spPr>
          <a:xfrm>
            <a:off x="1185777" y="2156007"/>
            <a:ext cx="6772447" cy="616002"/>
          </a:xfrm>
          <a:prstGeom prst="rect">
            <a:avLst/>
          </a:prstGeom>
        </p:spPr>
        <p:txBody>
          <a:bodyPr vert="horz" lIns="0" tIns="0" rIns="0" bIns="0" rtlCol="0" anchor="b" anchorCtr="0">
            <a:noAutofit/>
          </a:bodyPr>
          <a:lstStyle>
            <a:lvl1pPr>
              <a:defRPr sz="2394" b="1">
                <a:solidFill>
                  <a:schemeClr val="bg1"/>
                </a:solidFill>
              </a:defRPr>
            </a:lvl1pPr>
          </a:lstStyle>
          <a:p>
            <a:r>
              <a:rPr lang="en-GB" noProof="0" dirty="0"/>
              <a:t>Add section name here</a:t>
            </a:r>
          </a:p>
        </p:txBody>
      </p:sp>
      <p:sp>
        <p:nvSpPr>
          <p:cNvPr id="4" name="Text Placeholder 8"/>
          <p:cNvSpPr>
            <a:spLocks noGrp="1"/>
          </p:cNvSpPr>
          <p:nvPr>
            <p:ph type="body" sz="quarter" idx="10" hasCustomPrompt="1"/>
          </p:nvPr>
        </p:nvSpPr>
        <p:spPr>
          <a:xfrm>
            <a:off x="1185777" y="2926010"/>
            <a:ext cx="6772447" cy="616002"/>
          </a:xfrm>
          <a:prstGeom prst="rect">
            <a:avLst/>
          </a:prstGeom>
        </p:spPr>
        <p:txBody>
          <a:bodyPr lIns="0" tIns="0" rIns="0" bIns="0" anchor="t"/>
          <a:lstStyle>
            <a:lvl1pPr marL="0" indent="0" algn="ctr">
              <a:buNone/>
              <a:defRPr sz="1539" b="0">
                <a:solidFill>
                  <a:schemeClr val="bg1"/>
                </a:solidFill>
                <a:latin typeface="+mj-lt"/>
              </a:defRPr>
            </a:lvl1pPr>
            <a:lvl2pPr marL="445959" indent="0">
              <a:buNone/>
              <a:defRPr sz="1539">
                <a:latin typeface="Georgia" panose="02040502050405020303" pitchFamily="18" charset="0"/>
              </a:defRPr>
            </a:lvl2pPr>
            <a:lvl3pPr marL="891917" indent="0">
              <a:buNone/>
              <a:defRPr sz="1539">
                <a:latin typeface="Georgia" panose="02040502050405020303" pitchFamily="18" charset="0"/>
              </a:defRPr>
            </a:lvl3pPr>
            <a:lvl4pPr marL="1337876" indent="0">
              <a:buNone/>
              <a:defRPr sz="1539">
                <a:latin typeface="Georgia" panose="02040502050405020303" pitchFamily="18" charset="0"/>
              </a:defRPr>
            </a:lvl4pPr>
            <a:lvl5pPr marL="1783834" indent="0">
              <a:buNone/>
              <a:defRPr sz="1539">
                <a:latin typeface="Georgia" panose="02040502050405020303" pitchFamily="18" charset="0"/>
              </a:defRPr>
            </a:lvl5pPr>
          </a:lstStyle>
          <a:p>
            <a:pPr lvl="0"/>
            <a:r>
              <a:rPr lang="en-GB" noProof="0" dirty="0"/>
              <a:t>Add subtitle here</a:t>
            </a:r>
          </a:p>
        </p:txBody>
      </p:sp>
    </p:spTree>
    <p:extLst>
      <p:ext uri="{BB962C8B-B14F-4D97-AF65-F5344CB8AC3E}">
        <p14:creationId xmlns:p14="http://schemas.microsoft.com/office/powerpoint/2010/main" val="2966369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light">
    <p:spTree>
      <p:nvGrpSpPr>
        <p:cNvPr id="1" name=""/>
        <p:cNvGrpSpPr/>
        <p:nvPr/>
      </p:nvGrpSpPr>
      <p:grpSpPr>
        <a:xfrm>
          <a:off x="0" y="0"/>
          <a:ext cx="0" cy="0"/>
          <a:chOff x="0" y="0"/>
          <a:chExt cx="0" cy="0"/>
        </a:xfrm>
      </p:grpSpPr>
      <p:sp>
        <p:nvSpPr>
          <p:cNvPr id="7" name="Title Placeholder 7"/>
          <p:cNvSpPr>
            <a:spLocks noGrp="1"/>
          </p:cNvSpPr>
          <p:nvPr>
            <p:ph type="title" hasCustomPrompt="1"/>
          </p:nvPr>
        </p:nvSpPr>
        <p:spPr>
          <a:xfrm>
            <a:off x="1185777" y="2156006"/>
            <a:ext cx="6772447" cy="616002"/>
          </a:xfrm>
          <a:prstGeom prst="rect">
            <a:avLst/>
          </a:prstGeom>
        </p:spPr>
        <p:txBody>
          <a:bodyPr vert="horz" lIns="0" tIns="0" rIns="0" bIns="0" rtlCol="0" anchor="b" anchorCtr="0">
            <a:noAutofit/>
          </a:bodyPr>
          <a:lstStyle>
            <a:lvl1pPr>
              <a:defRPr sz="2394" b="1">
                <a:solidFill>
                  <a:schemeClr val="accent1"/>
                </a:solidFill>
              </a:defRPr>
            </a:lvl1pPr>
          </a:lstStyle>
          <a:p>
            <a:r>
              <a:rPr lang="en-GB" noProof="0" dirty="0"/>
              <a:t>Add section name here</a:t>
            </a:r>
          </a:p>
        </p:txBody>
      </p:sp>
      <p:sp>
        <p:nvSpPr>
          <p:cNvPr id="9" name="Text Placeholder 8"/>
          <p:cNvSpPr>
            <a:spLocks noGrp="1"/>
          </p:cNvSpPr>
          <p:nvPr>
            <p:ph type="body" sz="quarter" idx="10" hasCustomPrompt="1"/>
          </p:nvPr>
        </p:nvSpPr>
        <p:spPr>
          <a:xfrm>
            <a:off x="1185777" y="2926010"/>
            <a:ext cx="6772447" cy="616002"/>
          </a:xfrm>
          <a:prstGeom prst="rect">
            <a:avLst/>
          </a:prstGeom>
        </p:spPr>
        <p:txBody>
          <a:bodyPr lIns="0" tIns="0" rIns="0" bIns="0" anchor="t"/>
          <a:lstStyle>
            <a:lvl1pPr marL="0" indent="0" algn="ctr">
              <a:buNone/>
              <a:defRPr sz="1539" b="0">
                <a:solidFill>
                  <a:schemeClr val="accent1"/>
                </a:solidFill>
                <a:latin typeface="+mj-lt"/>
              </a:defRPr>
            </a:lvl1pPr>
            <a:lvl2pPr marL="445959" indent="0">
              <a:buNone/>
              <a:defRPr sz="1539">
                <a:latin typeface="Georgia" panose="02040502050405020303" pitchFamily="18" charset="0"/>
              </a:defRPr>
            </a:lvl2pPr>
            <a:lvl3pPr marL="891917" indent="0">
              <a:buNone/>
              <a:defRPr sz="1539">
                <a:latin typeface="Georgia" panose="02040502050405020303" pitchFamily="18" charset="0"/>
              </a:defRPr>
            </a:lvl3pPr>
            <a:lvl4pPr marL="1337876" indent="0">
              <a:buNone/>
              <a:defRPr sz="1539">
                <a:latin typeface="Georgia" panose="02040502050405020303" pitchFamily="18" charset="0"/>
              </a:defRPr>
            </a:lvl4pPr>
            <a:lvl5pPr marL="1783834" indent="0">
              <a:buNone/>
              <a:defRPr sz="1539">
                <a:latin typeface="Georgia" panose="02040502050405020303" pitchFamily="18" charset="0"/>
              </a:defRPr>
            </a:lvl5pPr>
          </a:lstStyle>
          <a:p>
            <a:pPr lvl="0"/>
            <a:r>
              <a:rPr lang="en-GB" noProof="0" dirty="0"/>
              <a:t>Add subtitle here</a:t>
            </a:r>
          </a:p>
        </p:txBody>
      </p:sp>
    </p:spTree>
    <p:extLst>
      <p:ext uri="{BB962C8B-B14F-4D97-AF65-F5344CB8AC3E}">
        <p14:creationId xmlns:p14="http://schemas.microsoft.com/office/powerpoint/2010/main" val="2837481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85872" y="1108804"/>
            <a:ext cx="6372257" cy="2926010"/>
          </a:xfrm>
          <a:prstGeom prst="rect">
            <a:avLst/>
          </a:prstGeom>
        </p:spPr>
        <p:txBody>
          <a:bodyPr/>
          <a:lstStyle>
            <a:lvl1pPr algn="ctr">
              <a:defRPr sz="2394"/>
            </a:lvl1pPr>
            <a:lvl2pPr algn="ctr">
              <a:defRPr sz="1539" b="0" i="1">
                <a:latin typeface="+mn-lt"/>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69365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K Disclaimer">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385872" y="2156008"/>
            <a:ext cx="6372257" cy="770003"/>
          </a:xfrm>
          <a:prstGeom prst="rect">
            <a:avLst/>
          </a:prstGeom>
        </p:spPr>
        <p:txBody>
          <a:bodyPr vert="horz" lIns="0" tIns="0" rIns="0" bIns="0" rtlCol="0" anchor="ctr" anchorCtr="0">
            <a:noAutofit/>
          </a:bodyPr>
          <a:lstStyle>
            <a:lvl1pPr>
              <a:defRPr sz="2736" b="1">
                <a:solidFill>
                  <a:schemeClr val="accent1"/>
                </a:solidFill>
              </a:defRPr>
            </a:lvl1pPr>
          </a:lstStyle>
          <a:p>
            <a:r>
              <a:rPr lang="en-GB" noProof="0" dirty="0"/>
              <a:t>Text</a:t>
            </a:r>
          </a:p>
        </p:txBody>
      </p:sp>
      <p:sp>
        <p:nvSpPr>
          <p:cNvPr id="11" name="Disclaimer info"/>
          <p:cNvSpPr/>
          <p:nvPr userDrawn="1"/>
        </p:nvSpPr>
        <p:spPr>
          <a:xfrm>
            <a:off x="1385872" y="3317563"/>
            <a:ext cx="6372257" cy="1382318"/>
          </a:xfrm>
          <a:prstGeom prst="rect">
            <a:avLst/>
          </a:prstGeom>
        </p:spPr>
        <p:txBody>
          <a:bodyPr wrap="square" lIns="0" tIns="30604" rIns="0" bIns="30604" anchor="b" anchorCtr="0">
            <a:noAutofit/>
          </a:bodyPr>
          <a:lstStyle/>
          <a:p>
            <a:pPr algn="ctr" defTabSz="306037">
              <a:spcAft>
                <a:spcPts val="513"/>
              </a:spcAft>
            </a:pPr>
            <a:r>
              <a:rPr lang="en-GB" sz="684" noProof="0" dirty="0">
                <a:solidFill>
                  <a:schemeClr val="accent1"/>
                </a:solidFill>
                <a:latin typeface="+mn-lt"/>
                <a:cs typeface="Arial"/>
              </a:rPr>
              <a:t>This material is provided by the international law firm Freshfields Bruckhaus Deringer LLP (a limited liability partnership organised under the laws of England and Wales authorised and regulated by the Solicitors Regulation Authority (SRA no. 484861)) and associated entities and undertakings carrying on business under, or including, the name Freshfields Bruckhaus Deringer in a number of jurisdictions, together referred to in the material as ‘Freshfields’. For further regulatory information please refer to www.freshfields.com/support/legal-notice.</a:t>
            </a:r>
          </a:p>
          <a:p>
            <a:pPr algn="ctr" defTabSz="306037">
              <a:spcAft>
                <a:spcPts val="513"/>
              </a:spcAft>
            </a:pPr>
            <a:r>
              <a:rPr lang="en-GB" sz="684" noProof="0" dirty="0">
                <a:solidFill>
                  <a:schemeClr val="accent1"/>
                </a:solidFill>
                <a:latin typeface="+mn-lt"/>
                <a:cs typeface="Arial"/>
              </a:rPr>
              <a:t>Freshfields Bruckhaus Deringer has offices in Austria, Bahrain, Belgium, China, England, France, Germany, Hong Kong, Italy, Japan, the Netherlands, Singapore, Spain, the United Arab Emirates, the United States and Vietnam. </a:t>
            </a:r>
          </a:p>
          <a:p>
            <a:pPr algn="ctr" defTabSz="306037">
              <a:spcAft>
                <a:spcPts val="513"/>
              </a:spcAft>
            </a:pPr>
            <a:r>
              <a:rPr lang="en-GB" sz="684" noProof="0" dirty="0">
                <a:solidFill>
                  <a:schemeClr val="accent1"/>
                </a:solidFill>
                <a:latin typeface="+mn-lt"/>
                <a:cs typeface="Arial"/>
              </a:rPr>
              <a:t>This material is for general information only and is not intended to provide legal advice.</a:t>
            </a:r>
          </a:p>
          <a:p>
            <a:pPr algn="ctr" defTabSz="306037">
              <a:spcAft>
                <a:spcPts val="513"/>
              </a:spcAft>
            </a:pPr>
            <a:r>
              <a:rPr lang="en-GB" sz="770" b="1" noProof="0" dirty="0">
                <a:solidFill>
                  <a:schemeClr val="accent1"/>
                </a:solidFill>
                <a:latin typeface="+mn-lt"/>
                <a:cs typeface="Arial"/>
              </a:rPr>
              <a:t>© Freshfields Bruckhaus Deringer LLP 2022</a:t>
            </a:r>
          </a:p>
        </p:txBody>
      </p:sp>
      <p:sp>
        <p:nvSpPr>
          <p:cNvPr id="3" name="Text Placeholder 2"/>
          <p:cNvSpPr>
            <a:spLocks noGrp="1"/>
          </p:cNvSpPr>
          <p:nvPr>
            <p:ph type="body" sz="quarter" idx="10" hasCustomPrompt="1"/>
          </p:nvPr>
        </p:nvSpPr>
        <p:spPr>
          <a:xfrm>
            <a:off x="7342856" y="4543123"/>
            <a:ext cx="1354916" cy="230894"/>
          </a:xfrm>
          <a:prstGeom prst="rect">
            <a:avLst/>
          </a:prstGeom>
        </p:spPr>
        <p:txBody>
          <a:bodyPr anchor="b"/>
          <a:lstStyle>
            <a:lvl1pPr algn="r">
              <a:defRPr sz="770" b="0">
                <a:latin typeface="+mn-lt"/>
              </a:defRPr>
            </a:lvl1pPr>
          </a:lstStyle>
          <a:p>
            <a:pPr lvl="0"/>
            <a:r>
              <a:rPr lang="en-US" dirty="0"/>
              <a:t>Ref number</a:t>
            </a:r>
          </a:p>
        </p:txBody>
      </p:sp>
    </p:spTree>
    <p:extLst>
      <p:ext uri="{BB962C8B-B14F-4D97-AF65-F5344CB8AC3E}">
        <p14:creationId xmlns:p14="http://schemas.microsoft.com/office/powerpoint/2010/main" val="220722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claimer Germany">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385872" y="2156008"/>
            <a:ext cx="6372257" cy="770003"/>
          </a:xfrm>
          <a:prstGeom prst="rect">
            <a:avLst/>
          </a:prstGeom>
        </p:spPr>
        <p:txBody>
          <a:bodyPr vert="horz" lIns="0" tIns="0" rIns="0" bIns="0" rtlCol="0" anchor="ctr" anchorCtr="0">
            <a:noAutofit/>
          </a:bodyPr>
          <a:lstStyle>
            <a:lvl1pPr>
              <a:defRPr sz="2736" b="1">
                <a:solidFill>
                  <a:schemeClr val="accent1"/>
                </a:solidFill>
              </a:defRPr>
            </a:lvl1pPr>
          </a:lstStyle>
          <a:p>
            <a:r>
              <a:rPr lang="en-GB" noProof="0" dirty="0"/>
              <a:t>Text</a:t>
            </a:r>
          </a:p>
        </p:txBody>
      </p:sp>
      <p:sp>
        <p:nvSpPr>
          <p:cNvPr id="11" name="Disclaimer info"/>
          <p:cNvSpPr/>
          <p:nvPr userDrawn="1"/>
        </p:nvSpPr>
        <p:spPr>
          <a:xfrm>
            <a:off x="1385872" y="3317563"/>
            <a:ext cx="6372257" cy="1382318"/>
          </a:xfrm>
          <a:prstGeom prst="rect">
            <a:avLst/>
          </a:prstGeom>
        </p:spPr>
        <p:txBody>
          <a:bodyPr wrap="square" lIns="0" tIns="30604" rIns="0" bIns="30604" anchor="b" anchorCtr="0">
            <a:noAutofit/>
          </a:bodyPr>
          <a:lstStyle/>
          <a:p>
            <a:pPr algn="ctr" defTabSz="306037"/>
            <a:r>
              <a:rPr lang="de-DE" sz="770" noProof="0" dirty="0">
                <a:solidFill>
                  <a:schemeClr val="accent1"/>
                </a:solidFill>
                <a:latin typeface="+mn-lt"/>
                <a:cs typeface="Arial"/>
              </a:rPr>
              <a:t>Diese Informationen sind nicht als umfassende Darstellung gedacht und können eine individuelle Rechtsberatung nicht ersetzen.</a:t>
            </a:r>
          </a:p>
          <a:p>
            <a:pPr algn="ctr" defTabSz="612074" fontAlgn="base">
              <a:spcBef>
                <a:spcPct val="50000"/>
              </a:spcBef>
              <a:spcAft>
                <a:spcPct val="0"/>
              </a:spcAft>
              <a:defRPr/>
            </a:pPr>
            <a:r>
              <a:rPr lang="en-GB" sz="855" b="1" noProof="0" dirty="0">
                <a:solidFill>
                  <a:schemeClr val="accent1"/>
                </a:solidFill>
                <a:latin typeface="+mn-lt"/>
                <a:cs typeface="Arial"/>
              </a:rPr>
              <a:t>© Freshfields Bruckhaus Deringer </a:t>
            </a:r>
            <a:r>
              <a:rPr lang="de-DE" sz="855" b="1" noProof="0" dirty="0">
                <a:solidFill>
                  <a:schemeClr val="accent1"/>
                </a:solidFill>
                <a:latin typeface="+mn-lt"/>
                <a:cs typeface="Arial"/>
              </a:rPr>
              <a:t>Rechtsanwälte Steuerberater PartG mbB 2022</a:t>
            </a:r>
            <a:endParaRPr lang="en-GB" sz="855" b="1" noProof="0" dirty="0">
              <a:solidFill>
                <a:schemeClr val="accent1"/>
              </a:solidFill>
              <a:latin typeface="+mn-lt"/>
              <a:cs typeface="Arial"/>
            </a:endParaRPr>
          </a:p>
        </p:txBody>
      </p:sp>
      <p:sp>
        <p:nvSpPr>
          <p:cNvPr id="3" name="Text Placeholder 2"/>
          <p:cNvSpPr>
            <a:spLocks noGrp="1"/>
          </p:cNvSpPr>
          <p:nvPr>
            <p:ph type="body" sz="quarter" idx="10" hasCustomPrompt="1"/>
          </p:nvPr>
        </p:nvSpPr>
        <p:spPr>
          <a:xfrm>
            <a:off x="7342856" y="4543123"/>
            <a:ext cx="1354916" cy="230894"/>
          </a:xfrm>
          <a:prstGeom prst="rect">
            <a:avLst/>
          </a:prstGeom>
        </p:spPr>
        <p:txBody>
          <a:bodyPr anchor="b"/>
          <a:lstStyle>
            <a:lvl1pPr algn="r">
              <a:defRPr sz="770" b="0">
                <a:latin typeface="+mn-lt"/>
              </a:defRPr>
            </a:lvl1pPr>
          </a:lstStyle>
          <a:p>
            <a:pPr lvl="0"/>
            <a:r>
              <a:rPr lang="en-US" dirty="0"/>
              <a:t>Ref number</a:t>
            </a:r>
          </a:p>
        </p:txBody>
      </p:sp>
    </p:spTree>
    <p:extLst>
      <p:ext uri="{BB962C8B-B14F-4D97-AF65-F5344CB8AC3E}">
        <p14:creationId xmlns:p14="http://schemas.microsoft.com/office/powerpoint/2010/main" val="311343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UK Disclaimer">
    <p:bg>
      <p:bgPr>
        <a:solidFill>
          <a:schemeClr val="accent1"/>
        </a:solidFill>
        <a:effectLst/>
      </p:bgPr>
    </p:bg>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385872" y="2156008"/>
            <a:ext cx="6372257" cy="770003"/>
          </a:xfrm>
          <a:prstGeom prst="rect">
            <a:avLst/>
          </a:prstGeom>
        </p:spPr>
        <p:txBody>
          <a:bodyPr vert="horz" lIns="0" tIns="0" rIns="0" bIns="0" rtlCol="0" anchor="ctr" anchorCtr="0">
            <a:noAutofit/>
          </a:bodyPr>
          <a:lstStyle>
            <a:lvl1pPr>
              <a:defRPr sz="2736" b="1">
                <a:solidFill>
                  <a:schemeClr val="bg1"/>
                </a:solidFill>
              </a:defRPr>
            </a:lvl1pPr>
          </a:lstStyle>
          <a:p>
            <a:r>
              <a:rPr lang="en-GB" noProof="0" dirty="0"/>
              <a:t>Text</a:t>
            </a:r>
          </a:p>
        </p:txBody>
      </p:sp>
      <p:sp>
        <p:nvSpPr>
          <p:cNvPr id="11" name="Disclaimer info"/>
          <p:cNvSpPr/>
          <p:nvPr userDrawn="1"/>
        </p:nvSpPr>
        <p:spPr>
          <a:xfrm>
            <a:off x="1385872" y="3317563"/>
            <a:ext cx="6372257" cy="1382318"/>
          </a:xfrm>
          <a:prstGeom prst="rect">
            <a:avLst/>
          </a:prstGeom>
        </p:spPr>
        <p:txBody>
          <a:bodyPr wrap="square" lIns="0" tIns="30604" rIns="0" bIns="30604" anchor="b" anchorCtr="0">
            <a:noAutofit/>
          </a:bodyPr>
          <a:lstStyle/>
          <a:p>
            <a:pPr algn="ctr" defTabSz="306037">
              <a:spcAft>
                <a:spcPts val="513"/>
              </a:spcAft>
            </a:pPr>
            <a:r>
              <a:rPr lang="en-GB" sz="684" noProof="0" dirty="0">
                <a:solidFill>
                  <a:schemeClr val="bg1"/>
                </a:solidFill>
                <a:latin typeface="+mn-lt"/>
                <a:cs typeface="Arial"/>
              </a:rPr>
              <a:t>This material is provided by the international law firm Freshfields Bruckhaus Deringer LLP (a limited liability partnership organised under the laws of England and Wales authorised and regulated by the Solicitors Regulation Authority (SRA no. 484861)) and associated entities and undertakings carrying on business under, or including, the name Freshfields Bruckhaus Deringer in a number of jurisdictions, together referred to in the material as ‘Freshfields’. For further regulatory information please refer to www.freshfields.com/support/legal-notice.</a:t>
            </a:r>
          </a:p>
          <a:p>
            <a:pPr algn="ctr" defTabSz="306037">
              <a:spcAft>
                <a:spcPts val="513"/>
              </a:spcAft>
            </a:pPr>
            <a:r>
              <a:rPr lang="en-GB" sz="684" noProof="0" dirty="0">
                <a:solidFill>
                  <a:schemeClr val="bg1"/>
                </a:solidFill>
                <a:latin typeface="+mn-lt"/>
                <a:cs typeface="Arial"/>
              </a:rPr>
              <a:t>Freshfields Bruckhaus Deringer has offices in Austria, Bahrain, Belgium, China, England, France, Germany, Hong Kong, Italy, Japan, the Netherlands, Singapore, Spain, the United Arab Emirates, the United States and Vietnam. </a:t>
            </a:r>
          </a:p>
          <a:p>
            <a:pPr algn="ctr" defTabSz="306037">
              <a:spcAft>
                <a:spcPts val="513"/>
              </a:spcAft>
            </a:pPr>
            <a:r>
              <a:rPr lang="en-GB" sz="684" noProof="0" dirty="0">
                <a:solidFill>
                  <a:schemeClr val="bg1"/>
                </a:solidFill>
                <a:latin typeface="+mn-lt"/>
                <a:cs typeface="Arial"/>
              </a:rPr>
              <a:t>This material is for general information only and is not intended to provide legal advice.</a:t>
            </a:r>
          </a:p>
          <a:p>
            <a:pPr algn="ctr" defTabSz="306037">
              <a:spcAft>
                <a:spcPts val="513"/>
              </a:spcAft>
            </a:pPr>
            <a:r>
              <a:rPr lang="en-GB" sz="770" b="1" noProof="0" dirty="0">
                <a:solidFill>
                  <a:schemeClr val="bg1"/>
                </a:solidFill>
                <a:latin typeface="+mn-lt"/>
                <a:cs typeface="Arial"/>
              </a:rPr>
              <a:t>© Freshfields Bruckhaus Deringer LLP 2022</a:t>
            </a:r>
          </a:p>
        </p:txBody>
      </p:sp>
      <p:sp>
        <p:nvSpPr>
          <p:cNvPr id="3" name="Text Placeholder 2"/>
          <p:cNvSpPr>
            <a:spLocks noGrp="1"/>
          </p:cNvSpPr>
          <p:nvPr>
            <p:ph type="body" sz="quarter" idx="10" hasCustomPrompt="1"/>
          </p:nvPr>
        </p:nvSpPr>
        <p:spPr>
          <a:xfrm>
            <a:off x="7342856" y="4543123"/>
            <a:ext cx="1354916" cy="230894"/>
          </a:xfrm>
          <a:prstGeom prst="rect">
            <a:avLst/>
          </a:prstGeom>
        </p:spPr>
        <p:txBody>
          <a:bodyPr anchor="b"/>
          <a:lstStyle>
            <a:lvl1pPr algn="r">
              <a:defRPr sz="770" b="0">
                <a:latin typeface="+mn-lt"/>
              </a:defRPr>
            </a:lvl1pPr>
          </a:lstStyle>
          <a:p>
            <a:pPr lvl="0"/>
            <a:r>
              <a:rPr lang="en-US" dirty="0"/>
              <a:t>Ref number</a:t>
            </a:r>
          </a:p>
        </p:txBody>
      </p:sp>
    </p:spTree>
    <p:extLst>
      <p:ext uri="{BB962C8B-B14F-4D97-AF65-F5344CB8AC3E}">
        <p14:creationId xmlns:p14="http://schemas.microsoft.com/office/powerpoint/2010/main" val="3316362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sclaimer Germany">
    <p:bg>
      <p:bgPr>
        <a:solidFill>
          <a:schemeClr val="accent1"/>
        </a:solidFill>
        <a:effectLst/>
      </p:bgPr>
    </p:bg>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385872" y="2156008"/>
            <a:ext cx="6372257" cy="770003"/>
          </a:xfrm>
          <a:prstGeom prst="rect">
            <a:avLst/>
          </a:prstGeom>
        </p:spPr>
        <p:txBody>
          <a:bodyPr vert="horz" lIns="0" tIns="0" rIns="0" bIns="0" rtlCol="0" anchor="ctr" anchorCtr="0">
            <a:noAutofit/>
          </a:bodyPr>
          <a:lstStyle>
            <a:lvl1pPr>
              <a:defRPr sz="2736" b="1">
                <a:solidFill>
                  <a:schemeClr val="bg1"/>
                </a:solidFill>
              </a:defRPr>
            </a:lvl1pPr>
          </a:lstStyle>
          <a:p>
            <a:r>
              <a:rPr lang="en-GB" noProof="0" dirty="0"/>
              <a:t>Text</a:t>
            </a:r>
          </a:p>
        </p:txBody>
      </p:sp>
      <p:sp>
        <p:nvSpPr>
          <p:cNvPr id="11" name="Disclaimer info"/>
          <p:cNvSpPr/>
          <p:nvPr userDrawn="1"/>
        </p:nvSpPr>
        <p:spPr>
          <a:xfrm>
            <a:off x="1385872" y="3317563"/>
            <a:ext cx="6372257" cy="1382318"/>
          </a:xfrm>
          <a:prstGeom prst="rect">
            <a:avLst/>
          </a:prstGeom>
        </p:spPr>
        <p:txBody>
          <a:bodyPr wrap="square" lIns="0" tIns="30604" rIns="0" bIns="30604" anchor="b" anchorCtr="0">
            <a:noAutofit/>
          </a:bodyPr>
          <a:lstStyle/>
          <a:p>
            <a:pPr algn="ctr" defTabSz="306037"/>
            <a:r>
              <a:rPr lang="de-DE" sz="770" noProof="0" dirty="0">
                <a:solidFill>
                  <a:schemeClr val="bg1"/>
                </a:solidFill>
                <a:latin typeface="+mn-lt"/>
                <a:cs typeface="Arial"/>
              </a:rPr>
              <a:t>Diese Informationen sind nicht als umfassende Darstellung gedacht und können eine individuelle Rechtsberatung nicht ersetzen.</a:t>
            </a:r>
          </a:p>
          <a:p>
            <a:pPr algn="ctr" defTabSz="612074" fontAlgn="base">
              <a:spcBef>
                <a:spcPct val="50000"/>
              </a:spcBef>
              <a:spcAft>
                <a:spcPct val="0"/>
              </a:spcAft>
              <a:defRPr/>
            </a:pPr>
            <a:r>
              <a:rPr lang="en-GB" sz="855" b="1" noProof="0" dirty="0">
                <a:solidFill>
                  <a:schemeClr val="bg1"/>
                </a:solidFill>
                <a:latin typeface="+mn-lt"/>
                <a:cs typeface="Arial"/>
              </a:rPr>
              <a:t>© Freshfields Bruckhaus Deringer </a:t>
            </a:r>
            <a:r>
              <a:rPr lang="de-DE" sz="855" b="1" noProof="0" dirty="0">
                <a:solidFill>
                  <a:schemeClr val="bg1"/>
                </a:solidFill>
                <a:latin typeface="+mn-lt"/>
                <a:cs typeface="Arial"/>
              </a:rPr>
              <a:t>Rechtsanwälte Steuerberater PartG mbB 2022</a:t>
            </a:r>
            <a:endParaRPr lang="en-GB" sz="855" b="1" noProof="0" dirty="0">
              <a:solidFill>
                <a:schemeClr val="bg1"/>
              </a:solidFill>
              <a:latin typeface="+mn-lt"/>
              <a:cs typeface="Arial"/>
            </a:endParaRPr>
          </a:p>
        </p:txBody>
      </p:sp>
      <p:sp>
        <p:nvSpPr>
          <p:cNvPr id="3" name="Text Placeholder 2"/>
          <p:cNvSpPr>
            <a:spLocks noGrp="1"/>
          </p:cNvSpPr>
          <p:nvPr>
            <p:ph type="body" sz="quarter" idx="10" hasCustomPrompt="1"/>
          </p:nvPr>
        </p:nvSpPr>
        <p:spPr>
          <a:xfrm>
            <a:off x="7342856" y="4543123"/>
            <a:ext cx="1354916" cy="230894"/>
          </a:xfrm>
          <a:prstGeom prst="rect">
            <a:avLst/>
          </a:prstGeom>
        </p:spPr>
        <p:txBody>
          <a:bodyPr anchor="b"/>
          <a:lstStyle>
            <a:lvl1pPr algn="r">
              <a:defRPr sz="770" b="0">
                <a:latin typeface="+mn-lt"/>
              </a:defRPr>
            </a:lvl1pPr>
          </a:lstStyle>
          <a:p>
            <a:pPr lvl="0"/>
            <a:r>
              <a:rPr lang="en-US" dirty="0"/>
              <a:t>Ref number</a:t>
            </a:r>
          </a:p>
        </p:txBody>
      </p:sp>
    </p:spTree>
    <p:extLst>
      <p:ext uri="{BB962C8B-B14F-4D97-AF65-F5344CB8AC3E}">
        <p14:creationId xmlns:p14="http://schemas.microsoft.com/office/powerpoint/2010/main" val="4083209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065368" y="4804815"/>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4194715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Intro">
    <p:spTree>
      <p:nvGrpSpPr>
        <p:cNvPr id="1" name=""/>
        <p:cNvGrpSpPr/>
        <p:nvPr/>
      </p:nvGrpSpPr>
      <p:grpSpPr>
        <a:xfrm>
          <a:off x="0" y="0"/>
          <a:ext cx="0" cy="0"/>
          <a:chOff x="0" y="0"/>
          <a:chExt cx="0" cy="0"/>
        </a:xfrm>
      </p:grpSpPr>
      <p:sp>
        <p:nvSpPr>
          <p:cNvPr id="4" name="Title 3"/>
          <p:cNvSpPr>
            <a:spLocks noGrp="1"/>
          </p:cNvSpPr>
          <p:nvPr>
            <p:ph type="title"/>
          </p:nvPr>
        </p:nvSpPr>
        <p:spPr>
          <a:xfrm>
            <a:off x="1385872" y="277201"/>
            <a:ext cx="6372257" cy="677602"/>
          </a:xfrm>
        </p:spPr>
        <p:txBody>
          <a:bodyPr/>
          <a:lstStyle>
            <a:lvl1pPr>
              <a:defRPr/>
            </a:lvl1pPr>
          </a:lstStyle>
          <a:p>
            <a:r>
              <a:rPr lang="en-US"/>
              <a:t>Click to edit Master title style</a:t>
            </a:r>
            <a:endParaRPr lang="en-GB" dirty="0"/>
          </a:p>
        </p:txBody>
      </p:sp>
      <p:cxnSp>
        <p:nvCxnSpPr>
          <p:cNvPr id="7" name="Straight Connector 6"/>
          <p:cNvCxnSpPr/>
          <p:nvPr userDrawn="1"/>
        </p:nvCxnSpPr>
        <p:spPr>
          <a:xfrm>
            <a:off x="4217986" y="1078004"/>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 name="Text Placeholder 2"/>
          <p:cNvSpPr>
            <a:spLocks noGrp="1"/>
          </p:cNvSpPr>
          <p:nvPr>
            <p:ph type="body" sz="quarter" idx="16" hasCustomPrompt="1"/>
          </p:nvPr>
        </p:nvSpPr>
        <p:spPr>
          <a:xfrm>
            <a:off x="1385872" y="1232004"/>
            <a:ext cx="6372257" cy="462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6" name="Slide Number Placeholder 5"/>
          <p:cNvSpPr>
            <a:spLocks noGrp="1"/>
          </p:cNvSpPr>
          <p:nvPr>
            <p:ph type="sldNum" sz="quarter" idx="4"/>
          </p:nvPr>
        </p:nvSpPr>
        <p:spPr>
          <a:xfrm>
            <a:off x="8065422" y="4804815"/>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593453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 Intro + Single placeholder">
    <p:spTree>
      <p:nvGrpSpPr>
        <p:cNvPr id="1" name=""/>
        <p:cNvGrpSpPr/>
        <p:nvPr/>
      </p:nvGrpSpPr>
      <p:grpSpPr>
        <a:xfrm>
          <a:off x="0" y="0"/>
          <a:ext cx="0" cy="0"/>
          <a:chOff x="0" y="0"/>
          <a:chExt cx="0" cy="0"/>
        </a:xfrm>
      </p:grpSpPr>
      <p:sp>
        <p:nvSpPr>
          <p:cNvPr id="4" name="Title 3"/>
          <p:cNvSpPr>
            <a:spLocks noGrp="1"/>
          </p:cNvSpPr>
          <p:nvPr>
            <p:ph type="title"/>
          </p:nvPr>
        </p:nvSpPr>
        <p:spPr>
          <a:xfrm>
            <a:off x="1385872" y="277201"/>
            <a:ext cx="6372257" cy="677602"/>
          </a:xfrm>
        </p:spPr>
        <p:txBody>
          <a:bodyPr/>
          <a:lstStyle>
            <a:lvl1pPr>
              <a:defRPr/>
            </a:lvl1pPr>
          </a:lstStyle>
          <a:p>
            <a:r>
              <a:rPr lang="en-US"/>
              <a:t>Click to edit Master title style</a:t>
            </a:r>
            <a:endParaRPr lang="en-GB" dirty="0"/>
          </a:p>
        </p:txBody>
      </p:sp>
      <p:sp>
        <p:nvSpPr>
          <p:cNvPr id="3" name="Text Placeholder 2"/>
          <p:cNvSpPr>
            <a:spLocks noGrp="1"/>
          </p:cNvSpPr>
          <p:nvPr>
            <p:ph type="body" sz="quarter" idx="16" hasCustomPrompt="1"/>
          </p:nvPr>
        </p:nvSpPr>
        <p:spPr>
          <a:xfrm>
            <a:off x="1385872" y="1232004"/>
            <a:ext cx="6372257" cy="462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8" y="1848005"/>
            <a:ext cx="8219287" cy="2772009"/>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217986" y="1078004"/>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8065368" y="4804815"/>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947330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 + Two placeholders">
    <p:spTree>
      <p:nvGrpSpPr>
        <p:cNvPr id="1" name=""/>
        <p:cNvGrpSpPr/>
        <p:nvPr/>
      </p:nvGrpSpPr>
      <p:grpSpPr>
        <a:xfrm>
          <a:off x="0" y="0"/>
          <a:ext cx="0" cy="0"/>
          <a:chOff x="0" y="0"/>
          <a:chExt cx="0" cy="0"/>
        </a:xfrm>
      </p:grpSpPr>
      <p:sp>
        <p:nvSpPr>
          <p:cNvPr id="5" name="Title 1"/>
          <p:cNvSpPr>
            <a:spLocks noGrp="1"/>
          </p:cNvSpPr>
          <p:nvPr>
            <p:ph type="title"/>
          </p:nvPr>
        </p:nvSpPr>
        <p:spPr>
          <a:xfrm>
            <a:off x="1385872" y="277201"/>
            <a:ext cx="6372257" cy="677602"/>
          </a:xfrm>
        </p:spPr>
        <p:txBody>
          <a:bodyPr/>
          <a:lstStyle/>
          <a:p>
            <a:r>
              <a:rPr lang="en-US"/>
              <a:t>Click to edit Master title style</a:t>
            </a:r>
            <a:endParaRPr lang="en-GB" dirty="0"/>
          </a:p>
        </p:txBody>
      </p:sp>
      <p:sp>
        <p:nvSpPr>
          <p:cNvPr id="9" name="Text Placeholder 2"/>
          <p:cNvSpPr>
            <a:spLocks noGrp="1"/>
          </p:cNvSpPr>
          <p:nvPr>
            <p:ph type="body" sz="quarter" idx="16" hasCustomPrompt="1"/>
          </p:nvPr>
        </p:nvSpPr>
        <p:spPr>
          <a:xfrm>
            <a:off x="1385193" y="1232004"/>
            <a:ext cx="6372257" cy="462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4" name="Content Placeholder 3"/>
          <p:cNvSpPr>
            <a:spLocks noGrp="1"/>
          </p:cNvSpPr>
          <p:nvPr>
            <p:ph sz="quarter" idx="20"/>
          </p:nvPr>
        </p:nvSpPr>
        <p:spPr>
          <a:xfrm>
            <a:off x="461758" y="1848006"/>
            <a:ext cx="4032684" cy="27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1"/>
          </p:nvPr>
        </p:nvSpPr>
        <p:spPr>
          <a:xfrm>
            <a:off x="4648361" y="1848006"/>
            <a:ext cx="4032684" cy="27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217986" y="1078004"/>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0" name="Slide Number Placeholder 5"/>
          <p:cNvSpPr>
            <a:spLocks noGrp="1"/>
          </p:cNvSpPr>
          <p:nvPr>
            <p:ph type="sldNum" sz="quarter" idx="4"/>
          </p:nvPr>
        </p:nvSpPr>
        <p:spPr>
          <a:xfrm>
            <a:off x="8065368" y="4804815"/>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224340971"/>
      </p:ext>
    </p:extLst>
  </p:cSld>
  <p:clrMapOvr>
    <a:masterClrMapping/>
  </p:clrMapOvr>
  <p:extLst>
    <p:ext uri="{DCECCB84-F9BA-43D5-87BE-67443E8EF086}">
      <p15:sldGuideLst xmlns:p15="http://schemas.microsoft.com/office/powerpoint/2012/main">
        <p15:guide id="1" pos="3368">
          <p15:clr>
            <a:srgbClr val="FBAE40"/>
          </p15:clr>
        </p15:guide>
        <p15:guide id="2" pos="3312">
          <p15:clr>
            <a:srgbClr val="FBAE40"/>
          </p15:clr>
        </p15:guide>
        <p15:guide id="3" pos="342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 + Single centered placeholder">
    <p:spTree>
      <p:nvGrpSpPr>
        <p:cNvPr id="1" name=""/>
        <p:cNvGrpSpPr/>
        <p:nvPr/>
      </p:nvGrpSpPr>
      <p:grpSpPr>
        <a:xfrm>
          <a:off x="0" y="0"/>
          <a:ext cx="0" cy="0"/>
          <a:chOff x="0" y="0"/>
          <a:chExt cx="0" cy="0"/>
        </a:xfrm>
      </p:grpSpPr>
      <p:sp>
        <p:nvSpPr>
          <p:cNvPr id="4" name="Title 1"/>
          <p:cNvSpPr>
            <a:spLocks noGrp="1"/>
          </p:cNvSpPr>
          <p:nvPr>
            <p:ph type="title"/>
          </p:nvPr>
        </p:nvSpPr>
        <p:spPr>
          <a:xfrm>
            <a:off x="1385872" y="277201"/>
            <a:ext cx="6372257" cy="677602"/>
          </a:xfrm>
        </p:spPr>
        <p:txBody>
          <a:bodyPr/>
          <a:lstStyle/>
          <a:p>
            <a:r>
              <a:rPr lang="en-US"/>
              <a:t>Click to edit Master title style</a:t>
            </a:r>
            <a:endParaRPr lang="en-GB" dirty="0"/>
          </a:p>
        </p:txBody>
      </p:sp>
      <p:sp>
        <p:nvSpPr>
          <p:cNvPr id="7" name="Text Placeholder 2"/>
          <p:cNvSpPr>
            <a:spLocks noGrp="1"/>
          </p:cNvSpPr>
          <p:nvPr>
            <p:ph type="body" sz="quarter" idx="17" hasCustomPrompt="1"/>
          </p:nvPr>
        </p:nvSpPr>
        <p:spPr>
          <a:xfrm>
            <a:off x="1385872" y="1232004"/>
            <a:ext cx="6372257" cy="462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6"/>
          </p:nvPr>
        </p:nvSpPr>
        <p:spPr>
          <a:xfrm>
            <a:off x="1385273" y="1848005"/>
            <a:ext cx="6372257" cy="27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217986" y="1078004"/>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8065368" y="4804815"/>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951520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placeholder + righ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232004"/>
            <a:ext cx="6372257" cy="462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2954" y="1848509"/>
            <a:ext cx="5387173" cy="277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3"/>
          <p:cNvSpPr>
            <a:spLocks noGrp="1"/>
          </p:cNvSpPr>
          <p:nvPr>
            <p:ph sz="quarter" idx="18"/>
          </p:nvPr>
        </p:nvSpPr>
        <p:spPr>
          <a:xfrm>
            <a:off x="6064418" y="1848006"/>
            <a:ext cx="2616627" cy="2772009"/>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078004"/>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4804815"/>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096639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placeholder + lef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232004"/>
            <a:ext cx="6372257" cy="462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8" name="Content Placeholder 3"/>
          <p:cNvSpPr>
            <a:spLocks noGrp="1"/>
          </p:cNvSpPr>
          <p:nvPr>
            <p:ph sz="quarter" idx="18"/>
          </p:nvPr>
        </p:nvSpPr>
        <p:spPr>
          <a:xfrm>
            <a:off x="462902" y="1848006"/>
            <a:ext cx="2616627" cy="2772009"/>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Content Placeholder 4"/>
          <p:cNvSpPr>
            <a:spLocks noGrp="1"/>
          </p:cNvSpPr>
          <p:nvPr>
            <p:ph sz="quarter" idx="17"/>
          </p:nvPr>
        </p:nvSpPr>
        <p:spPr>
          <a:xfrm>
            <a:off x="3293872" y="1848006"/>
            <a:ext cx="5387173" cy="27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078004"/>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4804815"/>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8028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11" name="Text Placeholder 2"/>
          <p:cNvSpPr>
            <a:spLocks noGrp="1"/>
          </p:cNvSpPr>
          <p:nvPr>
            <p:ph type="body" sz="quarter" idx="17" hasCustomPrompt="1"/>
          </p:nvPr>
        </p:nvSpPr>
        <p:spPr>
          <a:xfrm>
            <a:off x="1385872" y="1232004"/>
            <a:ext cx="6372257" cy="462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3"/>
          <p:cNvSpPr>
            <a:spLocks noGrp="1"/>
          </p:cNvSpPr>
          <p:nvPr>
            <p:ph sz="quarter" idx="19"/>
          </p:nvPr>
        </p:nvSpPr>
        <p:spPr>
          <a:xfrm>
            <a:off x="461758" y="1848006"/>
            <a:ext cx="4032684" cy="132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Content Placeholder 4"/>
          <p:cNvSpPr>
            <a:spLocks noGrp="1"/>
          </p:cNvSpPr>
          <p:nvPr>
            <p:ph sz="quarter" idx="21"/>
          </p:nvPr>
        </p:nvSpPr>
        <p:spPr>
          <a:xfrm>
            <a:off x="4648361" y="1848006"/>
            <a:ext cx="4032684" cy="132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5"/>
          <p:cNvSpPr>
            <a:spLocks noGrp="1"/>
          </p:cNvSpPr>
          <p:nvPr>
            <p:ph sz="quarter" idx="20"/>
          </p:nvPr>
        </p:nvSpPr>
        <p:spPr>
          <a:xfrm>
            <a:off x="461758" y="3296595"/>
            <a:ext cx="4032684" cy="132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Content Placeholder 6"/>
          <p:cNvSpPr>
            <a:spLocks noGrp="1"/>
          </p:cNvSpPr>
          <p:nvPr>
            <p:ph sz="quarter" idx="22"/>
          </p:nvPr>
        </p:nvSpPr>
        <p:spPr>
          <a:xfrm>
            <a:off x="4648361" y="3296595"/>
            <a:ext cx="4032684" cy="132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9" name="Straight Connector 8"/>
          <p:cNvCxnSpPr/>
          <p:nvPr userDrawn="1"/>
        </p:nvCxnSpPr>
        <p:spPr>
          <a:xfrm>
            <a:off x="4217986" y="1078004"/>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3" name="Slide Number Placeholder 5"/>
          <p:cNvSpPr>
            <a:spLocks noGrp="1"/>
          </p:cNvSpPr>
          <p:nvPr>
            <p:ph type="sldNum" sz="quarter" idx="4"/>
          </p:nvPr>
        </p:nvSpPr>
        <p:spPr>
          <a:xfrm>
            <a:off x="8065368" y="4804815"/>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147168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ro + three placeholders">
    <p:spTree>
      <p:nvGrpSpPr>
        <p:cNvPr id="1" name=""/>
        <p:cNvGrpSpPr/>
        <p:nvPr/>
      </p:nvGrpSpPr>
      <p:grpSpPr>
        <a:xfrm>
          <a:off x="0" y="0"/>
          <a:ext cx="0" cy="0"/>
          <a:chOff x="0" y="0"/>
          <a:chExt cx="0" cy="0"/>
        </a:xfrm>
      </p:grpSpPr>
      <p:sp>
        <p:nvSpPr>
          <p:cNvPr id="11" name="Text Placeholder 2"/>
          <p:cNvSpPr>
            <a:spLocks noGrp="1"/>
          </p:cNvSpPr>
          <p:nvPr>
            <p:ph type="body" sz="quarter" idx="19" hasCustomPrompt="1"/>
          </p:nvPr>
        </p:nvSpPr>
        <p:spPr>
          <a:xfrm>
            <a:off x="1385872" y="1232004"/>
            <a:ext cx="6372257" cy="462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9" name="Slide Number Placeholder 5"/>
          <p:cNvSpPr>
            <a:spLocks noGrp="1"/>
          </p:cNvSpPr>
          <p:nvPr>
            <p:ph type="sldNum" sz="quarter" idx="4"/>
          </p:nvPr>
        </p:nvSpPr>
        <p:spPr>
          <a:xfrm>
            <a:off x="8065368" y="4804815"/>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cxnSp>
        <p:nvCxnSpPr>
          <p:cNvPr id="12" name="Straight Connector 11"/>
          <p:cNvCxnSpPr/>
          <p:nvPr userDrawn="1"/>
        </p:nvCxnSpPr>
        <p:spPr>
          <a:xfrm>
            <a:off x="4217986" y="1078004"/>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 name="Title 2">
            <a:extLst>
              <a:ext uri="{FF2B5EF4-FFF2-40B4-BE49-F238E27FC236}">
                <a16:creationId xmlns:a16="http://schemas.microsoft.com/office/drawing/2014/main" id="{EED45737-199F-484B-A340-FA3A94CF0D0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de-DE"/>
          </a:p>
        </p:txBody>
      </p:sp>
      <p:sp>
        <p:nvSpPr>
          <p:cNvPr id="6" name="Content Placeholder 5">
            <a:extLst>
              <a:ext uri="{FF2B5EF4-FFF2-40B4-BE49-F238E27FC236}">
                <a16:creationId xmlns:a16="http://schemas.microsoft.com/office/drawing/2014/main" id="{B5988E22-DD8D-48C9-8903-7A9CACF4F19C}"/>
              </a:ext>
            </a:extLst>
          </p:cNvPr>
          <p:cNvSpPr>
            <a:spLocks noGrp="1"/>
          </p:cNvSpPr>
          <p:nvPr>
            <p:ph sz="quarter" idx="20"/>
          </p:nvPr>
        </p:nvSpPr>
        <p:spPr>
          <a:xfrm>
            <a:off x="461758" y="1848510"/>
            <a:ext cx="2616627" cy="2772084"/>
          </a:xfrm>
        </p:spPr>
        <p:txBody>
          <a:bodyPr/>
          <a:lstStyle>
            <a:lvl1pPr algn="ctr">
              <a:defRPr/>
            </a:lvl1pPr>
            <a:lvl2pPr algn="ct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7">
            <a:extLst>
              <a:ext uri="{FF2B5EF4-FFF2-40B4-BE49-F238E27FC236}">
                <a16:creationId xmlns:a16="http://schemas.microsoft.com/office/drawing/2014/main" id="{6165B086-B228-41E3-B2E2-1C0046FA5CFD}"/>
              </a:ext>
            </a:extLst>
          </p:cNvPr>
          <p:cNvSpPr>
            <a:spLocks noGrp="1"/>
          </p:cNvSpPr>
          <p:nvPr>
            <p:ph sz="quarter" idx="21"/>
          </p:nvPr>
        </p:nvSpPr>
        <p:spPr>
          <a:xfrm>
            <a:off x="3263687" y="1848510"/>
            <a:ext cx="2616627" cy="2772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5" name="Content Placeholder 14">
            <a:extLst>
              <a:ext uri="{FF2B5EF4-FFF2-40B4-BE49-F238E27FC236}">
                <a16:creationId xmlns:a16="http://schemas.microsoft.com/office/drawing/2014/main" id="{D00A75FB-BB93-4A39-BC11-FCD5F42A5688}"/>
              </a:ext>
            </a:extLst>
          </p:cNvPr>
          <p:cNvSpPr>
            <a:spLocks noGrp="1"/>
          </p:cNvSpPr>
          <p:nvPr>
            <p:ph sz="quarter" idx="22"/>
          </p:nvPr>
        </p:nvSpPr>
        <p:spPr>
          <a:xfrm>
            <a:off x="6064418" y="1848510"/>
            <a:ext cx="2616627" cy="2772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8889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7.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a:p>
        </p:txBody>
      </p:sp>
      <p:sp>
        <p:nvSpPr>
          <p:cNvPr id="4" name="TextBox 3">
            <a:extLst>
              <a:ext uri="{FF2B5EF4-FFF2-40B4-BE49-F238E27FC236}">
                <a16:creationId xmlns:a16="http://schemas.microsoft.com/office/drawing/2014/main" id="{909A6F31-1567-F6A4-77F1-D97BAFC8FDEF}"/>
              </a:ext>
            </a:extLst>
          </p:cNvPr>
          <p:cNvSpPr txBox="1"/>
          <p:nvPr userDrawn="1">
            <p:extLst>
              <p:ext uri="{1162E1C5-73C7-4A58-AE30-91384D911F3F}">
                <p184:classification xmlns:p184="http://schemas.microsoft.com/office/powerpoint/2018/4/main" val="hdr"/>
              </p:ext>
            </p:extLst>
          </p:nvPr>
        </p:nvSpPr>
        <p:spPr>
          <a:xfrm>
            <a:off x="3970338" y="0"/>
            <a:ext cx="1241425" cy="167640"/>
          </a:xfrm>
          <a:prstGeom prst="rect">
            <a:avLst/>
          </a:prstGeom>
        </p:spPr>
        <p:txBody>
          <a:bodyPr horzOverflow="overflow" lIns="0" tIns="0" rIns="0" bIns="0">
            <a:spAutoFit/>
          </a:bodyPr>
          <a:lstStyle/>
          <a:p>
            <a:pPr algn="l"/>
            <a:r>
              <a:rPr lang="en-GB" sz="1100">
                <a:solidFill>
                  <a:srgbClr val="000000"/>
                </a:solidFill>
                <a:latin typeface="Arial" panose="020B0604020202020204" pitchFamily="34" charset="0"/>
                <a:cs typeface="Arial" panose="020B0604020202020204" pitchFamily="34" charset="0"/>
              </a:rPr>
              <a:t>Sensitivity: General</a:t>
            </a: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361C8-4087-E13D-FF34-DCD47AF3D0E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A76925-AC30-4D6D-E308-2E2FCB6FEE0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DA933-053B-3573-26D1-17A6CD1BF88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F040F65-1BDC-4F35-82AD-78360447D08D}" type="datetimeFigureOut">
              <a:rPr lang="en-GB" smtClean="0"/>
              <a:t>02/12/2022</a:t>
            </a:fld>
            <a:endParaRPr lang="en-GB"/>
          </a:p>
        </p:txBody>
      </p:sp>
      <p:sp>
        <p:nvSpPr>
          <p:cNvPr id="5" name="Footer Placeholder 4">
            <a:extLst>
              <a:ext uri="{FF2B5EF4-FFF2-40B4-BE49-F238E27FC236}">
                <a16:creationId xmlns:a16="http://schemas.microsoft.com/office/drawing/2014/main" id="{F806B5A4-8B8B-DAFA-B694-389E7D4973A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4CCD68-4BBF-E8EF-BD12-5D706FA4FF9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811041B-ED11-41AC-81F5-9FE6C0F70FC8}" type="slidenum">
              <a:rPr lang="en-GB" smtClean="0"/>
              <a:t>‹#›</a:t>
            </a:fld>
            <a:endParaRPr lang="en-GB"/>
          </a:p>
        </p:txBody>
      </p:sp>
      <p:sp>
        <p:nvSpPr>
          <p:cNvPr id="8" name="TextBox 7">
            <a:extLst>
              <a:ext uri="{FF2B5EF4-FFF2-40B4-BE49-F238E27FC236}">
                <a16:creationId xmlns:a16="http://schemas.microsoft.com/office/drawing/2014/main" id="{DE03704A-1C37-A0F4-5075-8FD9DD6A94D3}"/>
              </a:ext>
            </a:extLst>
          </p:cNvPr>
          <p:cNvSpPr txBox="1"/>
          <p:nvPr userDrawn="1">
            <p:extLst>
              <p:ext uri="{1162E1C5-73C7-4A58-AE30-91384D911F3F}">
                <p184:classification xmlns:p184="http://schemas.microsoft.com/office/powerpoint/2018/4/main" val="hdr"/>
              </p:ext>
            </p:extLst>
          </p:nvPr>
        </p:nvSpPr>
        <p:spPr>
          <a:xfrm>
            <a:off x="3970338" y="0"/>
            <a:ext cx="1241425" cy="167640"/>
          </a:xfrm>
          <a:prstGeom prst="rect">
            <a:avLst/>
          </a:prstGeom>
        </p:spPr>
        <p:txBody>
          <a:bodyPr horzOverflow="overflow" lIns="0" tIns="0" rIns="0" bIns="0">
            <a:spAutoFit/>
          </a:bodyPr>
          <a:lstStyle/>
          <a:p>
            <a:pPr algn="l"/>
            <a:r>
              <a:rPr lang="en-GB" sz="1100">
                <a:solidFill>
                  <a:srgbClr val="000000"/>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14102959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TextBox 1">
            <a:extLst>
              <a:ext uri="{FF2B5EF4-FFF2-40B4-BE49-F238E27FC236}">
                <a16:creationId xmlns:a16="http://schemas.microsoft.com/office/drawing/2014/main" id="{5A307776-EC74-4CFA-8E70-853C066F1C6B}"/>
              </a:ext>
            </a:extLst>
          </p:cNvPr>
          <p:cNvSpPr txBox="1"/>
          <p:nvPr userDrawn="1"/>
        </p:nvSpPr>
        <p:spPr>
          <a:xfrm>
            <a:off x="3045110" y="-859015"/>
            <a:ext cx="3053787" cy="618631"/>
          </a:xfrm>
          <a:prstGeom prst="rect">
            <a:avLst/>
          </a:prstGeom>
          <a:noFill/>
        </p:spPr>
        <p:txBody>
          <a:bodyPr wrap="square" rtlCol="0">
            <a:spAutoFit/>
          </a:bodyPr>
          <a:lstStyle/>
          <a:p>
            <a:pPr algn="ctr"/>
            <a:r>
              <a:rPr lang="en-GB" sz="855" noProof="0" dirty="0">
                <a:solidFill>
                  <a:schemeClr val="bg1"/>
                </a:solidFill>
              </a:rPr>
              <a:t>For presentation advice </a:t>
            </a:r>
            <a:r>
              <a:rPr lang="en-GB" sz="855" baseline="0" noProof="0" dirty="0">
                <a:solidFill>
                  <a:schemeClr val="bg1"/>
                </a:solidFill>
              </a:rPr>
              <a:t>and support </a:t>
            </a:r>
          </a:p>
          <a:p>
            <a:pPr algn="ctr"/>
            <a:r>
              <a:rPr lang="en-GB" sz="855" baseline="0" noProof="0" dirty="0">
                <a:solidFill>
                  <a:schemeClr val="bg1"/>
                </a:solidFill>
              </a:rPr>
              <a:t>contact Document Specialists @</a:t>
            </a:r>
          </a:p>
          <a:p>
            <a:pPr algn="ctr"/>
            <a:r>
              <a:rPr lang="en-GB" sz="855" b="1" baseline="0" noProof="0" dirty="0">
                <a:solidFill>
                  <a:schemeClr val="bg1"/>
                </a:solidFill>
              </a:rPr>
              <a:t>GlobalDocumentServices@freshfields.com</a:t>
            </a:r>
          </a:p>
          <a:p>
            <a:pPr algn="ctr"/>
            <a:r>
              <a:rPr lang="en-GB" sz="855" b="0" baseline="0" noProof="0" dirty="0">
                <a:solidFill>
                  <a:schemeClr val="bg1"/>
                </a:solidFill>
              </a:rPr>
              <a:t>or</a:t>
            </a:r>
            <a:r>
              <a:rPr lang="en-GB" sz="855" b="1" baseline="0" noProof="0" dirty="0">
                <a:solidFill>
                  <a:schemeClr val="bg1"/>
                </a:solidFill>
              </a:rPr>
              <a:t> $CEDocumentSpecialists@freshfields.com</a:t>
            </a:r>
          </a:p>
        </p:txBody>
      </p:sp>
      <p:sp>
        <p:nvSpPr>
          <p:cNvPr id="8" name="Text Placeholder 2">
            <a:extLst>
              <a:ext uri="{FF2B5EF4-FFF2-40B4-BE49-F238E27FC236}">
                <a16:creationId xmlns:a16="http://schemas.microsoft.com/office/drawing/2014/main" id="{74A58ADD-8881-4843-B108-20A808E68F5A}"/>
              </a:ext>
            </a:extLst>
          </p:cNvPr>
          <p:cNvSpPr>
            <a:spLocks noGrp="1"/>
          </p:cNvSpPr>
          <p:nvPr>
            <p:ph type="body" idx="1"/>
          </p:nvPr>
        </p:nvSpPr>
        <p:spPr>
          <a:xfrm>
            <a:off x="1385872" y="923944"/>
            <a:ext cx="6372257" cy="3295611"/>
          </a:xfrm>
          <a:prstGeom prst="rect">
            <a:avLst/>
          </a:prstGeom>
        </p:spPr>
        <p:txBody>
          <a:bodyPr vert="horz" lIns="0" tIns="0" rIns="0" bIns="0" rtlCol="0" anchor="ctr">
            <a:noAutofit/>
          </a:bodyPr>
          <a:lstStyle/>
          <a:p>
            <a:pPr marL="0" marR="0" lvl="0" indent="0" algn="ctr" defTabSz="891917" rtl="0" eaLnBrk="1" fontAlgn="auto" latinLnBrk="0" hangingPunct="1">
              <a:lnSpc>
                <a:spcPct val="100000"/>
              </a:lnSpc>
              <a:spcBef>
                <a:spcPts val="0"/>
              </a:spcBef>
              <a:spcAft>
                <a:spcPts val="1026"/>
              </a:spcAft>
              <a:buClrTx/>
              <a:buSzTx/>
              <a:buFont typeface="+mj-lt"/>
              <a:buNone/>
              <a:tabLst/>
              <a:defRPr/>
            </a:pPr>
            <a:r>
              <a:rPr kumimoji="0" lang="en-GB" sz="2394" b="1" i="0" u="none" strike="noStrike" kern="1200" cap="none" spc="0" normalizeH="0" baseline="0" noProof="0" dirty="0">
                <a:ln>
                  <a:noFill/>
                </a:ln>
                <a:solidFill>
                  <a:srgbClr val="1D2B4D"/>
                </a:solidFill>
                <a:effectLst/>
                <a:uLnTx/>
                <a:uFillTx/>
                <a:latin typeface="+mj-lt"/>
                <a:ea typeface="+mn-ea"/>
                <a:cs typeface="+mn-cs"/>
              </a:rPr>
              <a:t>Click to edit Master text styles</a:t>
            </a:r>
          </a:p>
          <a:p>
            <a:pPr marL="0" marR="0" lvl="1" indent="0" algn="ctr" defTabSz="891917" rtl="0" eaLnBrk="1" fontAlgn="auto" latinLnBrk="0" hangingPunct="1">
              <a:lnSpc>
                <a:spcPct val="100000"/>
              </a:lnSpc>
              <a:spcBef>
                <a:spcPts val="0"/>
              </a:spcBef>
              <a:spcAft>
                <a:spcPts val="1026"/>
              </a:spcAft>
              <a:buClrTx/>
              <a:buSzTx/>
              <a:buFont typeface="+mj-lt"/>
              <a:buNone/>
              <a:tabLst/>
              <a:defRPr/>
            </a:pPr>
            <a:r>
              <a:rPr kumimoji="0" lang="en-GB" sz="1539" b="0" i="1" u="none" strike="noStrike" kern="1200" cap="none" spc="0" normalizeH="0" baseline="0" noProof="0" dirty="0">
                <a:ln>
                  <a:noFill/>
                </a:ln>
                <a:solidFill>
                  <a:srgbClr val="1D2B4D"/>
                </a:solidFill>
                <a:effectLst/>
                <a:uLnTx/>
                <a:uFillTx/>
                <a:latin typeface="Georgia"/>
                <a:ea typeface="+mn-ea"/>
                <a:cs typeface="+mn-cs"/>
              </a:rPr>
              <a:t>Second level</a:t>
            </a:r>
          </a:p>
        </p:txBody>
      </p:sp>
      <p:sp>
        <p:nvSpPr>
          <p:cNvPr id="6" name="Rectangle 5">
            <a:extLst>
              <a:ext uri="{FF2B5EF4-FFF2-40B4-BE49-F238E27FC236}">
                <a16:creationId xmlns:a16="http://schemas.microsoft.com/office/drawing/2014/main" id="{CB28137A-0B13-4E6F-B39B-27DF17342DB8}"/>
              </a:ext>
            </a:extLst>
          </p:cNvPr>
          <p:cNvSpPr/>
          <p:nvPr userDrawn="1"/>
        </p:nvSpPr>
        <p:spPr>
          <a:xfrm>
            <a:off x="0" y="-308001"/>
            <a:ext cx="615677" cy="30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568" tIns="61568" rIns="61568" bIns="61568" numCol="1" spcCol="0" rtlCol="0" fromWordArt="0" anchor="ctr" anchorCtr="0" forceAA="0" compatLnSpc="1">
            <a:prstTxWarp prst="textNoShape">
              <a:avLst/>
            </a:prstTxWarp>
            <a:noAutofit/>
          </a:bodyPr>
          <a:lstStyle/>
          <a:p>
            <a:pPr algn="ctr"/>
            <a:r>
              <a:rPr lang="en-GB" sz="1197" b="1" dirty="0">
                <a:solidFill>
                  <a:schemeClr val="bg1"/>
                </a:solidFill>
                <a:latin typeface="+mj-lt"/>
              </a:rPr>
              <a:t>V21.2</a:t>
            </a:r>
          </a:p>
        </p:txBody>
      </p:sp>
      <p:sp>
        <p:nvSpPr>
          <p:cNvPr id="3" name="TextBox 2">
            <a:extLst>
              <a:ext uri="{FF2B5EF4-FFF2-40B4-BE49-F238E27FC236}">
                <a16:creationId xmlns:a16="http://schemas.microsoft.com/office/drawing/2014/main" id="{47AF84EF-D672-D498-6FC6-882B5787448D}"/>
              </a:ext>
            </a:extLst>
          </p:cNvPr>
          <p:cNvSpPr txBox="1"/>
          <p:nvPr userDrawn="1">
            <p:extLst>
              <p:ext uri="{1162E1C5-73C7-4A58-AE30-91384D911F3F}">
                <p184:classification xmlns:p184="http://schemas.microsoft.com/office/powerpoint/2018/4/main" val="hdr"/>
              </p:ext>
            </p:extLst>
          </p:nvPr>
        </p:nvSpPr>
        <p:spPr>
          <a:xfrm>
            <a:off x="3970338" y="0"/>
            <a:ext cx="1241425" cy="167640"/>
          </a:xfrm>
          <a:prstGeom prst="rect">
            <a:avLst/>
          </a:prstGeom>
        </p:spPr>
        <p:txBody>
          <a:bodyPr horzOverflow="overflow" lIns="0" tIns="0" rIns="0" bIns="0">
            <a:spAutoFit/>
          </a:bodyPr>
          <a:lstStyle/>
          <a:p>
            <a:pPr algn="l"/>
            <a:r>
              <a:rPr lang="en-GB" sz="1100">
                <a:solidFill>
                  <a:srgbClr val="000000"/>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232929194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Lst>
  <p:hf hdr="0" ftr="0" dt="0"/>
  <p:txStyles>
    <p:titleStyle>
      <a:lvl1pPr algn="ctr" defTabSz="781903" rtl="0" eaLnBrk="1" latinLnBrk="0" hangingPunct="1">
        <a:spcBef>
          <a:spcPct val="0"/>
        </a:spcBef>
        <a:buNone/>
        <a:defRPr sz="2394"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09503" rtl="0" eaLnBrk="1" latinLnBrk="0" hangingPunct="1">
        <a:spcBef>
          <a:spcPts val="513"/>
        </a:spcBef>
        <a:spcAft>
          <a:spcPts val="513"/>
        </a:spcAft>
        <a:buFont typeface="Arial" panose="020B0604020202020204" pitchFamily="34" charset="0"/>
        <a:buNone/>
        <a:defRPr sz="1710" b="1" i="0" kern="1200">
          <a:solidFill>
            <a:schemeClr val="accent1"/>
          </a:solidFill>
          <a:latin typeface="+mj-lt"/>
          <a:ea typeface="Ebrima" panose="02000000000000000000" pitchFamily="2" charset="0"/>
          <a:cs typeface="Ebrima" panose="02000000000000000000" pitchFamily="2" charset="0"/>
        </a:defRPr>
      </a:lvl1pPr>
      <a:lvl2pPr marL="0" indent="0" algn="l" defTabSz="309503" rtl="0" eaLnBrk="1" latinLnBrk="0" hangingPunct="1">
        <a:spcBef>
          <a:spcPts val="513"/>
        </a:spcBef>
        <a:spcAft>
          <a:spcPts val="513"/>
        </a:spcAft>
        <a:buFont typeface="Arial" panose="020B0604020202020204" pitchFamily="34" charset="0"/>
        <a:buNone/>
        <a:defRPr sz="1368" b="1" i="0" kern="1200">
          <a:solidFill>
            <a:schemeClr val="tx1"/>
          </a:solidFill>
          <a:latin typeface="+mj-lt"/>
          <a:ea typeface="+mn-ea"/>
          <a:cs typeface="+mn-cs"/>
        </a:defRPr>
      </a:lvl2pPr>
      <a:lvl3pPr marL="0" indent="0" algn="l" defTabSz="309503" rtl="0" eaLnBrk="1" latinLnBrk="0" hangingPunct="1">
        <a:spcBef>
          <a:spcPts val="0"/>
        </a:spcBef>
        <a:spcAft>
          <a:spcPts val="1026"/>
        </a:spcAft>
        <a:buFont typeface="Arial" panose="020B0604020202020204" pitchFamily="34" charset="0"/>
        <a:buNone/>
        <a:defRPr sz="1368" i="0" kern="1200">
          <a:solidFill>
            <a:schemeClr val="tx1"/>
          </a:solidFill>
          <a:latin typeface="Georgia" panose="02040502050405020303" pitchFamily="18" charset="0"/>
          <a:ea typeface="+mn-ea"/>
          <a:cs typeface="+mn-cs"/>
        </a:defRPr>
      </a:lvl3pPr>
      <a:lvl4pPr marL="153918" indent="-153918" algn="l" defTabSz="309503" rtl="0" eaLnBrk="1" latinLnBrk="0" hangingPunct="1">
        <a:spcBef>
          <a:spcPts val="0"/>
        </a:spcBef>
        <a:spcAft>
          <a:spcPts val="1026"/>
        </a:spcAft>
        <a:buClr>
          <a:schemeClr val="bg2"/>
        </a:buClr>
        <a:buFont typeface="Arial" panose="020B0604020202020204" pitchFamily="34" charset="0"/>
        <a:buChar char="•"/>
        <a:defRPr sz="1368" i="0" kern="1200" baseline="0">
          <a:solidFill>
            <a:schemeClr val="tx1"/>
          </a:solidFill>
          <a:latin typeface="Georgia" panose="02040502050405020303" pitchFamily="18" charset="0"/>
          <a:ea typeface="+mn-ea"/>
          <a:cs typeface="+mn-cs"/>
        </a:defRPr>
      </a:lvl4pPr>
      <a:lvl5pPr marL="307836"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baseline="0">
          <a:solidFill>
            <a:schemeClr val="tx1"/>
          </a:solidFill>
          <a:latin typeface="Georgia" panose="02040502050405020303" pitchFamily="18" charset="0"/>
          <a:ea typeface="+mn-ea"/>
          <a:cs typeface="+mn-cs"/>
        </a:defRPr>
      </a:lvl5pPr>
      <a:lvl6pPr marL="461754"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a:solidFill>
            <a:schemeClr val="tx1"/>
          </a:solidFill>
          <a:latin typeface="Georgia" panose="02040502050405020303" pitchFamily="18" charset="0"/>
          <a:ea typeface="+mn-ea"/>
          <a:cs typeface="+mn-cs"/>
        </a:defRPr>
      </a:lvl6pPr>
      <a:lvl7pPr marL="153918" indent="-153918" algn="l" defTabSz="309503" rtl="0" eaLnBrk="1" latinLnBrk="0" hangingPunct="1">
        <a:spcBef>
          <a:spcPts val="0"/>
        </a:spcBef>
        <a:spcAft>
          <a:spcPts val="1026"/>
        </a:spcAft>
        <a:buSzPct val="100000"/>
        <a:buFont typeface="+mj-lt"/>
        <a:buAutoNum type="arabicPeriod"/>
        <a:defRPr sz="1368" i="0" kern="1200">
          <a:solidFill>
            <a:schemeClr val="tx1"/>
          </a:solidFill>
          <a:latin typeface="Georgia" panose="02040502050405020303" pitchFamily="18" charset="0"/>
          <a:ea typeface="+mn-ea"/>
          <a:cs typeface="+mn-cs"/>
        </a:defRPr>
      </a:lvl7pPr>
      <a:lvl8pPr marL="307836" indent="-153918" algn="l" defTabSz="309503" rtl="0" eaLnBrk="1" latinLnBrk="0" hangingPunct="1">
        <a:spcBef>
          <a:spcPts val="0"/>
        </a:spcBef>
        <a:spcAft>
          <a:spcPts val="1026"/>
        </a:spcAft>
        <a:buSzPct val="100000"/>
        <a:buFont typeface="+mj-lt"/>
        <a:buAutoNum type="alphaLcPeriod"/>
        <a:defRPr sz="1368" i="0" kern="1200" baseline="0">
          <a:solidFill>
            <a:schemeClr val="tx1"/>
          </a:solidFill>
          <a:latin typeface="Georgia" panose="02040502050405020303" pitchFamily="18" charset="0"/>
          <a:ea typeface="+mn-ea"/>
          <a:cs typeface="+mn-cs"/>
        </a:defRPr>
      </a:lvl8pPr>
      <a:lvl9pPr marL="153918" indent="-153918" algn="l" defTabSz="309503" rtl="0" eaLnBrk="1" latinLnBrk="0" hangingPunct="1">
        <a:spcBef>
          <a:spcPts val="0"/>
        </a:spcBef>
        <a:spcAft>
          <a:spcPts val="1026"/>
        </a:spcAft>
        <a:buClr>
          <a:schemeClr val="accent2"/>
        </a:buClr>
        <a:buSzPct val="80000"/>
        <a:buFont typeface="Wingdings 3" panose="05040102010807070707" pitchFamily="18" charset="2"/>
        <a:buChar char="}"/>
        <a:defRPr sz="1368" i="0" kern="1200" baseline="0">
          <a:solidFill>
            <a:schemeClr val="tx1"/>
          </a:solidFill>
          <a:latin typeface="+mn-lt"/>
          <a:ea typeface="+mn-ea"/>
          <a:cs typeface="+mn-cs"/>
        </a:defRPr>
      </a:lvl9pPr>
    </p:bodyStyle>
    <p:otherStyle>
      <a:defPPr>
        <a:defRPr lang="en-GB"/>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orient="horz" pos="908">
          <p15:clr>
            <a:srgbClr val="F26B43"/>
          </p15:clr>
        </p15:guide>
        <p15:guide id="3" orient="horz" pos="1361">
          <p15:clr>
            <a:srgbClr val="F26B43"/>
          </p15:clr>
        </p15:guide>
        <p15:guide id="4" orient="horz" pos="3402">
          <p15:clr>
            <a:srgbClr val="F26B43"/>
          </p15:clr>
        </p15:guide>
        <p15:guide id="5" pos="341">
          <p15:clr>
            <a:srgbClr val="F26B43"/>
          </p15:clr>
        </p15:guide>
        <p15:guide id="6" pos="6396">
          <p15:clr>
            <a:srgbClr val="F26B43"/>
          </p15:clr>
        </p15:guide>
        <p15:guide id="7" pos="3368">
          <p15:clr>
            <a:srgbClr val="F26B43"/>
          </p15:clr>
        </p15:guide>
        <p15:guide id="8" pos="3312">
          <p15:clr>
            <a:srgbClr val="F26B43"/>
          </p15:clr>
        </p15:guide>
        <p15:guide id="9" pos="3425">
          <p15:clr>
            <a:srgbClr val="F26B43"/>
          </p15:clr>
        </p15:guide>
        <p15:guide id="10" pos="2285">
          <p15:clr>
            <a:srgbClr val="F26B43"/>
          </p15:clr>
        </p15:guide>
        <p15:guide id="11" pos="2397">
          <p15:clr>
            <a:srgbClr val="F26B43"/>
          </p15:clr>
        </p15:guide>
        <p15:guide id="12" pos="4338">
          <p15:clr>
            <a:srgbClr val="F26B43"/>
          </p15:clr>
        </p15:guide>
        <p15:guide id="13" pos="4452">
          <p15:clr>
            <a:srgbClr val="F26B43"/>
          </p15:clr>
        </p15:guide>
        <p15:guide id="14" orient="horz" pos="238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385872" y="277201"/>
            <a:ext cx="6372257" cy="677602"/>
          </a:xfrm>
          <a:prstGeom prst="rect">
            <a:avLst/>
          </a:prstGeom>
        </p:spPr>
        <p:txBody>
          <a:bodyPr vert="horz" lIns="0" tIns="0" rIns="0" bIns="0" rtlCol="0" anchor="b" anchorCtr="0">
            <a:noAutofit/>
          </a:bodyPr>
          <a:lstStyle/>
          <a:p>
            <a:endParaRPr lang="en-GB" noProof="0" dirty="0"/>
          </a:p>
        </p:txBody>
      </p:sp>
      <p:sp>
        <p:nvSpPr>
          <p:cNvPr id="3" name="Text Placeholder 3"/>
          <p:cNvSpPr>
            <a:spLocks noGrp="1"/>
          </p:cNvSpPr>
          <p:nvPr>
            <p:ph type="body" idx="1"/>
          </p:nvPr>
        </p:nvSpPr>
        <p:spPr>
          <a:xfrm>
            <a:off x="462902" y="1848509"/>
            <a:ext cx="8218197" cy="2772083"/>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pic>
        <p:nvPicPr>
          <p:cNvPr id="10" name="Picture 9"/>
          <p:cNvPicPr>
            <a:picLocks noChangeAspect="1"/>
          </p:cNvPicPr>
          <p:nvPr/>
        </p:nvPicPr>
        <p:blipFill>
          <a:blip r:embed="rId11"/>
          <a:srcRect/>
          <a:stretch/>
        </p:blipFill>
        <p:spPr>
          <a:xfrm>
            <a:off x="466021" y="4805484"/>
            <a:ext cx="2141580" cy="215601"/>
          </a:xfrm>
          <a:prstGeom prst="rect">
            <a:avLst/>
          </a:prstGeom>
          <a:noFill/>
          <a:ln>
            <a:noFill/>
          </a:ln>
        </p:spPr>
      </p:pic>
      <p:sp>
        <p:nvSpPr>
          <p:cNvPr id="12" name="Slide Number Placeholder 5"/>
          <p:cNvSpPr>
            <a:spLocks noGrp="1"/>
          </p:cNvSpPr>
          <p:nvPr>
            <p:ph type="sldNum" sz="quarter" idx="4"/>
          </p:nvPr>
        </p:nvSpPr>
        <p:spPr>
          <a:xfrm>
            <a:off x="8065422" y="4805484"/>
            <a:ext cx="615677" cy="154001"/>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20" name="Rectangle 19">
            <a:extLst>
              <a:ext uri="{FF2B5EF4-FFF2-40B4-BE49-F238E27FC236}">
                <a16:creationId xmlns:a16="http://schemas.microsoft.com/office/drawing/2014/main" id="{C4C5AFBC-6B11-44BF-9FFD-D5EA30C8594D}"/>
              </a:ext>
            </a:extLst>
          </p:cNvPr>
          <p:cNvSpPr/>
          <p:nvPr userDrawn="1"/>
        </p:nvSpPr>
        <p:spPr>
          <a:xfrm>
            <a:off x="0" y="-308001"/>
            <a:ext cx="615677" cy="30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568" tIns="61568" rIns="61568" bIns="61568" numCol="1" spcCol="0" rtlCol="0" fromWordArt="0" anchor="ctr" anchorCtr="0" forceAA="0" compatLnSpc="1">
            <a:prstTxWarp prst="textNoShape">
              <a:avLst/>
            </a:prstTxWarp>
            <a:noAutofit/>
          </a:bodyPr>
          <a:lstStyle/>
          <a:p>
            <a:pPr algn="ctr"/>
            <a:r>
              <a:rPr lang="en-GB" sz="1197" b="1" dirty="0">
                <a:solidFill>
                  <a:schemeClr val="bg1"/>
                </a:solidFill>
                <a:latin typeface="+mj-lt"/>
              </a:rPr>
              <a:t>V21.2</a:t>
            </a:r>
          </a:p>
        </p:txBody>
      </p:sp>
      <p:sp>
        <p:nvSpPr>
          <p:cNvPr id="21" name="TextBox 1">
            <a:extLst>
              <a:ext uri="{FF2B5EF4-FFF2-40B4-BE49-F238E27FC236}">
                <a16:creationId xmlns:a16="http://schemas.microsoft.com/office/drawing/2014/main" id="{5A307776-EC74-4CFA-8E70-853C066F1C6B}"/>
              </a:ext>
            </a:extLst>
          </p:cNvPr>
          <p:cNvSpPr txBox="1"/>
          <p:nvPr userDrawn="1"/>
        </p:nvSpPr>
        <p:spPr>
          <a:xfrm>
            <a:off x="3045110" y="-859015"/>
            <a:ext cx="3053787" cy="618631"/>
          </a:xfrm>
          <a:prstGeom prst="rect">
            <a:avLst/>
          </a:prstGeom>
          <a:noFill/>
        </p:spPr>
        <p:txBody>
          <a:bodyPr wrap="square" rtlCol="0">
            <a:spAutoFit/>
          </a:bodyPr>
          <a:lstStyle/>
          <a:p>
            <a:pPr algn="ctr"/>
            <a:r>
              <a:rPr lang="en-GB" sz="855" noProof="0" dirty="0">
                <a:solidFill>
                  <a:schemeClr val="bg1"/>
                </a:solidFill>
              </a:rPr>
              <a:t>For presentation advice </a:t>
            </a:r>
            <a:r>
              <a:rPr lang="en-GB" sz="855" baseline="0" noProof="0" dirty="0">
                <a:solidFill>
                  <a:schemeClr val="bg1"/>
                </a:solidFill>
              </a:rPr>
              <a:t>and support </a:t>
            </a:r>
          </a:p>
          <a:p>
            <a:pPr algn="ctr"/>
            <a:r>
              <a:rPr lang="en-GB" sz="855" baseline="0" noProof="0" dirty="0">
                <a:solidFill>
                  <a:schemeClr val="bg1"/>
                </a:solidFill>
              </a:rPr>
              <a:t>contact Document Specialists @</a:t>
            </a:r>
          </a:p>
          <a:p>
            <a:pPr algn="ctr"/>
            <a:r>
              <a:rPr lang="en-GB" sz="855" b="1" baseline="0" noProof="0" dirty="0">
                <a:solidFill>
                  <a:schemeClr val="bg1"/>
                </a:solidFill>
              </a:rPr>
              <a:t>GlobalDocumentServices@freshfields.com</a:t>
            </a:r>
          </a:p>
          <a:p>
            <a:pPr algn="ctr"/>
            <a:r>
              <a:rPr lang="en-GB" sz="855" b="0" baseline="0" noProof="0" dirty="0">
                <a:solidFill>
                  <a:schemeClr val="bg1"/>
                </a:solidFill>
              </a:rPr>
              <a:t>or</a:t>
            </a:r>
            <a:r>
              <a:rPr lang="en-GB" sz="855" b="1" baseline="0" noProof="0" dirty="0">
                <a:solidFill>
                  <a:schemeClr val="bg1"/>
                </a:solidFill>
              </a:rPr>
              <a:t> $CEDocumentSpecialists@freshfields.com</a:t>
            </a:r>
          </a:p>
        </p:txBody>
      </p:sp>
      <p:sp>
        <p:nvSpPr>
          <p:cNvPr id="4" name="TextBox 3">
            <a:extLst>
              <a:ext uri="{FF2B5EF4-FFF2-40B4-BE49-F238E27FC236}">
                <a16:creationId xmlns:a16="http://schemas.microsoft.com/office/drawing/2014/main" id="{3D981788-D17F-5454-C0B7-5126C02BCADF}"/>
              </a:ext>
            </a:extLst>
          </p:cNvPr>
          <p:cNvSpPr txBox="1"/>
          <p:nvPr userDrawn="1">
            <p:extLst>
              <p:ext uri="{1162E1C5-73C7-4A58-AE30-91384D911F3F}">
                <p184:classification xmlns:p184="http://schemas.microsoft.com/office/powerpoint/2018/4/main" val="hdr"/>
              </p:ext>
            </p:extLst>
          </p:nvPr>
        </p:nvSpPr>
        <p:spPr>
          <a:xfrm>
            <a:off x="3970338" y="0"/>
            <a:ext cx="1241425" cy="167640"/>
          </a:xfrm>
          <a:prstGeom prst="rect">
            <a:avLst/>
          </a:prstGeom>
        </p:spPr>
        <p:txBody>
          <a:bodyPr horzOverflow="overflow" lIns="0" tIns="0" rIns="0" bIns="0">
            <a:spAutoFit/>
          </a:bodyPr>
          <a:lstStyle/>
          <a:p>
            <a:pPr algn="l"/>
            <a:r>
              <a:rPr lang="en-GB" sz="1100">
                <a:solidFill>
                  <a:srgbClr val="000000"/>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206601380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Lst>
  <p:hf hdr="0" ftr="0" dt="0"/>
  <p:txStyles>
    <p:titleStyle>
      <a:lvl1pPr algn="ctr" defTabSz="781903" rtl="0" eaLnBrk="1" latinLnBrk="0" hangingPunct="1">
        <a:spcBef>
          <a:spcPct val="0"/>
        </a:spcBef>
        <a:buNone/>
        <a:defRPr sz="2394"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09503" rtl="0" eaLnBrk="1" latinLnBrk="0" hangingPunct="1">
        <a:spcBef>
          <a:spcPts val="513"/>
        </a:spcBef>
        <a:spcAft>
          <a:spcPts val="513"/>
        </a:spcAft>
        <a:buFont typeface="Arial" panose="020B0604020202020204" pitchFamily="34" charset="0"/>
        <a:buNone/>
        <a:defRPr sz="1710" b="1" i="0" kern="1200">
          <a:solidFill>
            <a:schemeClr val="tx1"/>
          </a:solidFill>
          <a:latin typeface="+mj-lt"/>
          <a:ea typeface="Ebrima" panose="02000000000000000000" pitchFamily="2" charset="0"/>
          <a:cs typeface="Ebrima" panose="02000000000000000000" pitchFamily="2" charset="0"/>
        </a:defRPr>
      </a:lvl1pPr>
      <a:lvl2pPr marL="0" indent="0" algn="l" defTabSz="309503" rtl="0" eaLnBrk="1" latinLnBrk="0" hangingPunct="1">
        <a:spcBef>
          <a:spcPts val="513"/>
        </a:spcBef>
        <a:spcAft>
          <a:spcPts val="513"/>
        </a:spcAft>
        <a:buFont typeface="Arial" panose="020B0604020202020204" pitchFamily="34" charset="0"/>
        <a:buNone/>
        <a:defRPr sz="1368" b="1" i="0" kern="1200">
          <a:solidFill>
            <a:schemeClr val="tx1"/>
          </a:solidFill>
          <a:latin typeface="+mj-lt"/>
          <a:ea typeface="+mn-ea"/>
          <a:cs typeface="+mn-cs"/>
        </a:defRPr>
      </a:lvl2pPr>
      <a:lvl3pPr marL="0" indent="0" algn="l" defTabSz="309503" rtl="0" eaLnBrk="1" latinLnBrk="0" hangingPunct="1">
        <a:spcBef>
          <a:spcPts val="0"/>
        </a:spcBef>
        <a:spcAft>
          <a:spcPts val="1026"/>
        </a:spcAft>
        <a:buFont typeface="Arial" panose="020B0604020202020204" pitchFamily="34" charset="0"/>
        <a:buNone/>
        <a:defRPr sz="1368" i="0" kern="1200">
          <a:solidFill>
            <a:schemeClr val="tx1"/>
          </a:solidFill>
          <a:latin typeface="Georgia" panose="02040502050405020303" pitchFamily="18" charset="0"/>
          <a:ea typeface="+mn-ea"/>
          <a:cs typeface="+mn-cs"/>
        </a:defRPr>
      </a:lvl3pPr>
      <a:lvl4pPr marL="153918" indent="-153918" algn="l" defTabSz="309503" rtl="0" eaLnBrk="1" latinLnBrk="0" hangingPunct="1">
        <a:spcBef>
          <a:spcPts val="0"/>
        </a:spcBef>
        <a:spcAft>
          <a:spcPts val="1026"/>
        </a:spcAft>
        <a:buClr>
          <a:schemeClr val="bg2"/>
        </a:buClr>
        <a:buFont typeface="Arial" panose="020B0604020202020204" pitchFamily="34" charset="0"/>
        <a:buChar char="•"/>
        <a:defRPr sz="1368" i="0" kern="1200" baseline="0">
          <a:solidFill>
            <a:schemeClr val="tx1"/>
          </a:solidFill>
          <a:latin typeface="Georgia" panose="02040502050405020303" pitchFamily="18" charset="0"/>
          <a:ea typeface="+mn-ea"/>
          <a:cs typeface="+mn-cs"/>
        </a:defRPr>
      </a:lvl4pPr>
      <a:lvl5pPr marL="307836"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baseline="0">
          <a:solidFill>
            <a:schemeClr val="tx1"/>
          </a:solidFill>
          <a:latin typeface="Georgia" panose="02040502050405020303" pitchFamily="18" charset="0"/>
          <a:ea typeface="+mn-ea"/>
          <a:cs typeface="+mn-cs"/>
        </a:defRPr>
      </a:lvl5pPr>
      <a:lvl6pPr marL="461754"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a:solidFill>
            <a:schemeClr val="tx1"/>
          </a:solidFill>
          <a:latin typeface="Georgia" panose="02040502050405020303" pitchFamily="18" charset="0"/>
          <a:ea typeface="+mn-ea"/>
          <a:cs typeface="+mn-cs"/>
        </a:defRPr>
      </a:lvl6pPr>
      <a:lvl7pPr marL="153918" indent="-153918" algn="l" defTabSz="309503" rtl="0" eaLnBrk="1" latinLnBrk="0" hangingPunct="1">
        <a:spcBef>
          <a:spcPts val="0"/>
        </a:spcBef>
        <a:spcAft>
          <a:spcPts val="1026"/>
        </a:spcAft>
        <a:buSzPct val="100000"/>
        <a:buFont typeface="+mj-lt"/>
        <a:buAutoNum type="arabicPeriod"/>
        <a:defRPr sz="1368" i="0" kern="1200">
          <a:solidFill>
            <a:schemeClr val="tx1"/>
          </a:solidFill>
          <a:latin typeface="Georgia" panose="02040502050405020303" pitchFamily="18" charset="0"/>
          <a:ea typeface="+mn-ea"/>
          <a:cs typeface="+mn-cs"/>
        </a:defRPr>
      </a:lvl7pPr>
      <a:lvl8pPr marL="307836" indent="-153918" algn="l" defTabSz="309503" rtl="0" eaLnBrk="1" latinLnBrk="0" hangingPunct="1">
        <a:spcBef>
          <a:spcPts val="0"/>
        </a:spcBef>
        <a:spcAft>
          <a:spcPts val="1026"/>
        </a:spcAft>
        <a:buSzPct val="100000"/>
        <a:buFont typeface="+mj-lt"/>
        <a:buAutoNum type="alphaLcPeriod"/>
        <a:defRPr sz="1368" i="0" kern="1200" baseline="0">
          <a:solidFill>
            <a:schemeClr val="tx1"/>
          </a:solidFill>
          <a:latin typeface="Georgia" panose="02040502050405020303" pitchFamily="18" charset="0"/>
          <a:ea typeface="+mn-ea"/>
          <a:cs typeface="+mn-cs"/>
        </a:defRPr>
      </a:lvl8pPr>
      <a:lvl9pPr marL="153918" indent="-153918" algn="l" defTabSz="309503" rtl="0" eaLnBrk="1" latinLnBrk="0" hangingPunct="1">
        <a:spcBef>
          <a:spcPts val="0"/>
        </a:spcBef>
        <a:spcAft>
          <a:spcPts val="1026"/>
        </a:spcAft>
        <a:buClr>
          <a:schemeClr val="accent2"/>
        </a:buClr>
        <a:buSzPct val="80000"/>
        <a:buFont typeface="Wingdings 3" panose="05040102010807070707" pitchFamily="18" charset="2"/>
        <a:buChar char="}"/>
        <a:defRPr sz="1368" i="0" kern="1200" baseline="0">
          <a:solidFill>
            <a:schemeClr val="tx1"/>
          </a:solidFill>
          <a:latin typeface="+mn-lt"/>
          <a:ea typeface="+mn-ea"/>
          <a:cs typeface="+mn-cs"/>
        </a:defRPr>
      </a:lvl9pPr>
    </p:bodyStyle>
    <p:otherStyle>
      <a:defPPr>
        <a:defRPr lang="en-GB"/>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orient="horz" pos="908">
          <p15:clr>
            <a:srgbClr val="F26B43"/>
          </p15:clr>
        </p15:guide>
        <p15:guide id="3" orient="horz" pos="1361">
          <p15:clr>
            <a:srgbClr val="F26B43"/>
          </p15:clr>
        </p15:guide>
        <p15:guide id="4" orient="horz" pos="3402">
          <p15:clr>
            <a:srgbClr val="F26B43"/>
          </p15:clr>
        </p15:guide>
        <p15:guide id="5" pos="341">
          <p15:clr>
            <a:srgbClr val="F26B43"/>
          </p15:clr>
        </p15:guide>
        <p15:guide id="6" pos="6396">
          <p15:clr>
            <a:srgbClr val="F26B43"/>
          </p15:clr>
        </p15:guide>
        <p15:guide id="7" pos="3368">
          <p15:clr>
            <a:srgbClr val="F26B43"/>
          </p15:clr>
        </p15:guide>
        <p15:guide id="8" pos="3312">
          <p15:clr>
            <a:srgbClr val="F26B43"/>
          </p15:clr>
        </p15:guide>
        <p15:guide id="9" pos="3425">
          <p15:clr>
            <a:srgbClr val="F26B43"/>
          </p15:clr>
        </p15:guide>
        <p15:guide id="10" pos="2285">
          <p15:clr>
            <a:srgbClr val="F26B43"/>
          </p15:clr>
        </p15:guide>
        <p15:guide id="11" pos="2397">
          <p15:clr>
            <a:srgbClr val="F26B43"/>
          </p15:clr>
        </p15:guide>
        <p15:guide id="12" pos="4338">
          <p15:clr>
            <a:srgbClr val="F26B43"/>
          </p15:clr>
        </p15:guide>
        <p15:guide id="13" pos="4452">
          <p15:clr>
            <a:srgbClr val="F26B43"/>
          </p15:clr>
        </p15:guide>
        <p15:guide id="14" orient="horz" pos="238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C2DA-B1D5-10C6-90E3-A7195F600105}"/>
              </a:ext>
            </a:extLst>
          </p:cNvPr>
          <p:cNvSpPr txBox="1">
            <a:spLocks noGrp="1"/>
          </p:cNvSpPr>
          <p:nvPr>
            <p:ph type="title"/>
          </p:nvPr>
        </p:nvSpPr>
        <p:spPr bwMode="auto">
          <a:xfrm>
            <a:off x="1215392" y="1635646"/>
            <a:ext cx="6409407"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lumMod val="85000"/>
                    <a:lumOff val="15000"/>
                  </a:schemeClr>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r>
              <a:rPr lang="en-GB" b="1" kern="0" dirty="0">
                <a:solidFill>
                  <a:schemeClr val="tx1"/>
                </a:solidFill>
              </a:rPr>
              <a:t>Anti-money laundering – what you need to know</a:t>
            </a:r>
            <a:endParaRPr lang="en-US" kern="0" dirty="0">
              <a:solidFill>
                <a:schemeClr val="tx1"/>
              </a:solidFill>
              <a:ea typeface="ＭＳ Ｐゴシック" pitchFamily="34" charset="-128"/>
            </a:endParaRPr>
          </a:p>
        </p:txBody>
      </p:sp>
      <p:sp>
        <p:nvSpPr>
          <p:cNvPr id="3" name="Rectangle 5">
            <a:extLst>
              <a:ext uri="{FF2B5EF4-FFF2-40B4-BE49-F238E27FC236}">
                <a16:creationId xmlns:a16="http://schemas.microsoft.com/office/drawing/2014/main" id="{1A07E2DF-1561-5CF0-971F-CDB51C8CDA2F}"/>
              </a:ext>
            </a:extLst>
          </p:cNvPr>
          <p:cNvSpPr txBox="1">
            <a:spLocks noChangeArrowheads="1"/>
          </p:cNvSpPr>
          <p:nvPr/>
        </p:nvSpPr>
        <p:spPr bwMode="auto">
          <a:xfrm>
            <a:off x="619448" y="2859782"/>
            <a:ext cx="7905104" cy="1541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E1B34"/>
              </a:buClr>
              <a:buChar char="•"/>
              <a:defRPr sz="24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2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pPr marL="0" indent="0" algn="ctr">
              <a:buNone/>
            </a:pPr>
            <a:r>
              <a:rPr lang="en-GB" sz="1800" kern="0" dirty="0">
                <a:ea typeface="ＭＳ Ｐゴシック" pitchFamily="34" charset="-128"/>
              </a:rPr>
              <a:t>Liz Rosser, Executive Director of Resources, SRA, (Chair)</a:t>
            </a:r>
          </a:p>
          <a:p>
            <a:pPr marL="0" indent="0" algn="ctr">
              <a:buNone/>
            </a:pPr>
            <a:r>
              <a:rPr lang="en-GB" sz="1800" kern="0" dirty="0">
                <a:ea typeface="ＭＳ Ｐゴシック" pitchFamily="34" charset="-128"/>
              </a:rPr>
              <a:t>Zoe Allen-Robinson, AML Proactive Supervision Manager, SRA </a:t>
            </a:r>
          </a:p>
          <a:p>
            <a:pPr marL="0" indent="0" algn="ctr">
              <a:buNone/>
            </a:pPr>
            <a:r>
              <a:rPr lang="en-GB" sz="1800" kern="0" dirty="0">
                <a:ea typeface="ＭＳ Ｐゴシック" pitchFamily="34" charset="-128"/>
              </a:rPr>
              <a:t>Colette Best, Director of Anti-money Laundering, SRA</a:t>
            </a:r>
          </a:p>
          <a:p>
            <a:pPr marL="0" indent="0" algn="ctr">
              <a:buNone/>
            </a:pPr>
            <a:r>
              <a:rPr lang="en-GB" sz="1800" kern="0" dirty="0">
                <a:ea typeface="ＭＳ Ｐゴシック" pitchFamily="34" charset="-128"/>
              </a:rPr>
              <a:t>Sue Hatton, Managing Director, </a:t>
            </a:r>
            <a:r>
              <a:rPr lang="en-GB" sz="1800" kern="0" dirty="0" err="1">
                <a:ea typeface="ＭＳ Ｐゴシック" pitchFamily="34" charset="-128"/>
              </a:rPr>
              <a:t>Pickerings</a:t>
            </a:r>
            <a:r>
              <a:rPr lang="en-GB" sz="1800" kern="0" dirty="0">
                <a:ea typeface="ＭＳ Ｐゴシック" pitchFamily="34" charset="-128"/>
              </a:rPr>
              <a:t> Solicitors </a:t>
            </a:r>
          </a:p>
        </p:txBody>
      </p:sp>
    </p:spTree>
    <p:extLst>
      <p:ext uri="{BB962C8B-B14F-4D97-AF65-F5344CB8AC3E}">
        <p14:creationId xmlns:p14="http://schemas.microsoft.com/office/powerpoint/2010/main" val="58223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D8C8-759B-BC54-B75C-E3CAC6E8C152}"/>
              </a:ext>
            </a:extLst>
          </p:cNvPr>
          <p:cNvSpPr>
            <a:spLocks noGrp="1"/>
          </p:cNvSpPr>
          <p:nvPr>
            <p:ph type="title"/>
          </p:nvPr>
        </p:nvSpPr>
        <p:spPr>
          <a:xfrm>
            <a:off x="457200" y="205979"/>
            <a:ext cx="8229600" cy="857250"/>
          </a:xfrm>
        </p:spPr>
        <p:txBody>
          <a:bodyPr wrap="square" anchor="ctr">
            <a:normAutofit/>
          </a:bodyPr>
          <a:lstStyle/>
          <a:p>
            <a:r>
              <a:rPr lang="en-US" dirty="0"/>
              <a:t>Enforcement </a:t>
            </a:r>
            <a:endParaRPr lang="en-GB" dirty="0"/>
          </a:p>
        </p:txBody>
      </p:sp>
      <p:sp>
        <p:nvSpPr>
          <p:cNvPr id="8" name="TextBox 7">
            <a:extLst>
              <a:ext uri="{FF2B5EF4-FFF2-40B4-BE49-F238E27FC236}">
                <a16:creationId xmlns:a16="http://schemas.microsoft.com/office/drawing/2014/main" id="{51F69F6C-88F1-8CD0-3F0C-1BCB3F86D182}"/>
              </a:ext>
            </a:extLst>
          </p:cNvPr>
          <p:cNvSpPr txBox="1"/>
          <p:nvPr/>
        </p:nvSpPr>
        <p:spPr>
          <a:xfrm>
            <a:off x="524741" y="1184564"/>
            <a:ext cx="8094518" cy="607859"/>
          </a:xfrm>
          <a:prstGeom prst="rect">
            <a:avLst/>
          </a:prstGeom>
          <a:noFill/>
        </p:spPr>
        <p:txBody>
          <a:bodyPr wrap="square" rtlCol="0">
            <a:spAutoFit/>
          </a:bodyPr>
          <a:lstStyle/>
          <a:p>
            <a:pPr defTabSz="685800" fontAlgn="auto">
              <a:spcBef>
                <a:spcPts val="0"/>
              </a:spcBef>
              <a:spcAft>
                <a:spcPts val="0"/>
              </a:spcAft>
            </a:pPr>
            <a:r>
              <a:rPr lang="en-US" sz="2000" dirty="0">
                <a:solidFill>
                  <a:srgbClr val="000000"/>
                </a:solidFill>
                <a:latin typeface="Arial"/>
                <a:ea typeface="+mn-ea"/>
              </a:rPr>
              <a:t>We continue to see a high number of reports </a:t>
            </a:r>
          </a:p>
          <a:p>
            <a:pPr algn="l" defTabSz="685800" fontAlgn="auto">
              <a:spcBef>
                <a:spcPts val="0"/>
              </a:spcBef>
              <a:spcAft>
                <a:spcPts val="0"/>
              </a:spcAft>
            </a:pPr>
            <a:endParaRPr lang="en-GB" sz="1350" dirty="0">
              <a:solidFill>
                <a:srgbClr val="000000"/>
              </a:solidFill>
              <a:latin typeface="Arial"/>
              <a:ea typeface="+mn-ea"/>
            </a:endParaRPr>
          </a:p>
        </p:txBody>
      </p:sp>
      <p:pic>
        <p:nvPicPr>
          <p:cNvPr id="11" name="Picture 10">
            <a:extLst>
              <a:ext uri="{FF2B5EF4-FFF2-40B4-BE49-F238E27FC236}">
                <a16:creationId xmlns:a16="http://schemas.microsoft.com/office/drawing/2014/main" id="{76EC9E5E-564A-036B-A21D-F8EA5BD2E03B}"/>
              </a:ext>
            </a:extLst>
          </p:cNvPr>
          <p:cNvPicPr>
            <a:picLocks noChangeAspect="1"/>
          </p:cNvPicPr>
          <p:nvPr/>
        </p:nvPicPr>
        <p:blipFill>
          <a:blip r:embed="rId3"/>
          <a:stretch>
            <a:fillRect/>
          </a:stretch>
        </p:blipFill>
        <p:spPr>
          <a:xfrm>
            <a:off x="2019181" y="1973566"/>
            <a:ext cx="5366771" cy="2565043"/>
          </a:xfrm>
          <a:prstGeom prst="rect">
            <a:avLst/>
          </a:prstGeom>
        </p:spPr>
      </p:pic>
    </p:spTree>
    <p:extLst>
      <p:ext uri="{BB962C8B-B14F-4D97-AF65-F5344CB8AC3E}">
        <p14:creationId xmlns:p14="http://schemas.microsoft.com/office/powerpoint/2010/main" val="347082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D8C8-759B-BC54-B75C-E3CAC6E8C152}"/>
              </a:ext>
            </a:extLst>
          </p:cNvPr>
          <p:cNvSpPr>
            <a:spLocks noGrp="1"/>
          </p:cNvSpPr>
          <p:nvPr>
            <p:ph type="title"/>
          </p:nvPr>
        </p:nvSpPr>
        <p:spPr>
          <a:xfrm>
            <a:off x="457200" y="205979"/>
            <a:ext cx="8229600" cy="857250"/>
          </a:xfrm>
        </p:spPr>
        <p:txBody>
          <a:bodyPr wrap="square" anchor="ctr">
            <a:normAutofit/>
          </a:bodyPr>
          <a:lstStyle/>
          <a:p>
            <a:r>
              <a:rPr lang="en-US" dirty="0"/>
              <a:t>Enforcement </a:t>
            </a:r>
            <a:endParaRPr lang="en-GB" dirty="0"/>
          </a:p>
        </p:txBody>
      </p:sp>
      <p:sp>
        <p:nvSpPr>
          <p:cNvPr id="3" name="Content Placeholder 2">
            <a:extLst>
              <a:ext uri="{FF2B5EF4-FFF2-40B4-BE49-F238E27FC236}">
                <a16:creationId xmlns:a16="http://schemas.microsoft.com/office/drawing/2014/main" id="{6DAE7B7A-E6CB-3F53-2A7E-CDF1BF704D4A}"/>
              </a:ext>
            </a:extLst>
          </p:cNvPr>
          <p:cNvSpPr>
            <a:spLocks noGrp="1"/>
          </p:cNvSpPr>
          <p:nvPr>
            <p:ph sz="half" idx="2"/>
          </p:nvPr>
        </p:nvSpPr>
        <p:spPr>
          <a:xfrm>
            <a:off x="288843" y="1295472"/>
            <a:ext cx="8229600" cy="2963466"/>
          </a:xfrm>
        </p:spPr>
        <p:txBody>
          <a:bodyPr wrap="square" anchor="t">
            <a:normAutofit/>
          </a:bodyPr>
          <a:lstStyle/>
          <a:p>
            <a:pPr marL="0" indent="0">
              <a:lnSpc>
                <a:spcPct val="90000"/>
              </a:lnSpc>
              <a:buNone/>
            </a:pPr>
            <a:r>
              <a:rPr lang="en-US" dirty="0"/>
              <a:t>Similar themes for reports and outcomes</a:t>
            </a:r>
          </a:p>
          <a:p>
            <a:pPr marL="0" indent="0">
              <a:lnSpc>
                <a:spcPct val="90000"/>
              </a:lnSpc>
              <a:buNone/>
            </a:pPr>
            <a:endParaRPr lang="en-US" sz="1875" dirty="0"/>
          </a:p>
          <a:p>
            <a:pPr>
              <a:lnSpc>
                <a:spcPct val="90000"/>
              </a:lnSpc>
            </a:pPr>
            <a:r>
              <a:rPr lang="en-US" sz="2200" dirty="0"/>
              <a:t>Inadequate Customer Due Diligence</a:t>
            </a:r>
          </a:p>
          <a:p>
            <a:pPr>
              <a:lnSpc>
                <a:spcPct val="90000"/>
              </a:lnSpc>
            </a:pPr>
            <a:endParaRPr lang="en-US" sz="2200" dirty="0"/>
          </a:p>
          <a:p>
            <a:pPr>
              <a:lnSpc>
                <a:spcPct val="90000"/>
              </a:lnSpc>
            </a:pPr>
            <a:r>
              <a:rPr lang="en-US" sz="2200" dirty="0"/>
              <a:t>Failure to do necessary  source of funds checks</a:t>
            </a:r>
          </a:p>
          <a:p>
            <a:pPr>
              <a:lnSpc>
                <a:spcPct val="90000"/>
              </a:lnSpc>
            </a:pPr>
            <a:endParaRPr lang="en-US" sz="2200" dirty="0"/>
          </a:p>
          <a:p>
            <a:pPr>
              <a:lnSpc>
                <a:spcPct val="90000"/>
              </a:lnSpc>
            </a:pPr>
            <a:r>
              <a:rPr lang="en-US" sz="2200" dirty="0"/>
              <a:t>Failure to carry out a firm wide risk assessment and cooperate with regulator</a:t>
            </a:r>
          </a:p>
        </p:txBody>
      </p:sp>
    </p:spTree>
    <p:extLst>
      <p:ext uri="{BB962C8B-B14F-4D97-AF65-F5344CB8AC3E}">
        <p14:creationId xmlns:p14="http://schemas.microsoft.com/office/powerpoint/2010/main" val="198326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4D3-E288-8119-7260-0EAF6DF91030}"/>
              </a:ext>
            </a:extLst>
          </p:cNvPr>
          <p:cNvSpPr>
            <a:spLocks noGrp="1"/>
          </p:cNvSpPr>
          <p:nvPr>
            <p:ph type="title"/>
          </p:nvPr>
        </p:nvSpPr>
        <p:spPr/>
        <p:txBody>
          <a:bodyPr/>
          <a:lstStyle/>
          <a:p>
            <a:r>
              <a:rPr lang="en-US" dirty="0"/>
              <a:t>Case examples and learnings </a:t>
            </a:r>
            <a:endParaRPr lang="en-GB" dirty="0"/>
          </a:p>
        </p:txBody>
      </p:sp>
      <p:sp>
        <p:nvSpPr>
          <p:cNvPr id="3" name="Text Placeholder 2">
            <a:extLst>
              <a:ext uri="{FF2B5EF4-FFF2-40B4-BE49-F238E27FC236}">
                <a16:creationId xmlns:a16="http://schemas.microsoft.com/office/drawing/2014/main" id="{597DCACC-0722-00F6-17C3-24BFB944E3B7}"/>
              </a:ext>
            </a:extLst>
          </p:cNvPr>
          <p:cNvSpPr>
            <a:spLocks noGrp="1"/>
          </p:cNvSpPr>
          <p:nvPr>
            <p:ph type="body" idx="1"/>
          </p:nvPr>
        </p:nvSpPr>
        <p:spPr>
          <a:xfrm>
            <a:off x="455614" y="1260877"/>
            <a:ext cx="7525820" cy="431515"/>
          </a:xfrm>
        </p:spPr>
        <p:txBody>
          <a:bodyPr/>
          <a:lstStyle/>
          <a:p>
            <a:r>
              <a:rPr lang="en-US" sz="2200" b="0" dirty="0"/>
              <a:t>Inadequate identity and customer due diligence checks </a:t>
            </a:r>
            <a:endParaRPr lang="en-GB" sz="2200" b="0" dirty="0"/>
          </a:p>
        </p:txBody>
      </p:sp>
      <p:sp>
        <p:nvSpPr>
          <p:cNvPr id="4" name="Content Placeholder 3">
            <a:extLst>
              <a:ext uri="{FF2B5EF4-FFF2-40B4-BE49-F238E27FC236}">
                <a16:creationId xmlns:a16="http://schemas.microsoft.com/office/drawing/2014/main" id="{453EE919-7107-5EA9-73C9-FBF025F66798}"/>
              </a:ext>
            </a:extLst>
          </p:cNvPr>
          <p:cNvSpPr>
            <a:spLocks noGrp="1"/>
          </p:cNvSpPr>
          <p:nvPr>
            <p:ph sz="half" idx="2"/>
          </p:nvPr>
        </p:nvSpPr>
        <p:spPr>
          <a:xfrm>
            <a:off x="455614" y="1890039"/>
            <a:ext cx="7525820" cy="2188307"/>
          </a:xfrm>
        </p:spPr>
        <p:txBody>
          <a:bodyPr/>
          <a:lstStyle/>
          <a:p>
            <a:r>
              <a:rPr lang="en-US" sz="2200" dirty="0"/>
              <a:t>What is the third-party certifying?</a:t>
            </a:r>
          </a:p>
          <a:p>
            <a:endParaRPr lang="en-US" sz="2200" dirty="0"/>
          </a:p>
          <a:p>
            <a:r>
              <a:rPr lang="en-US" sz="2200" dirty="0"/>
              <a:t>Suitably qualified and true likeness for non face-to-face client</a:t>
            </a:r>
            <a:endParaRPr lang="en-GB" sz="2200" dirty="0"/>
          </a:p>
        </p:txBody>
      </p:sp>
    </p:spTree>
    <p:extLst>
      <p:ext uri="{BB962C8B-B14F-4D97-AF65-F5344CB8AC3E}">
        <p14:creationId xmlns:p14="http://schemas.microsoft.com/office/powerpoint/2010/main" val="48770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4D3-E288-8119-7260-0EAF6DF91030}"/>
              </a:ext>
            </a:extLst>
          </p:cNvPr>
          <p:cNvSpPr>
            <a:spLocks noGrp="1"/>
          </p:cNvSpPr>
          <p:nvPr>
            <p:ph type="title"/>
          </p:nvPr>
        </p:nvSpPr>
        <p:spPr/>
        <p:txBody>
          <a:bodyPr/>
          <a:lstStyle/>
          <a:p>
            <a:r>
              <a:rPr lang="en-US" dirty="0"/>
              <a:t>Case examples and learnings </a:t>
            </a:r>
            <a:endParaRPr lang="en-GB" dirty="0"/>
          </a:p>
        </p:txBody>
      </p:sp>
      <p:sp>
        <p:nvSpPr>
          <p:cNvPr id="5" name="Text Placeholder 4">
            <a:extLst>
              <a:ext uri="{FF2B5EF4-FFF2-40B4-BE49-F238E27FC236}">
                <a16:creationId xmlns:a16="http://schemas.microsoft.com/office/drawing/2014/main" id="{89711101-213F-9D6B-9249-7ED0BE73555B}"/>
              </a:ext>
            </a:extLst>
          </p:cNvPr>
          <p:cNvSpPr>
            <a:spLocks noGrp="1"/>
          </p:cNvSpPr>
          <p:nvPr>
            <p:ph type="body" sz="quarter" idx="3"/>
          </p:nvPr>
        </p:nvSpPr>
        <p:spPr>
          <a:xfrm>
            <a:off x="680662" y="1133563"/>
            <a:ext cx="8006138" cy="479822"/>
          </a:xfrm>
        </p:spPr>
        <p:txBody>
          <a:bodyPr/>
          <a:lstStyle/>
          <a:p>
            <a:r>
              <a:rPr lang="en-US" b="0" dirty="0"/>
              <a:t>Lack of client and matter risk assessments</a:t>
            </a:r>
            <a:endParaRPr lang="en-GB" b="0" dirty="0"/>
          </a:p>
        </p:txBody>
      </p:sp>
      <p:sp>
        <p:nvSpPr>
          <p:cNvPr id="6" name="Content Placeholder 5">
            <a:extLst>
              <a:ext uri="{FF2B5EF4-FFF2-40B4-BE49-F238E27FC236}">
                <a16:creationId xmlns:a16="http://schemas.microsoft.com/office/drawing/2014/main" id="{8216E428-F580-057A-5512-1B5AB604920A}"/>
              </a:ext>
            </a:extLst>
          </p:cNvPr>
          <p:cNvSpPr>
            <a:spLocks noGrp="1"/>
          </p:cNvSpPr>
          <p:nvPr>
            <p:ph sz="quarter" idx="4"/>
          </p:nvPr>
        </p:nvSpPr>
        <p:spPr>
          <a:xfrm>
            <a:off x="680663" y="1821631"/>
            <a:ext cx="8229600" cy="2188307"/>
          </a:xfrm>
        </p:spPr>
        <p:txBody>
          <a:bodyPr/>
          <a:lstStyle/>
          <a:p>
            <a:r>
              <a:rPr lang="en-US" sz="2200" dirty="0"/>
              <a:t>Who is responsible in the firm?</a:t>
            </a:r>
          </a:p>
          <a:p>
            <a:endParaRPr lang="en-US" sz="2200" dirty="0"/>
          </a:p>
          <a:p>
            <a:r>
              <a:rPr lang="en-US" sz="2200" dirty="0"/>
              <a:t>Make sure process in place</a:t>
            </a:r>
          </a:p>
          <a:p>
            <a:endParaRPr lang="en-US" sz="2200" dirty="0"/>
          </a:p>
          <a:p>
            <a:r>
              <a:rPr lang="en-US" sz="2200" dirty="0"/>
              <a:t>Align with your firm wide risk assessment</a:t>
            </a:r>
          </a:p>
          <a:p>
            <a:endParaRPr lang="en-US" sz="2200" dirty="0"/>
          </a:p>
          <a:p>
            <a:r>
              <a:rPr lang="en-US" sz="2200" dirty="0"/>
              <a:t>On-going monitoring</a:t>
            </a:r>
            <a:endParaRPr lang="en-GB" sz="2200" dirty="0"/>
          </a:p>
        </p:txBody>
      </p:sp>
    </p:spTree>
    <p:extLst>
      <p:ext uri="{BB962C8B-B14F-4D97-AF65-F5344CB8AC3E}">
        <p14:creationId xmlns:p14="http://schemas.microsoft.com/office/powerpoint/2010/main" val="411724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1FB2-CA19-4D70-B426-495FFD0CB0E6}"/>
              </a:ext>
            </a:extLst>
          </p:cNvPr>
          <p:cNvSpPr>
            <a:spLocks noGrp="1"/>
          </p:cNvSpPr>
          <p:nvPr>
            <p:ph type="ctrTitle"/>
          </p:nvPr>
        </p:nvSpPr>
        <p:spPr>
          <a:xfrm>
            <a:off x="252355" y="85725"/>
            <a:ext cx="5540207" cy="4371975"/>
          </a:xfrm>
        </p:spPr>
        <p:txBody>
          <a:bodyPr anchor="ctr">
            <a:normAutofit/>
          </a:bodyPr>
          <a:lstStyle/>
          <a:p>
            <a:r>
              <a:rPr lang="en-GB" b="0" dirty="0">
                <a:solidFill>
                  <a:schemeClr val="tx2"/>
                </a:solidFill>
                <a:latin typeface="+mn-lt"/>
              </a:rPr>
              <a:t>Sue Hatton</a:t>
            </a:r>
            <a:br>
              <a:rPr lang="en-GB" b="0" dirty="0">
                <a:solidFill>
                  <a:schemeClr val="tx2"/>
                </a:solidFill>
                <a:latin typeface="+mn-lt"/>
              </a:rPr>
            </a:br>
            <a:r>
              <a:rPr lang="en-GB" sz="3000" dirty="0">
                <a:solidFill>
                  <a:schemeClr val="tx2"/>
                </a:solidFill>
                <a:latin typeface="+mn-lt"/>
              </a:rPr>
              <a:t>MD, MLRO &amp; MLCO</a:t>
            </a:r>
            <a:br>
              <a:rPr lang="en-GB" b="0" dirty="0">
                <a:solidFill>
                  <a:schemeClr val="tx2"/>
                </a:solidFill>
                <a:latin typeface="+mn-lt"/>
              </a:rPr>
            </a:br>
            <a:br>
              <a:rPr lang="en-GB" b="0" dirty="0">
                <a:solidFill>
                  <a:schemeClr val="tx2"/>
                </a:solidFill>
                <a:latin typeface="+mn-lt"/>
              </a:rPr>
            </a:br>
            <a:r>
              <a:rPr lang="en-GB" b="0" dirty="0" err="1">
                <a:solidFill>
                  <a:schemeClr val="tx2"/>
                </a:solidFill>
                <a:latin typeface="+mn-lt"/>
              </a:rPr>
              <a:t>Pickerings</a:t>
            </a:r>
            <a:r>
              <a:rPr lang="en-GB" b="0" dirty="0">
                <a:solidFill>
                  <a:schemeClr val="tx2"/>
                </a:solidFill>
                <a:latin typeface="+mn-lt"/>
              </a:rPr>
              <a:t> Solicitors</a:t>
            </a:r>
          </a:p>
        </p:txBody>
      </p:sp>
      <p:pic>
        <p:nvPicPr>
          <p:cNvPr id="6" name="Picture 5" descr="A picture containing drawing&#10;&#10;Description automatically generated">
            <a:extLst>
              <a:ext uri="{FF2B5EF4-FFF2-40B4-BE49-F238E27FC236}">
                <a16:creationId xmlns:a16="http://schemas.microsoft.com/office/drawing/2014/main" id="{3D9F8056-DF6F-444A-9DB9-4504B722D1E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93" b="96224" l="9925" r="89950">
                        <a14:foregroundMark x1="47864" y1="5990" x2="47864" y2="5990"/>
                        <a14:foregroundMark x1="90075" y1="49349" x2="90075" y2="49349"/>
                        <a14:foregroundMark x1="42337" y1="1693" x2="42337" y2="1693"/>
                        <a14:foregroundMark x1="42839" y1="92578" x2="42839" y2="92578"/>
                        <a14:foregroundMark x1="24246" y1="35417" x2="24246" y2="35417"/>
                        <a14:foregroundMark x1="44221" y1="96224" x2="44221" y2="96224"/>
                      </a14:backgroundRemoval>
                    </a14:imgEffect>
                  </a14:imgLayer>
                </a14:imgProps>
              </a:ext>
            </a:extLst>
          </a:blip>
          <a:stretch>
            <a:fillRect/>
          </a:stretch>
        </p:blipFill>
        <p:spPr>
          <a:xfrm>
            <a:off x="5727182" y="799943"/>
            <a:ext cx="3331767" cy="321457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73469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1FB2-CA19-4D70-B426-495FFD0CB0E6}"/>
              </a:ext>
            </a:extLst>
          </p:cNvPr>
          <p:cNvSpPr>
            <a:spLocks noGrp="1"/>
          </p:cNvSpPr>
          <p:nvPr>
            <p:ph type="ctrTitle"/>
          </p:nvPr>
        </p:nvSpPr>
        <p:spPr>
          <a:xfrm>
            <a:off x="575991" y="785973"/>
            <a:ext cx="8193002" cy="3271035"/>
          </a:xfrm>
        </p:spPr>
        <p:txBody>
          <a:bodyPr anchor="ctr">
            <a:normAutofit/>
          </a:bodyPr>
          <a:lstStyle/>
          <a:p>
            <a:br>
              <a:rPr lang="en-GB" b="0" dirty="0">
                <a:effectLst>
                  <a:outerShdw blurRad="38100" dist="38100" dir="2700000" algn="tl">
                    <a:srgbClr val="000000">
                      <a:alpha val="43137"/>
                    </a:srgbClr>
                  </a:outerShdw>
                </a:effectLst>
                <a:latin typeface="+mn-lt"/>
              </a:rPr>
            </a:br>
            <a:br>
              <a:rPr lang="en-GB" b="0" dirty="0">
                <a:effectLst>
                  <a:outerShdw blurRad="38100" dist="38100" dir="2700000" algn="tl">
                    <a:srgbClr val="000000">
                      <a:alpha val="43137"/>
                    </a:srgbClr>
                  </a:outerShdw>
                </a:effectLst>
                <a:latin typeface="+mn-lt"/>
              </a:rPr>
            </a:br>
            <a:r>
              <a:rPr lang="en-GB" b="0" dirty="0">
                <a:solidFill>
                  <a:schemeClr val="tx2"/>
                </a:solidFill>
                <a:latin typeface="+mn-lt"/>
              </a:rPr>
              <a:t>SRA </a:t>
            </a:r>
            <a:r>
              <a:rPr lang="en-GB" dirty="0">
                <a:solidFill>
                  <a:schemeClr val="tx2"/>
                </a:solidFill>
                <a:latin typeface="+mn-lt"/>
              </a:rPr>
              <a:t>Inspection</a:t>
            </a:r>
            <a:r>
              <a:rPr lang="en-GB" b="0" dirty="0">
                <a:solidFill>
                  <a:schemeClr val="tx2"/>
                </a:solidFill>
                <a:latin typeface="+mn-lt"/>
              </a:rPr>
              <a:t> - March 2022</a:t>
            </a:r>
            <a:br>
              <a:rPr lang="en-GB" b="0" dirty="0">
                <a:effectLst>
                  <a:outerShdw blurRad="38100" dist="38100" dir="2700000" algn="tl">
                    <a:srgbClr val="000000">
                      <a:alpha val="43137"/>
                    </a:srgbClr>
                  </a:outerShdw>
                </a:effectLst>
                <a:latin typeface="+mn-lt"/>
              </a:rPr>
            </a:br>
            <a:br>
              <a:rPr lang="en-GB" b="0" dirty="0">
                <a:effectLst>
                  <a:outerShdw blurRad="38100" dist="38100" dir="2700000" algn="tl">
                    <a:srgbClr val="000000">
                      <a:alpha val="43137"/>
                    </a:srgbClr>
                  </a:outerShdw>
                </a:effectLst>
                <a:latin typeface="+mn-lt"/>
              </a:rPr>
            </a:br>
            <a:endParaRPr lang="en-GB" b="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1398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1C2675-425D-8EAF-6553-6072B1BEC5E6}"/>
              </a:ext>
            </a:extLst>
          </p:cNvPr>
          <p:cNvSpPr txBox="1">
            <a:spLocks/>
          </p:cNvSpPr>
          <p:nvPr/>
        </p:nvSpPr>
        <p:spPr>
          <a:xfrm>
            <a:off x="606811" y="4122094"/>
            <a:ext cx="5474828" cy="781051"/>
          </a:xfrm>
          <a:prstGeom prst="rect">
            <a:avLst/>
          </a:prstGeom>
        </p:spPr>
        <p:txBody>
          <a:bodyPr vert="horz" lIns="68580" tIns="34290" rIns="68580" bIns="34290" rtlCol="0" anchor="ctr">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fontAlgn="auto">
              <a:spcAft>
                <a:spcPts val="0"/>
              </a:spcAft>
              <a:defRPr/>
            </a:pPr>
            <a:br>
              <a:rPr lang="en-GB" sz="4500" dirty="0">
                <a:solidFill>
                  <a:prstClr val="black"/>
                </a:solidFill>
                <a:effectLst>
                  <a:outerShdw blurRad="38100" dist="38100" dir="2700000" algn="tl">
                    <a:srgbClr val="000000">
                      <a:alpha val="43137"/>
                    </a:srgbClr>
                  </a:outerShdw>
                </a:effectLst>
                <a:latin typeface="Calibri" panose="020F0502020204030204"/>
              </a:rPr>
            </a:br>
            <a:r>
              <a:rPr lang="en-GB" sz="10800" dirty="0">
                <a:solidFill>
                  <a:srgbClr val="44546A"/>
                </a:solidFill>
                <a:latin typeface="Calibri" panose="020F0502020204030204"/>
              </a:rPr>
              <a:t>Ongoing monitoring</a:t>
            </a:r>
            <a:br>
              <a:rPr lang="en-GB" dirty="0">
                <a:solidFill>
                  <a:srgbClr val="44546A"/>
                </a:solidFill>
                <a:latin typeface="Calibri" panose="020F0502020204030204"/>
              </a:rPr>
            </a:br>
            <a:endParaRPr lang="en-GB" dirty="0">
              <a:solidFill>
                <a:srgbClr val="44546A"/>
              </a:solidFill>
              <a:latin typeface="Calibri" panose="020F0502020204030204"/>
            </a:endParaRPr>
          </a:p>
        </p:txBody>
      </p:sp>
      <p:sp>
        <p:nvSpPr>
          <p:cNvPr id="5" name="TextBox 4">
            <a:extLst>
              <a:ext uri="{FF2B5EF4-FFF2-40B4-BE49-F238E27FC236}">
                <a16:creationId xmlns:a16="http://schemas.microsoft.com/office/drawing/2014/main" id="{E7F5396F-0A3E-AD48-77AB-C97DE840DB43}"/>
              </a:ext>
            </a:extLst>
          </p:cNvPr>
          <p:cNvSpPr txBox="1"/>
          <p:nvPr/>
        </p:nvSpPr>
        <p:spPr>
          <a:xfrm>
            <a:off x="606812" y="1100154"/>
            <a:ext cx="4572000" cy="507831"/>
          </a:xfrm>
          <a:prstGeom prst="rect">
            <a:avLst/>
          </a:prstGeom>
          <a:noFill/>
        </p:spPr>
        <p:txBody>
          <a:bodyPr wrap="square">
            <a:spAutoFit/>
          </a:bodyPr>
          <a:lstStyle/>
          <a:p>
            <a:pPr algn="l" defTabSz="685800" fontAlgn="auto">
              <a:spcBef>
                <a:spcPts val="0"/>
              </a:spcBef>
              <a:spcAft>
                <a:spcPts val="0"/>
              </a:spcAft>
              <a:defRPr/>
            </a:pPr>
            <a:r>
              <a:rPr lang="en-GB" sz="2700" dirty="0">
                <a:solidFill>
                  <a:srgbClr val="44546A"/>
                </a:solidFill>
                <a:latin typeface="Calibri" panose="020F0502020204030204"/>
                <a:ea typeface="+mn-ea"/>
              </a:rPr>
              <a:t>Training</a:t>
            </a:r>
          </a:p>
        </p:txBody>
      </p:sp>
      <p:sp>
        <p:nvSpPr>
          <p:cNvPr id="7" name="TextBox 6">
            <a:extLst>
              <a:ext uri="{FF2B5EF4-FFF2-40B4-BE49-F238E27FC236}">
                <a16:creationId xmlns:a16="http://schemas.microsoft.com/office/drawing/2014/main" id="{438D23CB-6494-1382-FDEB-BDD02110684C}"/>
              </a:ext>
            </a:extLst>
          </p:cNvPr>
          <p:cNvSpPr txBox="1"/>
          <p:nvPr/>
        </p:nvSpPr>
        <p:spPr>
          <a:xfrm>
            <a:off x="606812" y="1702156"/>
            <a:ext cx="4572000" cy="507831"/>
          </a:xfrm>
          <a:prstGeom prst="rect">
            <a:avLst/>
          </a:prstGeom>
          <a:noFill/>
        </p:spPr>
        <p:txBody>
          <a:bodyPr wrap="square">
            <a:spAutoFit/>
          </a:bodyPr>
          <a:lstStyle/>
          <a:p>
            <a:pPr algn="l" defTabSz="685800" fontAlgn="auto">
              <a:spcBef>
                <a:spcPts val="0"/>
              </a:spcBef>
              <a:spcAft>
                <a:spcPts val="0"/>
              </a:spcAft>
              <a:defRPr/>
            </a:pPr>
            <a:r>
              <a:rPr lang="en-GB" sz="2700" dirty="0">
                <a:solidFill>
                  <a:srgbClr val="44546A"/>
                </a:solidFill>
                <a:latin typeface="Calibri" panose="020F0502020204030204"/>
                <a:ea typeface="+mn-ea"/>
              </a:rPr>
              <a:t>Case management</a:t>
            </a:r>
            <a:endParaRPr lang="en-GB" sz="2700" dirty="0">
              <a:solidFill>
                <a:prstClr val="black"/>
              </a:solidFill>
              <a:latin typeface="Calibri" panose="020F0502020204030204"/>
              <a:ea typeface="+mn-ea"/>
            </a:endParaRPr>
          </a:p>
        </p:txBody>
      </p:sp>
      <p:sp>
        <p:nvSpPr>
          <p:cNvPr id="8" name="TextBox 7">
            <a:extLst>
              <a:ext uri="{FF2B5EF4-FFF2-40B4-BE49-F238E27FC236}">
                <a16:creationId xmlns:a16="http://schemas.microsoft.com/office/drawing/2014/main" id="{F406A6EA-9500-4239-F850-04502EED5DB1}"/>
              </a:ext>
            </a:extLst>
          </p:cNvPr>
          <p:cNvSpPr txBox="1"/>
          <p:nvPr/>
        </p:nvSpPr>
        <p:spPr>
          <a:xfrm>
            <a:off x="606811" y="2304157"/>
            <a:ext cx="6813698" cy="507831"/>
          </a:xfrm>
          <a:prstGeom prst="rect">
            <a:avLst/>
          </a:prstGeom>
          <a:noFill/>
        </p:spPr>
        <p:txBody>
          <a:bodyPr wrap="square">
            <a:spAutoFit/>
          </a:bodyPr>
          <a:lstStyle/>
          <a:p>
            <a:pPr algn="l" defTabSz="685800" fontAlgn="auto">
              <a:spcBef>
                <a:spcPts val="0"/>
              </a:spcBef>
              <a:spcAft>
                <a:spcPts val="0"/>
              </a:spcAft>
              <a:defRPr/>
            </a:pPr>
            <a:r>
              <a:rPr lang="en-GB" sz="2700" dirty="0">
                <a:solidFill>
                  <a:srgbClr val="44546A"/>
                </a:solidFill>
                <a:latin typeface="Calibri" panose="020F0502020204030204"/>
                <a:ea typeface="+mn-ea"/>
              </a:rPr>
              <a:t>Client and matter r</a:t>
            </a:r>
            <a:r>
              <a:rPr lang="en-GB" sz="2700" dirty="0" err="1">
                <a:solidFill>
                  <a:srgbClr val="44546A"/>
                </a:solidFill>
                <a:latin typeface="Calibri" panose="020F0502020204030204"/>
                <a:ea typeface="+mn-ea"/>
              </a:rPr>
              <a:t>isk</a:t>
            </a:r>
            <a:r>
              <a:rPr lang="en-GB" sz="2700" dirty="0">
                <a:solidFill>
                  <a:srgbClr val="44546A"/>
                </a:solidFill>
                <a:latin typeface="Calibri" panose="020F0502020204030204"/>
                <a:ea typeface="+mn-ea"/>
              </a:rPr>
              <a:t> a</a:t>
            </a:r>
            <a:r>
              <a:rPr lang="en-GB" sz="2700" dirty="0" err="1">
                <a:solidFill>
                  <a:srgbClr val="44546A"/>
                </a:solidFill>
                <a:latin typeface="Calibri" panose="020F0502020204030204"/>
                <a:ea typeface="+mn-ea"/>
              </a:rPr>
              <a:t>ssessment</a:t>
            </a:r>
            <a:endParaRPr lang="en-GB" sz="2700" dirty="0">
              <a:solidFill>
                <a:prstClr val="black"/>
              </a:solidFill>
              <a:latin typeface="Calibri" panose="020F0502020204030204"/>
              <a:ea typeface="+mn-ea"/>
            </a:endParaRPr>
          </a:p>
        </p:txBody>
      </p:sp>
      <p:sp>
        <p:nvSpPr>
          <p:cNvPr id="9" name="TextBox 8">
            <a:extLst>
              <a:ext uri="{FF2B5EF4-FFF2-40B4-BE49-F238E27FC236}">
                <a16:creationId xmlns:a16="http://schemas.microsoft.com/office/drawing/2014/main" id="{881C257E-D0CF-E7FC-4C5A-8FF7F2C2C184}"/>
              </a:ext>
            </a:extLst>
          </p:cNvPr>
          <p:cNvSpPr txBox="1"/>
          <p:nvPr/>
        </p:nvSpPr>
        <p:spPr>
          <a:xfrm>
            <a:off x="606812" y="2910136"/>
            <a:ext cx="4572000" cy="507831"/>
          </a:xfrm>
          <a:prstGeom prst="rect">
            <a:avLst/>
          </a:prstGeom>
          <a:noFill/>
        </p:spPr>
        <p:txBody>
          <a:bodyPr wrap="square">
            <a:spAutoFit/>
          </a:bodyPr>
          <a:lstStyle/>
          <a:p>
            <a:pPr algn="l" defTabSz="685800" fontAlgn="auto">
              <a:spcBef>
                <a:spcPts val="0"/>
              </a:spcBef>
              <a:spcAft>
                <a:spcPts val="0"/>
              </a:spcAft>
              <a:defRPr/>
            </a:pPr>
            <a:r>
              <a:rPr lang="en-GB" sz="2700" dirty="0">
                <a:solidFill>
                  <a:srgbClr val="44546A"/>
                </a:solidFill>
                <a:latin typeface="Calibri" panose="020F0502020204030204"/>
                <a:ea typeface="+mn-ea"/>
              </a:rPr>
              <a:t>Timing of due d</a:t>
            </a:r>
            <a:r>
              <a:rPr lang="en-GB" sz="2700" dirty="0" err="1">
                <a:solidFill>
                  <a:srgbClr val="44546A"/>
                </a:solidFill>
                <a:latin typeface="Calibri" panose="020F0502020204030204"/>
                <a:ea typeface="+mn-ea"/>
              </a:rPr>
              <a:t>iligence</a:t>
            </a:r>
            <a:endParaRPr lang="en-GB" sz="2700" dirty="0">
              <a:solidFill>
                <a:prstClr val="black"/>
              </a:solidFill>
              <a:latin typeface="Calibri" panose="020F0502020204030204"/>
              <a:ea typeface="+mn-ea"/>
            </a:endParaRPr>
          </a:p>
        </p:txBody>
      </p:sp>
      <p:sp>
        <p:nvSpPr>
          <p:cNvPr id="10" name="TextBox 9">
            <a:extLst>
              <a:ext uri="{FF2B5EF4-FFF2-40B4-BE49-F238E27FC236}">
                <a16:creationId xmlns:a16="http://schemas.microsoft.com/office/drawing/2014/main" id="{6E01A364-50A4-9A1B-76D1-6F6DBCAA2CCB}"/>
              </a:ext>
            </a:extLst>
          </p:cNvPr>
          <p:cNvSpPr txBox="1"/>
          <p:nvPr/>
        </p:nvSpPr>
        <p:spPr>
          <a:xfrm>
            <a:off x="606812" y="3536897"/>
            <a:ext cx="4572000" cy="507831"/>
          </a:xfrm>
          <a:prstGeom prst="rect">
            <a:avLst/>
          </a:prstGeom>
          <a:noFill/>
        </p:spPr>
        <p:txBody>
          <a:bodyPr wrap="square">
            <a:spAutoFit/>
          </a:bodyPr>
          <a:lstStyle/>
          <a:p>
            <a:pPr algn="l" defTabSz="685800" fontAlgn="auto">
              <a:spcBef>
                <a:spcPts val="0"/>
              </a:spcBef>
              <a:spcAft>
                <a:spcPts val="0"/>
              </a:spcAft>
              <a:defRPr/>
            </a:pPr>
            <a:r>
              <a:rPr lang="en-GB" sz="2700" dirty="0">
                <a:solidFill>
                  <a:srgbClr val="44546A"/>
                </a:solidFill>
                <a:latin typeface="Calibri" panose="020F0502020204030204"/>
                <a:ea typeface="+mn-ea"/>
              </a:rPr>
              <a:t>Source of funds</a:t>
            </a:r>
            <a:endParaRPr lang="en-GB" sz="2700" dirty="0">
              <a:solidFill>
                <a:prstClr val="black"/>
              </a:solidFill>
              <a:latin typeface="Calibri" panose="020F0502020204030204"/>
              <a:ea typeface="+mn-ea"/>
            </a:endParaRPr>
          </a:p>
        </p:txBody>
      </p:sp>
      <p:sp>
        <p:nvSpPr>
          <p:cNvPr id="11" name="TextBox 10">
            <a:extLst>
              <a:ext uri="{FF2B5EF4-FFF2-40B4-BE49-F238E27FC236}">
                <a16:creationId xmlns:a16="http://schemas.microsoft.com/office/drawing/2014/main" id="{FC528247-F7DC-40EC-1FFC-E09091F2B7F4}"/>
              </a:ext>
            </a:extLst>
          </p:cNvPr>
          <p:cNvSpPr txBox="1"/>
          <p:nvPr/>
        </p:nvSpPr>
        <p:spPr>
          <a:xfrm>
            <a:off x="606812" y="498152"/>
            <a:ext cx="4572000" cy="507831"/>
          </a:xfrm>
          <a:prstGeom prst="rect">
            <a:avLst/>
          </a:prstGeom>
          <a:noFill/>
        </p:spPr>
        <p:txBody>
          <a:bodyPr wrap="square">
            <a:spAutoFit/>
          </a:bodyPr>
          <a:lstStyle/>
          <a:p>
            <a:pPr algn="l" defTabSz="685800" fontAlgn="auto">
              <a:spcBef>
                <a:spcPts val="0"/>
              </a:spcBef>
              <a:spcAft>
                <a:spcPts val="0"/>
              </a:spcAft>
              <a:defRPr/>
            </a:pPr>
            <a:r>
              <a:rPr lang="en-GB" sz="2700" dirty="0">
                <a:solidFill>
                  <a:srgbClr val="44546A"/>
                </a:solidFill>
                <a:latin typeface="Calibri" panose="020F0502020204030204"/>
                <a:ea typeface="+mn-ea"/>
              </a:rPr>
              <a:t>Firm wide r</a:t>
            </a:r>
            <a:r>
              <a:rPr lang="en-GB" sz="2700" dirty="0" err="1">
                <a:solidFill>
                  <a:srgbClr val="44546A"/>
                </a:solidFill>
                <a:latin typeface="Calibri" panose="020F0502020204030204"/>
                <a:ea typeface="+mn-ea"/>
              </a:rPr>
              <a:t>isk</a:t>
            </a:r>
            <a:r>
              <a:rPr lang="en-GB" sz="2700" dirty="0">
                <a:solidFill>
                  <a:srgbClr val="44546A"/>
                </a:solidFill>
                <a:latin typeface="Calibri" panose="020F0502020204030204"/>
                <a:ea typeface="+mn-ea"/>
              </a:rPr>
              <a:t> as</a:t>
            </a:r>
            <a:r>
              <a:rPr lang="en-GB" sz="2700" dirty="0" err="1">
                <a:solidFill>
                  <a:srgbClr val="44546A"/>
                </a:solidFill>
                <a:latin typeface="Calibri" panose="020F0502020204030204"/>
                <a:ea typeface="+mn-ea"/>
              </a:rPr>
              <a:t>sessment</a:t>
            </a:r>
            <a:endParaRPr lang="en-GB" sz="2700" dirty="0">
              <a:solidFill>
                <a:prstClr val="black"/>
              </a:solidFill>
              <a:latin typeface="Calibri" panose="020F0502020204030204"/>
              <a:ea typeface="+mn-ea"/>
            </a:endParaRPr>
          </a:p>
        </p:txBody>
      </p:sp>
    </p:spTree>
    <p:extLst>
      <p:ext uri="{BB962C8B-B14F-4D97-AF65-F5344CB8AC3E}">
        <p14:creationId xmlns:p14="http://schemas.microsoft.com/office/powerpoint/2010/main" val="291345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195486"/>
            <a:ext cx="4895850" cy="857250"/>
          </a:xfrm>
        </p:spPr>
        <p:txBody>
          <a:bodyPr wrap="square" anchor="ctr">
            <a:normAutofit/>
          </a:bodyPr>
          <a:lstStyle/>
          <a:p>
            <a:pPr eaLnBrk="1" hangingPunct="1"/>
            <a:r>
              <a:rPr lang="en-GB"/>
              <a:t>To cover </a:t>
            </a:r>
          </a:p>
        </p:txBody>
      </p:sp>
      <p:graphicFrame>
        <p:nvGraphicFramePr>
          <p:cNvPr id="4101" name="Rectangle 3">
            <a:extLst>
              <a:ext uri="{FF2B5EF4-FFF2-40B4-BE49-F238E27FC236}">
                <a16:creationId xmlns:a16="http://schemas.microsoft.com/office/drawing/2014/main" id="{980F8058-84D2-CDA0-B9F2-CDEA34081119}"/>
              </a:ext>
            </a:extLst>
          </p:cNvPr>
          <p:cNvGraphicFramePr/>
          <p:nvPr/>
        </p:nvGraphicFramePr>
        <p:xfrm>
          <a:off x="570216" y="1209782"/>
          <a:ext cx="8322959" cy="356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360868-4BE4-4B11-BF39-2C5D5B6E5DE2}"/>
              </a:ext>
            </a:extLst>
          </p:cNvPr>
          <p:cNvSpPr>
            <a:spLocks noGrp="1"/>
          </p:cNvSpPr>
          <p:nvPr>
            <p:ph type="title"/>
          </p:nvPr>
        </p:nvSpPr>
        <p:spPr>
          <a:xfrm>
            <a:off x="250825" y="195263"/>
            <a:ext cx="4895850" cy="857250"/>
          </a:xfrm>
        </p:spPr>
        <p:txBody>
          <a:bodyPr wrap="square" anchor="ctr">
            <a:normAutofit/>
          </a:bodyPr>
          <a:lstStyle/>
          <a:p>
            <a:r>
              <a:rPr lang="en-GB" b="1" dirty="0"/>
              <a:t>What did we do? </a:t>
            </a:r>
          </a:p>
        </p:txBody>
      </p:sp>
      <p:pic>
        <p:nvPicPr>
          <p:cNvPr id="5" name="Picture 4" descr="Diagram">
            <a:extLst>
              <a:ext uri="{FF2B5EF4-FFF2-40B4-BE49-F238E27FC236}">
                <a16:creationId xmlns:a16="http://schemas.microsoft.com/office/drawing/2014/main" id="{B5E8FCD8-12A6-BFE4-2B0D-F12525D1A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65" y="1242822"/>
            <a:ext cx="7928070" cy="3510153"/>
          </a:xfrm>
          <a:prstGeom prst="rect">
            <a:avLst/>
          </a:prstGeom>
        </p:spPr>
      </p:pic>
    </p:spTree>
    <p:extLst>
      <p:ext uri="{BB962C8B-B14F-4D97-AF65-F5344CB8AC3E}">
        <p14:creationId xmlns:p14="http://schemas.microsoft.com/office/powerpoint/2010/main" val="123476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0717-E9BA-4503-B67E-9E56BCCA2CCD}"/>
              </a:ext>
            </a:extLst>
          </p:cNvPr>
          <p:cNvSpPr>
            <a:spLocks noGrp="1"/>
          </p:cNvSpPr>
          <p:nvPr>
            <p:ph type="title"/>
          </p:nvPr>
        </p:nvSpPr>
        <p:spPr>
          <a:xfrm>
            <a:off x="457200" y="205979"/>
            <a:ext cx="8229600" cy="857250"/>
          </a:xfrm>
        </p:spPr>
        <p:txBody>
          <a:bodyPr wrap="square" anchor="ctr">
            <a:normAutofit/>
          </a:bodyPr>
          <a:lstStyle/>
          <a:p>
            <a:r>
              <a:rPr lang="en-US" dirty="0"/>
              <a:t>K</a:t>
            </a:r>
            <a:r>
              <a:rPr lang="en-GB" dirty="0" err="1"/>
              <a:t>ey</a:t>
            </a:r>
            <a:r>
              <a:rPr lang="en-GB" dirty="0"/>
              <a:t> themes </a:t>
            </a:r>
          </a:p>
        </p:txBody>
      </p:sp>
      <p:sp>
        <p:nvSpPr>
          <p:cNvPr id="3" name="Content Placeholder 2">
            <a:extLst>
              <a:ext uri="{FF2B5EF4-FFF2-40B4-BE49-F238E27FC236}">
                <a16:creationId xmlns:a16="http://schemas.microsoft.com/office/drawing/2014/main" id="{5922DB87-2332-4073-A574-617372D8D412}"/>
              </a:ext>
            </a:extLst>
          </p:cNvPr>
          <p:cNvSpPr>
            <a:spLocks noGrp="1"/>
          </p:cNvSpPr>
          <p:nvPr>
            <p:ph sz="half" idx="2"/>
          </p:nvPr>
        </p:nvSpPr>
        <p:spPr>
          <a:xfrm>
            <a:off x="457200" y="1430810"/>
            <a:ext cx="7672227" cy="2963466"/>
          </a:xfrm>
        </p:spPr>
        <p:txBody>
          <a:bodyPr wrap="square" anchor="t">
            <a:normAutofit/>
          </a:bodyPr>
          <a:lstStyle/>
          <a:p>
            <a:pPr marL="0" indent="0">
              <a:lnSpc>
                <a:spcPct val="90000"/>
              </a:lnSpc>
              <a:buNone/>
            </a:pPr>
            <a:r>
              <a:rPr lang="en-GB" sz="2100" dirty="0"/>
              <a:t>Improvements in the sector:</a:t>
            </a:r>
          </a:p>
          <a:p>
            <a:pPr>
              <a:lnSpc>
                <a:spcPct val="90000"/>
              </a:lnSpc>
            </a:pPr>
            <a:endParaRPr lang="en-GB" sz="2200" dirty="0"/>
          </a:p>
          <a:p>
            <a:pPr>
              <a:lnSpc>
                <a:spcPct val="90000"/>
              </a:lnSpc>
            </a:pPr>
            <a:r>
              <a:rPr lang="en-GB" sz="1800" dirty="0"/>
              <a:t>Quality of firm wide risk assessments</a:t>
            </a:r>
          </a:p>
          <a:p>
            <a:pPr marL="57149" indent="0">
              <a:lnSpc>
                <a:spcPct val="90000"/>
              </a:lnSpc>
              <a:buNone/>
            </a:pPr>
            <a:endParaRPr lang="en-GB" sz="1800" dirty="0"/>
          </a:p>
          <a:p>
            <a:pPr>
              <a:lnSpc>
                <a:spcPct val="90000"/>
              </a:lnSpc>
            </a:pPr>
            <a:r>
              <a:rPr lang="en-GB" sz="1800" dirty="0"/>
              <a:t>Suspicious Activity Reports</a:t>
            </a:r>
          </a:p>
          <a:p>
            <a:pPr lvl="1">
              <a:lnSpc>
                <a:spcPct val="90000"/>
              </a:lnSpc>
            </a:pPr>
            <a:endParaRPr lang="en-GB" sz="2200" dirty="0">
              <a:highlight>
                <a:srgbClr val="FFFF00"/>
              </a:highlight>
            </a:endParaRPr>
          </a:p>
          <a:p>
            <a:pPr lvl="1">
              <a:lnSpc>
                <a:spcPct val="90000"/>
              </a:lnSpc>
            </a:pPr>
            <a:endParaRPr lang="en-GB" sz="2200" dirty="0"/>
          </a:p>
        </p:txBody>
      </p:sp>
    </p:spTree>
    <p:extLst>
      <p:ext uri="{BB962C8B-B14F-4D97-AF65-F5344CB8AC3E}">
        <p14:creationId xmlns:p14="http://schemas.microsoft.com/office/powerpoint/2010/main" val="31812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195263"/>
            <a:ext cx="4895850" cy="857250"/>
          </a:xfrm>
        </p:spPr>
        <p:txBody>
          <a:bodyPr wrap="square" anchor="ctr">
            <a:normAutofit/>
          </a:bodyPr>
          <a:lstStyle/>
          <a:p>
            <a:r>
              <a:rPr lang="en-US"/>
              <a:t>Focus</a:t>
            </a:r>
            <a:r>
              <a:rPr lang="en-GB"/>
              <a:t> of the year ahead </a:t>
            </a:r>
          </a:p>
        </p:txBody>
      </p:sp>
      <p:graphicFrame>
        <p:nvGraphicFramePr>
          <p:cNvPr id="4101" name="Rectangle 3">
            <a:extLst>
              <a:ext uri="{FF2B5EF4-FFF2-40B4-BE49-F238E27FC236}">
                <a16:creationId xmlns:a16="http://schemas.microsoft.com/office/drawing/2014/main" id="{1863A752-6334-3649-E449-7ED671E9C906}"/>
              </a:ext>
            </a:extLst>
          </p:cNvPr>
          <p:cNvGraphicFramePr/>
          <p:nvPr/>
        </p:nvGraphicFramePr>
        <p:xfrm>
          <a:off x="250826" y="1419226"/>
          <a:ext cx="864235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82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1383-0140-C254-0073-A5413FE1540F}"/>
              </a:ext>
            </a:extLst>
          </p:cNvPr>
          <p:cNvSpPr>
            <a:spLocks noGrp="1"/>
          </p:cNvSpPr>
          <p:nvPr>
            <p:ph type="title"/>
          </p:nvPr>
        </p:nvSpPr>
        <p:spPr/>
        <p:txBody>
          <a:bodyPr/>
          <a:lstStyle/>
          <a:p>
            <a:r>
              <a:rPr lang="en-US" dirty="0"/>
              <a:t>Proactive update</a:t>
            </a:r>
            <a:endParaRPr lang="en-GB" dirty="0"/>
          </a:p>
        </p:txBody>
      </p:sp>
      <p:sp>
        <p:nvSpPr>
          <p:cNvPr id="3" name="Content Placeholder 2">
            <a:extLst>
              <a:ext uri="{FF2B5EF4-FFF2-40B4-BE49-F238E27FC236}">
                <a16:creationId xmlns:a16="http://schemas.microsoft.com/office/drawing/2014/main" id="{0F761D3E-30E8-94A1-D2C4-15CFB29EB1CC}"/>
              </a:ext>
            </a:extLst>
          </p:cNvPr>
          <p:cNvSpPr>
            <a:spLocks noGrp="1"/>
          </p:cNvSpPr>
          <p:nvPr>
            <p:ph idx="1"/>
          </p:nvPr>
        </p:nvSpPr>
        <p:spPr/>
        <p:txBody>
          <a:bodyPr/>
          <a:lstStyle/>
          <a:p>
            <a:r>
              <a:rPr lang="en-US" dirty="0"/>
              <a:t>Client and matter risk assessments</a:t>
            </a:r>
          </a:p>
          <a:p>
            <a:pPr marL="0" indent="0">
              <a:buNone/>
            </a:pPr>
            <a:endParaRPr lang="en-US" dirty="0"/>
          </a:p>
          <a:p>
            <a:r>
              <a:rPr lang="en-US" dirty="0"/>
              <a:t>Policies, controls and procedures </a:t>
            </a:r>
          </a:p>
          <a:p>
            <a:endParaRPr lang="en-US" dirty="0"/>
          </a:p>
          <a:p>
            <a:r>
              <a:rPr lang="en-US" dirty="0"/>
              <a:t>Independent audit</a:t>
            </a:r>
          </a:p>
          <a:p>
            <a:endParaRPr lang="en-US" dirty="0"/>
          </a:p>
          <a:p>
            <a:r>
              <a:rPr lang="en-US" dirty="0"/>
              <a:t>Enforcement and case studies </a:t>
            </a:r>
            <a:endParaRPr lang="en-GB" dirty="0"/>
          </a:p>
        </p:txBody>
      </p:sp>
    </p:spTree>
    <p:extLst>
      <p:ext uri="{BB962C8B-B14F-4D97-AF65-F5344CB8AC3E}">
        <p14:creationId xmlns:p14="http://schemas.microsoft.com/office/powerpoint/2010/main" val="296286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EACF-DFE0-7D9C-B911-FD7E4F3258CC}"/>
              </a:ext>
            </a:extLst>
          </p:cNvPr>
          <p:cNvSpPr>
            <a:spLocks noGrp="1"/>
          </p:cNvSpPr>
          <p:nvPr>
            <p:ph type="title"/>
          </p:nvPr>
        </p:nvSpPr>
        <p:spPr>
          <a:xfrm>
            <a:off x="250825" y="195263"/>
            <a:ext cx="6731867" cy="857250"/>
          </a:xfrm>
        </p:spPr>
        <p:txBody>
          <a:bodyPr/>
          <a:lstStyle/>
          <a:p>
            <a:r>
              <a:rPr lang="en-US" dirty="0"/>
              <a:t>Client and matter risk assessments</a:t>
            </a:r>
            <a:endParaRPr lang="en-GB" dirty="0"/>
          </a:p>
        </p:txBody>
      </p:sp>
      <p:sp>
        <p:nvSpPr>
          <p:cNvPr id="3" name="Content Placeholder 2">
            <a:extLst>
              <a:ext uri="{FF2B5EF4-FFF2-40B4-BE49-F238E27FC236}">
                <a16:creationId xmlns:a16="http://schemas.microsoft.com/office/drawing/2014/main" id="{61A04FE3-D183-AFC9-5357-B8184078DFC0}"/>
              </a:ext>
            </a:extLst>
          </p:cNvPr>
          <p:cNvSpPr>
            <a:spLocks noGrp="1"/>
          </p:cNvSpPr>
          <p:nvPr>
            <p:ph idx="1"/>
          </p:nvPr>
        </p:nvSpPr>
        <p:spPr/>
        <p:txBody>
          <a:bodyPr/>
          <a:lstStyle/>
          <a:p>
            <a:r>
              <a:rPr lang="en-US" dirty="0"/>
              <a:t>42% of client/matter risk assessments reviewed were ineffective</a:t>
            </a:r>
          </a:p>
          <a:p>
            <a:pPr marL="0" indent="0">
              <a:buNone/>
            </a:pPr>
            <a:endParaRPr lang="en-US" dirty="0"/>
          </a:p>
          <a:p>
            <a:r>
              <a:rPr lang="en-US" dirty="0"/>
              <a:t>30% did not show clearly when EDD was necessary, including where mandated under the regulations</a:t>
            </a:r>
          </a:p>
          <a:p>
            <a:endParaRPr lang="en-US" dirty="0"/>
          </a:p>
          <a:p>
            <a:r>
              <a:rPr lang="en-US" dirty="0"/>
              <a:t>20% did not reflect the firm’s firm wide risk assessment</a:t>
            </a:r>
            <a:endParaRPr lang="en-GB" dirty="0"/>
          </a:p>
        </p:txBody>
      </p:sp>
    </p:spTree>
    <p:extLst>
      <p:ext uri="{BB962C8B-B14F-4D97-AF65-F5344CB8AC3E}">
        <p14:creationId xmlns:p14="http://schemas.microsoft.com/office/powerpoint/2010/main" val="97469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6A98-7C0A-3F93-8FEE-57D4A3FA84E9}"/>
              </a:ext>
            </a:extLst>
          </p:cNvPr>
          <p:cNvSpPr>
            <a:spLocks noGrp="1"/>
          </p:cNvSpPr>
          <p:nvPr>
            <p:ph type="title"/>
          </p:nvPr>
        </p:nvSpPr>
        <p:spPr>
          <a:xfrm>
            <a:off x="250825" y="195263"/>
            <a:ext cx="6409748" cy="857250"/>
          </a:xfrm>
        </p:spPr>
        <p:txBody>
          <a:bodyPr/>
          <a:lstStyle/>
          <a:p>
            <a:r>
              <a:rPr lang="en-US" dirty="0"/>
              <a:t>Policies, controls and procedures</a:t>
            </a:r>
            <a:endParaRPr lang="en-GB" dirty="0"/>
          </a:p>
        </p:txBody>
      </p:sp>
      <p:sp>
        <p:nvSpPr>
          <p:cNvPr id="3" name="Content Placeholder 2">
            <a:extLst>
              <a:ext uri="{FF2B5EF4-FFF2-40B4-BE49-F238E27FC236}">
                <a16:creationId xmlns:a16="http://schemas.microsoft.com/office/drawing/2014/main" id="{E335A618-BBC0-83FE-4F76-B833B9C26007}"/>
              </a:ext>
            </a:extLst>
          </p:cNvPr>
          <p:cNvSpPr>
            <a:spLocks noGrp="1"/>
          </p:cNvSpPr>
          <p:nvPr>
            <p:ph idx="1"/>
          </p:nvPr>
        </p:nvSpPr>
        <p:spPr/>
        <p:txBody>
          <a:bodyPr/>
          <a:lstStyle/>
          <a:p>
            <a:r>
              <a:rPr lang="en-US" sz="2200" dirty="0">
                <a:solidFill>
                  <a:srgbClr val="333333"/>
                </a:solidFill>
              </a:rPr>
              <a:t>We reviewed AML policies for 224 firms</a:t>
            </a:r>
          </a:p>
          <a:p>
            <a:endParaRPr lang="en-US" sz="2200" dirty="0">
              <a:solidFill>
                <a:srgbClr val="333333"/>
              </a:solidFill>
            </a:endParaRPr>
          </a:p>
          <a:p>
            <a:r>
              <a:rPr lang="en-US" sz="2200" dirty="0">
                <a:solidFill>
                  <a:srgbClr val="333333"/>
                </a:solidFill>
              </a:rPr>
              <a:t>More than half of the policies we reviewed needed improving (58%) </a:t>
            </a:r>
          </a:p>
          <a:p>
            <a:endParaRPr lang="en-US" sz="2200" dirty="0">
              <a:solidFill>
                <a:srgbClr val="333333"/>
              </a:solidFill>
            </a:endParaRPr>
          </a:p>
          <a:p>
            <a:r>
              <a:rPr lang="en-US" sz="2200" dirty="0">
                <a:solidFill>
                  <a:srgbClr val="333333"/>
                </a:solidFill>
              </a:rPr>
              <a:t>High risk third countries &amp; high risk jurisdictions </a:t>
            </a:r>
          </a:p>
          <a:p>
            <a:endParaRPr lang="en-US" sz="2200" dirty="0">
              <a:solidFill>
                <a:srgbClr val="333333"/>
              </a:solidFill>
            </a:endParaRPr>
          </a:p>
          <a:p>
            <a:r>
              <a:rPr lang="en-US" sz="2200" dirty="0">
                <a:solidFill>
                  <a:srgbClr val="333333"/>
                </a:solidFill>
              </a:rPr>
              <a:t>Process for ensuring compliance with the sanction's regime</a:t>
            </a:r>
          </a:p>
          <a:p>
            <a:endParaRPr lang="en-GB" dirty="0"/>
          </a:p>
        </p:txBody>
      </p:sp>
    </p:spTree>
    <p:extLst>
      <p:ext uri="{BB962C8B-B14F-4D97-AF65-F5344CB8AC3E}">
        <p14:creationId xmlns:p14="http://schemas.microsoft.com/office/powerpoint/2010/main" val="288697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FF9A-F39B-4CFE-21BD-567F90E78BEB}"/>
              </a:ext>
            </a:extLst>
          </p:cNvPr>
          <p:cNvSpPr>
            <a:spLocks noGrp="1"/>
          </p:cNvSpPr>
          <p:nvPr>
            <p:ph type="title"/>
          </p:nvPr>
        </p:nvSpPr>
        <p:spPr/>
        <p:txBody>
          <a:bodyPr/>
          <a:lstStyle/>
          <a:p>
            <a:r>
              <a:rPr lang="en-US" dirty="0"/>
              <a:t>Independent Audit</a:t>
            </a:r>
            <a:endParaRPr lang="en-GB" dirty="0"/>
          </a:p>
        </p:txBody>
      </p:sp>
      <p:sp>
        <p:nvSpPr>
          <p:cNvPr id="3" name="Content Placeholder 2">
            <a:extLst>
              <a:ext uri="{FF2B5EF4-FFF2-40B4-BE49-F238E27FC236}">
                <a16:creationId xmlns:a16="http://schemas.microsoft.com/office/drawing/2014/main" id="{A598892D-939A-DB09-8EC8-3EE97D0515D9}"/>
              </a:ext>
            </a:extLst>
          </p:cNvPr>
          <p:cNvSpPr>
            <a:spLocks noGrp="1"/>
          </p:cNvSpPr>
          <p:nvPr>
            <p:ph idx="1"/>
          </p:nvPr>
        </p:nvSpPr>
        <p:spPr/>
        <p:txBody>
          <a:bodyPr/>
          <a:lstStyle/>
          <a:p>
            <a:r>
              <a:rPr lang="en-US" dirty="0">
                <a:solidFill>
                  <a:srgbClr val="333333"/>
                </a:solidFill>
              </a:rPr>
              <a:t>Of the 143 firms we inspected, 51% had not undertaken an independent audit </a:t>
            </a:r>
          </a:p>
          <a:p>
            <a:endParaRPr lang="en-US" b="0" i="0" dirty="0">
              <a:solidFill>
                <a:srgbClr val="333333"/>
              </a:solidFill>
              <a:effectLst/>
            </a:endParaRPr>
          </a:p>
          <a:p>
            <a:r>
              <a:rPr lang="en-US" dirty="0">
                <a:solidFill>
                  <a:srgbClr val="333333"/>
                </a:solidFill>
              </a:rPr>
              <a:t>Of these, we deemed that 45% should have had one</a:t>
            </a:r>
          </a:p>
          <a:p>
            <a:pPr lvl="1"/>
            <a:r>
              <a:rPr lang="en-US" dirty="0">
                <a:solidFill>
                  <a:srgbClr val="333333"/>
                </a:solidFill>
              </a:rPr>
              <a:t>Majority due to size of firm</a:t>
            </a:r>
          </a:p>
          <a:p>
            <a:pPr lvl="1"/>
            <a:r>
              <a:rPr lang="en-US" dirty="0">
                <a:solidFill>
                  <a:srgbClr val="333333"/>
                </a:solidFill>
              </a:rPr>
              <a:t>Also consider multiple offices</a:t>
            </a:r>
          </a:p>
          <a:p>
            <a:pPr lvl="1"/>
            <a:r>
              <a:rPr lang="en-US" dirty="0">
                <a:solidFill>
                  <a:srgbClr val="333333"/>
                </a:solidFill>
              </a:rPr>
              <a:t>Nature of work, is it high risk</a:t>
            </a:r>
            <a:endParaRPr lang="en-GB" dirty="0"/>
          </a:p>
        </p:txBody>
      </p:sp>
    </p:spTree>
    <p:extLst>
      <p:ext uri="{BB962C8B-B14F-4D97-AF65-F5344CB8AC3E}">
        <p14:creationId xmlns:p14="http://schemas.microsoft.com/office/powerpoint/2010/main" val="237402705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s+dividers">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otx" id="{D626ED50-95EA-4630-9723-50026E6F6ACD}" vid="{7CEE2910-8497-444D-A089-32CE4959ABAB}"/>
    </a:ext>
  </a:extLst>
</a:theme>
</file>

<file path=ppt/theme/theme4.xml><?xml version="1.0" encoding="utf-8"?>
<a:theme xmlns:a="http://schemas.openxmlformats.org/drawingml/2006/main" name="1_Blank">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otx" id="{D626ED50-95EA-4630-9723-50026E6F6ACD}" vid="{7F0791D6-D2FB-4D83-8B87-5D96DD43939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SRA template</Template>
  <TotalTime>852</TotalTime>
  <Words>4225</Words>
  <Application>Microsoft Office PowerPoint</Application>
  <PresentationFormat>On-screen Show (16:9)</PresentationFormat>
  <Paragraphs>314</Paragraphs>
  <Slides>16</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Calibri</vt:lpstr>
      <vt:lpstr>Calibri Light</vt:lpstr>
      <vt:lpstr>Ebrima</vt:lpstr>
      <vt:lpstr>Georgia</vt:lpstr>
      <vt:lpstr>Open sans</vt:lpstr>
      <vt:lpstr>open-sans</vt:lpstr>
      <vt:lpstr>Wingdings 3</vt:lpstr>
      <vt:lpstr>Default Design</vt:lpstr>
      <vt:lpstr>Office Theme</vt:lpstr>
      <vt:lpstr>Covers+dividers</vt:lpstr>
      <vt:lpstr>1_Blank</vt:lpstr>
      <vt:lpstr>Anti-money laundering – what you need to know</vt:lpstr>
      <vt:lpstr>To cover </vt:lpstr>
      <vt:lpstr>What did we do? </vt:lpstr>
      <vt:lpstr>Key themes </vt:lpstr>
      <vt:lpstr>Focus of the year ahead </vt:lpstr>
      <vt:lpstr>Proactive update</vt:lpstr>
      <vt:lpstr>Client and matter risk assessments</vt:lpstr>
      <vt:lpstr>Policies, controls and procedures</vt:lpstr>
      <vt:lpstr>Independent Audit</vt:lpstr>
      <vt:lpstr>Enforcement </vt:lpstr>
      <vt:lpstr>Enforcement </vt:lpstr>
      <vt:lpstr>Case examples and learnings </vt:lpstr>
      <vt:lpstr>Case examples and learnings </vt:lpstr>
      <vt:lpstr>Sue Hatton MD, MLRO &amp; MLCO  Pickerings Solicitors</vt:lpstr>
      <vt:lpstr>  SRA Inspection - March 2022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Anti-money laundering – what you need to know</dc:title>
  <dc:creator>Solicitors Regulation Authority (SRA)</dc:creator>
  <cp:lastModifiedBy>Matthew Maidment</cp:lastModifiedBy>
  <cp:revision>21</cp:revision>
  <dcterms:created xsi:type="dcterms:W3CDTF">2020-11-04T12:32:49Z</dcterms:created>
  <dcterms:modified xsi:type="dcterms:W3CDTF">2022-12-02T13:14:24Z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143640-2c58-497f-98bf-5d03ac8b8df5_Enabled">
    <vt:lpwstr>true</vt:lpwstr>
  </property>
  <property fmtid="{D5CDD505-2E9C-101B-9397-08002B2CF9AE}" pid="3" name="MSIP_Label_d0143640-2c58-497f-98bf-5d03ac8b8df5_SetDate">
    <vt:lpwstr>2022-12-02T11:04:17Z</vt:lpwstr>
  </property>
  <property fmtid="{D5CDD505-2E9C-101B-9397-08002B2CF9AE}" pid="4" name="MSIP_Label_d0143640-2c58-497f-98bf-5d03ac8b8df5_Method">
    <vt:lpwstr>Standard</vt:lpwstr>
  </property>
  <property fmtid="{D5CDD505-2E9C-101B-9397-08002B2CF9AE}" pid="5" name="MSIP_Label_d0143640-2c58-497f-98bf-5d03ac8b8df5_Name">
    <vt:lpwstr>General</vt:lpwstr>
  </property>
  <property fmtid="{D5CDD505-2E9C-101B-9397-08002B2CF9AE}" pid="6" name="MSIP_Label_d0143640-2c58-497f-98bf-5d03ac8b8df5_SiteId">
    <vt:lpwstr>adecc3d0-610d-4060-a865-615f7f48c411</vt:lpwstr>
  </property>
  <property fmtid="{D5CDD505-2E9C-101B-9397-08002B2CF9AE}" pid="7" name="MSIP_Label_d0143640-2c58-497f-98bf-5d03ac8b8df5_ActionId">
    <vt:lpwstr>47b28a23-e87c-42a0-b1d5-21123589f3b7</vt:lpwstr>
  </property>
  <property fmtid="{D5CDD505-2E9C-101B-9397-08002B2CF9AE}" pid="8" name="MSIP_Label_d0143640-2c58-497f-98bf-5d03ac8b8df5_ContentBits">
    <vt:lpwstr>1</vt:lpwstr>
  </property>
  <property fmtid="{D5CDD505-2E9C-101B-9397-08002B2CF9AE}" pid="9" name="ClassificationContentMarkingHeaderLocations">
    <vt:lpwstr>Default Design:4\Office Theme:8\Covers+dividers:3\1_Blank:4\2019 AIRMIC Workshop:7\1_Office Theme:8\2_Office Theme:7\Blank:3</vt:lpwstr>
  </property>
  <property fmtid="{D5CDD505-2E9C-101B-9397-08002B2CF9AE}" pid="10" name="ClassificationContentMarkingHeaderText">
    <vt:lpwstr>Sensitivity: General</vt:lpwstr>
  </property>
</Properties>
</file>