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01" r:id="rId5"/>
    <p:sldId id="443" r:id="rId6"/>
    <p:sldId id="437" r:id="rId7"/>
    <p:sldId id="450" r:id="rId8"/>
    <p:sldId id="451" r:id="rId9"/>
    <p:sldId id="449" r:id="rId10"/>
    <p:sldId id="446" r:id="rId11"/>
    <p:sldId id="444" r:id="rId12"/>
    <p:sldId id="439" r:id="rId13"/>
    <p:sldId id="440" r:id="rId14"/>
  </p:sldIdLst>
  <p:sldSz cx="9144000" cy="5143500" type="screen16x9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4">
          <p15:clr>
            <a:srgbClr val="A4A3A4"/>
          </p15:clr>
        </p15:guide>
        <p15:guide id="2" pos="40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038"/>
    <a:srgbClr val="9E1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3184" autoAdjust="0"/>
  </p:normalViewPr>
  <p:slideViewPr>
    <p:cSldViewPr>
      <p:cViewPr varScale="1">
        <p:scale>
          <a:sx n="101" d="100"/>
          <a:sy n="101" d="100"/>
        </p:scale>
        <p:origin x="725" y="67"/>
      </p:cViewPr>
      <p:guideLst>
        <p:guide orient="horz" pos="634"/>
        <p:guide pos="40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24"/>
    </p:cViewPr>
  </p:sorterViewPr>
  <p:notesViewPr>
    <p:cSldViewPr>
      <p:cViewPr varScale="1">
        <p:scale>
          <a:sx n="68" d="100"/>
          <a:sy n="68" d="100"/>
        </p:scale>
        <p:origin x="2526" y="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71937B9-9BEB-4715-9929-27D5D50C9E9C}" type="datetimeFigureOut">
              <a:rPr lang="en-US"/>
              <a:pPr>
                <a:defRPr/>
              </a:pPr>
              <a:t>8/4/2021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5915B72-6729-4D09-98FB-FD8BA4F4A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33592-4EBA-46CB-A415-B7C8824E21FA}" type="datetimeFigureOut">
              <a:rPr lang="en-GB" smtClean="0"/>
              <a:t>04/08/2021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294C7-0E6D-4E13-A859-7F45903905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51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94C7-0E6D-4E13-A859-7F45903905E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419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94C7-0E6D-4E13-A859-7F45903905E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63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94C7-0E6D-4E13-A859-7F45903905E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80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94C7-0E6D-4E13-A859-7F45903905E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58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94C7-0E6D-4E13-A859-7F45903905E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56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94C7-0E6D-4E13-A859-7F45903905E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01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94C7-0E6D-4E13-A859-7F45903905E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38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94C7-0E6D-4E13-A859-7F45903905E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2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94C7-0E6D-4E13-A859-7F45903905E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252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94C7-0E6D-4E13-A859-7F45903905E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52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mydocs\Images\square-background\sra_background_cubes_red_option.jpg"/>
          <p:cNvPicPr>
            <a:picLocks noChangeAspect="1" noChangeArrowheads="1"/>
          </p:cNvPicPr>
          <p:nvPr userDrawn="1"/>
        </p:nvPicPr>
        <p:blipFill>
          <a:blip r:embed="rId2" cstate="print"/>
          <a:srcRect l="8440"/>
          <a:stretch>
            <a:fillRect/>
          </a:stretch>
        </p:blipFill>
        <p:spPr bwMode="auto">
          <a:xfrm flipH="1" flipV="1">
            <a:off x="4420487" y="987574"/>
            <a:ext cx="4723507" cy="41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red-banne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:\mydocs\Images\logos\sra-white-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76213"/>
            <a:ext cx="165576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1491854"/>
            <a:ext cx="6694488" cy="1102519"/>
          </a:xfrm>
        </p:spPr>
        <p:txBody>
          <a:bodyPr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4" y="2842022"/>
            <a:ext cx="6624637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D6084-95A3-4BB7-8923-648A28983E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56916-3026-4832-9292-F5DD05CE6D2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926" y="94060"/>
            <a:ext cx="1895475" cy="46922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94060"/>
            <a:ext cx="5535612" cy="46922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28750"/>
            <a:ext cx="3714750" cy="3357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9064" y="1428750"/>
            <a:ext cx="3716337" cy="3357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red-banne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95263"/>
            <a:ext cx="4895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of presentation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9225"/>
            <a:ext cx="86423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9" name="Picture 3" descr="I:\mydocs\Images\logos\sra-white-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388" y="176213"/>
            <a:ext cx="165576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1A35C-E00E-4B04-97F8-B4BE76AEA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56916-3026-4832-9292-F5DD05CE6D2D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•"/>
        <a:defRPr sz="2800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–"/>
        <a:defRPr sz="2400">
          <a:solidFill>
            <a:srgbClr val="262626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•"/>
        <a:defRPr sz="2000">
          <a:solidFill>
            <a:srgbClr val="262626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–"/>
        <a:defRPr>
          <a:solidFill>
            <a:srgbClr val="262626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1600">
          <a:solidFill>
            <a:srgbClr val="262626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11D8-7D3D-4E83-8FE9-6E2A6C3F5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491630"/>
            <a:ext cx="7920880" cy="1822599"/>
          </a:xfrm>
        </p:spPr>
        <p:txBody>
          <a:bodyPr/>
          <a:lstStyle/>
          <a:p>
            <a:r>
              <a:rPr lang="en-GB" sz="4400" b="1" dirty="0">
                <a:latin typeface="+mn-lt"/>
              </a:rPr>
              <a:t> </a:t>
            </a:r>
            <a:r>
              <a:rPr lang="en-GB" b="1" i="0" dirty="0">
                <a:solidFill>
                  <a:srgbClr val="191919"/>
                </a:solidFill>
                <a:effectLst/>
                <a:latin typeface="+mn-lt"/>
              </a:rPr>
              <a:t>Restricting fees in financial </a:t>
            </a:r>
            <a:br>
              <a:rPr lang="en-GB" b="1" i="0" dirty="0">
                <a:solidFill>
                  <a:srgbClr val="191919"/>
                </a:solidFill>
                <a:effectLst/>
                <a:latin typeface="+mn-lt"/>
              </a:rPr>
            </a:br>
            <a:r>
              <a:rPr lang="en-GB" b="1" i="0" dirty="0">
                <a:solidFill>
                  <a:srgbClr val="191919"/>
                </a:solidFill>
                <a:effectLst/>
                <a:latin typeface="+mn-lt"/>
              </a:rPr>
              <a:t>mis-selling work</a:t>
            </a:r>
            <a:br>
              <a:rPr lang="en-GB" b="0" i="0" dirty="0">
                <a:solidFill>
                  <a:srgbClr val="191919"/>
                </a:solidFill>
                <a:effectLst/>
                <a:latin typeface="Open sans bold"/>
              </a:rPr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5137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5E5C-5043-4638-BA03-40C53EDC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05" y="120253"/>
            <a:ext cx="8229600" cy="8572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 b="1" dirty="0"/>
              <a:t>Talking to the public and groups</a:t>
            </a:r>
            <a:br>
              <a:rPr lang="en-GB" sz="2700" b="1" dirty="0"/>
            </a:br>
            <a:r>
              <a:rPr lang="en-GB" sz="2700" b="1" dirty="0"/>
              <a:t>that represent their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387B-24FD-456B-8A0B-7BCB6D58F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275606"/>
            <a:ext cx="6347048" cy="36004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We will: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seek views from people who have received claims management services from law firms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talk to consumer groups, charities and other frontline advice agencies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to understand customers experience of using a law firm to progress a claim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278BE-B196-4471-85D8-3A368502D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8" t="50509" r="88115" b="24816"/>
          <a:stretch/>
        </p:blipFill>
        <p:spPr>
          <a:xfrm>
            <a:off x="6786548" y="2283718"/>
            <a:ext cx="2161014" cy="1804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37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78B71F-B283-4433-A7C8-B542B34E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3478"/>
            <a:ext cx="8229600" cy="857250"/>
          </a:xfrm>
        </p:spPr>
        <p:txBody>
          <a:bodyPr/>
          <a:lstStyle/>
          <a:p>
            <a:r>
              <a:rPr lang="en-GB" sz="2600" b="1" dirty="0"/>
              <a:t>Our duty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240078-9B10-4FE5-B931-E3426D9F649C}"/>
              </a:ext>
            </a:extLst>
          </p:cNvPr>
          <p:cNvSpPr txBox="1">
            <a:spLocks/>
          </p:cNvSpPr>
          <p:nvPr/>
        </p:nvSpPr>
        <p:spPr bwMode="auto">
          <a:xfrm>
            <a:off x="3131840" y="1275607"/>
            <a:ext cx="561801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None/>
              <a:defRPr sz="2400" b="1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None/>
              <a:defRPr sz="2000" b="1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None/>
              <a:defRPr sz="1800" b="1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None/>
              <a:defRPr sz="1600" b="1"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None/>
              <a:defRPr sz="1600" b="1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rules that prevent excessive charging within</a:t>
            </a:r>
            <a:r>
              <a:rPr lang="en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 claims management agreements and activities relating to financial products or services</a:t>
            </a:r>
            <a:endParaRPr lang="en-GB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800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kern="0" dirty="0"/>
          </a:p>
        </p:txBody>
      </p:sp>
      <p:pic>
        <p:nvPicPr>
          <p:cNvPr id="12" name="Graphic 11" descr="Newspaper">
            <a:extLst>
              <a:ext uri="{FF2B5EF4-FFF2-40B4-BE49-F238E27FC236}">
                <a16:creationId xmlns:a16="http://schemas.microsoft.com/office/drawing/2014/main" id="{ABA8C35F-6D61-475E-B1DD-7015EB7D4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146" y="1563638"/>
            <a:ext cx="2592289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0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BBEB-DCB1-484F-B4F5-3D1B2177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3478"/>
            <a:ext cx="6985471" cy="857250"/>
          </a:xfrm>
        </p:spPr>
        <p:txBody>
          <a:bodyPr/>
          <a:lstStyle/>
          <a:p>
            <a:r>
              <a:rPr lang="en-GB" b="1" dirty="0"/>
              <a:t>Law firms and claims management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824BB-D5EB-43B9-A3CD-39DC0CA2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03599"/>
            <a:ext cx="8642350" cy="3573190"/>
          </a:xfrm>
        </p:spPr>
        <p:txBody>
          <a:bodyPr/>
          <a:lstStyle/>
          <a:p>
            <a:r>
              <a:rPr lang="en-GB" dirty="0"/>
              <a:t>We’re a designated professional body (DPB) under the Financial Services &amp; Markets Act 2000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regulate some claims management activities carried out by law firms as part of the legal services they provide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Financial Conduct Agency (FCA) - primary regulator of claims management companies    </a:t>
            </a:r>
          </a:p>
        </p:txBody>
      </p:sp>
    </p:spTree>
    <p:extLst>
      <p:ext uri="{BB962C8B-B14F-4D97-AF65-F5344CB8AC3E}">
        <p14:creationId xmlns:p14="http://schemas.microsoft.com/office/powerpoint/2010/main" val="10459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5E5C-5043-4638-BA03-40C53EDC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9080"/>
            <a:ext cx="7740352" cy="857250"/>
          </a:xfrm>
        </p:spPr>
        <p:txBody>
          <a:bodyPr/>
          <a:lstStyle/>
          <a:p>
            <a:r>
              <a:rPr lang="en-GB" sz="2600" b="1" dirty="0"/>
              <a:t>The FCA’s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387B-24FD-456B-8A0B-7BCB6D58F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7" y="771550"/>
            <a:ext cx="8713663" cy="4233069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Consumers currently are paying too much to get redress</a:t>
            </a:r>
          </a:p>
          <a:p>
            <a:pPr marL="457200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200" b="0" i="0" u="none" strike="noStrike" baseline="0" dirty="0"/>
              <a:t>Two components of value:</a:t>
            </a:r>
          </a:p>
          <a:p>
            <a:pPr lvl="1"/>
            <a:r>
              <a:rPr lang="en-GB" sz="2000" b="0" i="0" u="none" strike="noStrike" baseline="0" dirty="0"/>
              <a:t>Value to the individual fee-paying consumer</a:t>
            </a:r>
          </a:p>
          <a:p>
            <a:pPr lvl="1"/>
            <a:r>
              <a:rPr lang="en-GB" sz="2000" b="0" i="0" u="none" strike="noStrike" baseline="0" dirty="0"/>
              <a:t>Wider value to society or consumers more generally</a:t>
            </a:r>
            <a:endParaRPr lang="en-GB" sz="2000" dirty="0">
              <a:cs typeface="Arial" panose="020B0604020202020204" pitchFamily="34" charset="0"/>
            </a:endParaRP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19671" y="1779662"/>
            <a:ext cx="606870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6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5E5C-5043-4638-BA03-40C53EDC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72"/>
            <a:ext cx="7740352" cy="857250"/>
          </a:xfrm>
        </p:spPr>
        <p:txBody>
          <a:bodyPr/>
          <a:lstStyle/>
          <a:p>
            <a:r>
              <a:rPr lang="en-GB" sz="2600" b="1" dirty="0"/>
              <a:t>The FCA’s design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1709829-F81D-47E8-BB99-3A37D41E8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502706"/>
              </p:ext>
            </p:extLst>
          </p:nvPr>
        </p:nvGraphicFramePr>
        <p:xfrm>
          <a:off x="683568" y="1445895"/>
          <a:ext cx="7596843" cy="22517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41426">
                  <a:extLst>
                    <a:ext uri="{9D8B030D-6E8A-4147-A177-3AD203B41FA5}">
                      <a16:colId xmlns:a16="http://schemas.microsoft.com/office/drawing/2014/main" val="1250318178"/>
                    </a:ext>
                  </a:extLst>
                </a:gridCol>
                <a:gridCol w="1498222">
                  <a:extLst>
                    <a:ext uri="{9D8B030D-6E8A-4147-A177-3AD203B41FA5}">
                      <a16:colId xmlns:a16="http://schemas.microsoft.com/office/drawing/2014/main" val="1054287464"/>
                    </a:ext>
                  </a:extLst>
                </a:gridCol>
                <a:gridCol w="1474665">
                  <a:extLst>
                    <a:ext uri="{9D8B030D-6E8A-4147-A177-3AD203B41FA5}">
                      <a16:colId xmlns:a16="http://schemas.microsoft.com/office/drawing/2014/main" val="266141548"/>
                    </a:ext>
                  </a:extLst>
                </a:gridCol>
                <a:gridCol w="1591265">
                  <a:extLst>
                    <a:ext uri="{9D8B030D-6E8A-4147-A177-3AD203B41FA5}">
                      <a16:colId xmlns:a16="http://schemas.microsoft.com/office/drawing/2014/main" val="4115961972"/>
                    </a:ext>
                  </a:extLst>
                </a:gridCol>
                <a:gridCol w="1591265">
                  <a:extLst>
                    <a:ext uri="{9D8B030D-6E8A-4147-A177-3AD203B41FA5}">
                      <a16:colId xmlns:a16="http://schemas.microsoft.com/office/drawing/2014/main" val="1505131312"/>
                    </a:ext>
                  </a:extLst>
                </a:gridCol>
              </a:tblGrid>
              <a:tr h="263237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800" b="0" u="none" strike="noStrike" dirty="0">
                          <a:effectLst/>
                          <a:latin typeface="+mj-lt"/>
                        </a:rPr>
                        <a:t>Redress band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800" b="0" u="none" strike="noStrike">
                          <a:effectLst/>
                          <a:latin typeface="+mj-lt"/>
                        </a:rPr>
                        <a:t>Consumer redress obtained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800" b="0" u="none" strike="noStrike">
                          <a:effectLst/>
                          <a:latin typeface="+mj-lt"/>
                        </a:rPr>
                        <a:t>Max % rate </a:t>
                      </a:r>
                    </a:p>
                    <a:p>
                      <a:pPr algn="ctr" fontAlgn="t"/>
                      <a:r>
                        <a:rPr lang="en-GB" sz="1800" b="0" u="none" strike="noStrike">
                          <a:effectLst/>
                          <a:latin typeface="+mj-lt"/>
                        </a:rPr>
                        <a:t>of charge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Max total fee (£)</a:t>
                      </a:r>
                    </a:p>
                  </a:txBody>
                  <a:tcPr marL="85725" marR="9525" marT="9525" marB="0"/>
                </a:tc>
                <a:extLst>
                  <a:ext uri="{0D108BD9-81ED-4DB2-BD59-A6C34878D82A}">
                    <a16:rowId xmlns:a16="http://schemas.microsoft.com/office/drawing/2014/main" val="3996826581"/>
                  </a:ext>
                </a:extLst>
              </a:tr>
              <a:tr h="5088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Lower (£)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Upper (£)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342900" marT="9525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09322"/>
                  </a:ext>
                </a:extLst>
              </a:tr>
              <a:tr h="263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£1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£1,499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30%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£420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812427119"/>
                  </a:ext>
                </a:extLst>
              </a:tr>
              <a:tr h="263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  <a:latin typeface="+mj-lt"/>
                        </a:rPr>
                        <a:t>£1,500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  <a:latin typeface="+mj-lt"/>
                        </a:rPr>
                        <a:t>£9,999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28%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£2,500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334975263"/>
                  </a:ext>
                </a:extLst>
              </a:tr>
              <a:tr h="263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  <a:latin typeface="+mj-lt"/>
                        </a:rPr>
                        <a:t>£10,000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  <a:latin typeface="+mj-lt"/>
                        </a:rPr>
                        <a:t>£24,999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25%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£5,000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428121797"/>
                  </a:ext>
                </a:extLst>
              </a:tr>
              <a:tr h="263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  <a:latin typeface="+mj-lt"/>
                        </a:rPr>
                        <a:t>£25,000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>
                          <a:effectLst/>
                          <a:latin typeface="+mj-lt"/>
                        </a:rPr>
                        <a:t>£49,999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20%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£7,500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521650342"/>
                  </a:ext>
                </a:extLst>
              </a:tr>
              <a:tr h="263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£50,000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N/A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15%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£10,000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3461841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55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5E5C-5043-4638-BA03-40C53EDC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72"/>
            <a:ext cx="7740352" cy="857250"/>
          </a:xfrm>
        </p:spPr>
        <p:txBody>
          <a:bodyPr/>
          <a:lstStyle/>
          <a:p>
            <a:r>
              <a:rPr lang="en-GB" sz="2600" b="1" dirty="0"/>
              <a:t>The FCA’s design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C9B85B-F182-44EF-9F0A-7F4357A89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707654"/>
            <a:ext cx="709604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5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5E5C-5043-4638-BA03-40C53EDC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0253"/>
            <a:ext cx="8229600" cy="8572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b="1" dirty="0"/>
              <a:t>Is the FCA a suitable benchmark?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387B-24FD-456B-8A0B-7BCB6D58F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31590"/>
            <a:ext cx="4690864" cy="3463032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2000" b="0" i="0" dirty="0"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Call for evidence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This is our starting point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Engaging with stakeholders to identify relevant considerations and evidence 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Further opportunities for consultation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5" name="AutoShape 4" descr="Call For Evidence - National Food Strategy">
            <a:extLst>
              <a:ext uri="{FF2B5EF4-FFF2-40B4-BE49-F238E27FC236}">
                <a16:creationId xmlns:a16="http://schemas.microsoft.com/office/drawing/2014/main" id="{A9EE9B07-C148-4327-BBC4-73E619E8B5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The CTA responds to the Government's Call for Evidence - the CTA">
            <a:extLst>
              <a:ext uri="{FF2B5EF4-FFF2-40B4-BE49-F238E27FC236}">
                <a16:creationId xmlns:a16="http://schemas.microsoft.com/office/drawing/2014/main" id="{D2E67304-1B1F-4567-8BAB-7FA29B785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7812"/>
            <a:ext cx="2952328" cy="26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72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5E5C-5043-4638-BA03-40C53EDC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wrap="square" anchor="ctr">
            <a:normAutofit/>
          </a:bodyPr>
          <a:lstStyle/>
          <a:p>
            <a:r>
              <a:rPr lang="en-GB" b="1" dirty="0"/>
              <a:t>Key considerations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ABF4197-DCB5-4C14-9A01-8EF8ECD27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" y="1193554"/>
            <a:ext cx="8003232" cy="3466428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8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Role solicitors play in helping people make a claim/types of claim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800" dirty="0">
                <a:effectLst/>
              </a:rPr>
              <a:t> </a:t>
            </a:r>
            <a:endParaRPr lang="en-GB" sz="18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</a:rPr>
              <a:t>Whether or not this is different to a claims management companies or results in different outcomes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800" dirty="0"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How law firms operate which may impact on sustainability as a result of fee restrictions</a:t>
            </a:r>
          </a:p>
          <a:p>
            <a:pPr marL="0" indent="0">
              <a:lnSpc>
                <a:spcPct val="90000"/>
              </a:lnSpc>
              <a:buNone/>
            </a:pPr>
            <a:endParaRPr lang="en-GB" sz="1900" dirty="0"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Unintended consequences?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900" dirty="0"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900" dirty="0"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900" dirty="0"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900" dirty="0"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900" dirty="0">
              <a:effectLst/>
            </a:endParaRP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56050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5E5C-5043-4638-BA03-40C53EDC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 b="1" dirty="0"/>
              <a:t>Talking to law firms and stakeholders</a:t>
            </a:r>
            <a:br>
              <a:rPr lang="en-GB" sz="2700" b="1" dirty="0"/>
            </a:br>
            <a:r>
              <a:rPr lang="en-GB" sz="2700" b="1" dirty="0"/>
              <a:t>in the financial services sector</a:t>
            </a:r>
          </a:p>
        </p:txBody>
      </p:sp>
      <p:pic>
        <p:nvPicPr>
          <p:cNvPr id="4" name="Graphic 3" descr="Customer review">
            <a:extLst>
              <a:ext uri="{FF2B5EF4-FFF2-40B4-BE49-F238E27FC236}">
                <a16:creationId xmlns:a16="http://schemas.microsoft.com/office/drawing/2014/main" id="{354570B2-80C5-411A-8D47-F91561D4E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7790" y="2136303"/>
            <a:ext cx="1804690" cy="18046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387B-24FD-456B-8A0B-7BCB6D58F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1520" y="1203598"/>
            <a:ext cx="6696744" cy="3670101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We need better information on profile of work, costs and charging methods</a:t>
            </a:r>
          </a:p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Response to earlier survey disappointing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This may inform other options for consultation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Look out for survey later in the summer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4661067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6324241-572E-415B-9AB7-2E460DB26ADD}" vid="{5CADC050-99BA-4224-B269-06E1C096C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5FD6189B35E45A52473BCEB7E328A" ma:contentTypeVersion="13" ma:contentTypeDescription="Create a new document." ma:contentTypeScope="" ma:versionID="515fd4f6c10a3d36d71b9342e1239935">
  <xsd:schema xmlns:xsd="http://www.w3.org/2001/XMLSchema" xmlns:xs="http://www.w3.org/2001/XMLSchema" xmlns:p="http://schemas.microsoft.com/office/2006/metadata/properties" xmlns:ns3="034f807c-094b-4332-935f-00b24bf8c526" xmlns:ns4="c93b9354-0d01-4804-bd3d-18adf0c4c298" targetNamespace="http://schemas.microsoft.com/office/2006/metadata/properties" ma:root="true" ma:fieldsID="0855e5da19a39bc23a862c40673728c7" ns3:_="" ns4:_="">
    <xsd:import namespace="034f807c-094b-4332-935f-00b24bf8c526"/>
    <xsd:import namespace="c93b9354-0d01-4804-bd3d-18adf0c4c2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f807c-094b-4332-935f-00b24bf8c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b9354-0d01-4804-bd3d-18adf0c4c2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520DE1-0745-4BD9-BD28-DD80CCEE0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4f807c-094b-4332-935f-00b24bf8c526"/>
    <ds:schemaRef ds:uri="c93b9354-0d01-4804-bd3d-18adf0c4c2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2F4B3F-3BD6-4E3D-94F5-2A01340A8142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034f807c-094b-4332-935f-00b24bf8c526"/>
    <ds:schemaRef ds:uri="http://schemas.microsoft.com/office/infopath/2007/PartnerControls"/>
    <ds:schemaRef ds:uri="http://purl.org/dc/elements/1.1/"/>
    <ds:schemaRef ds:uri="http://schemas.microsoft.com/office/2006/metadata/properties"/>
    <ds:schemaRef ds:uri="c93b9354-0d01-4804-bd3d-18adf0c4c29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B9FA45-1E92-47B3-A342-A4DB6F030B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SRA Template</Template>
  <TotalTime>5162</TotalTime>
  <Words>369</Words>
  <Application>Microsoft Office PowerPoint</Application>
  <PresentationFormat>On-screen Show (16:9)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Open sans bold</vt:lpstr>
      <vt:lpstr>Default Design</vt:lpstr>
      <vt:lpstr> Restricting fees in financial  mis-selling work </vt:lpstr>
      <vt:lpstr>Our duty</vt:lpstr>
      <vt:lpstr>Law firms and claims management work </vt:lpstr>
      <vt:lpstr>The FCA’s approach</vt:lpstr>
      <vt:lpstr>The FCA’s design</vt:lpstr>
      <vt:lpstr>The FCA’s design</vt:lpstr>
      <vt:lpstr>Is the FCA a suitable benchmark?</vt:lpstr>
      <vt:lpstr>Key considerations</vt:lpstr>
      <vt:lpstr>Talking to law firms and stakeholders in the financial services sector</vt:lpstr>
      <vt:lpstr>Talking to the public and groups that represent their interests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Restricting fees in financial mis-selling work</dc:title>
  <dc:creator>Solicitors Regulation Authority (SRA)</dc:creator>
  <cp:lastModifiedBy>Matthew Maidment</cp:lastModifiedBy>
  <cp:revision>86</cp:revision>
  <dcterms:created xsi:type="dcterms:W3CDTF">2020-11-12T15:43:18Z</dcterms:created>
  <dcterms:modified xsi:type="dcterms:W3CDTF">2021-08-04T08:46:50Z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0x01010068B5FD6189B35E45A52473BCEB7E328A</vt:lpwstr>
  </property>
</Properties>
</file>